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1"/>
    <p:sldMasterId id="2147483802" r:id="rId2"/>
    <p:sldMasterId id="2147483856" r:id="rId3"/>
    <p:sldMasterId id="2147483874" r:id="rId4"/>
    <p:sldMasterId id="2147483892" r:id="rId5"/>
    <p:sldMasterId id="2147483910" r:id="rId6"/>
    <p:sldMasterId id="2147483928" r:id="rId7"/>
    <p:sldMasterId id="2147483946" r:id="rId8"/>
  </p:sldMasterIdLst>
  <p:notesMasterIdLst>
    <p:notesMasterId r:id="rId113"/>
  </p:notesMasterIdLst>
  <p:handoutMasterIdLst>
    <p:handoutMasterId r:id="rId114"/>
  </p:handoutMasterIdLst>
  <p:sldIdLst>
    <p:sldId id="256" r:id="rId9"/>
    <p:sldId id="259" r:id="rId10"/>
    <p:sldId id="260" r:id="rId11"/>
    <p:sldId id="261" r:id="rId12"/>
    <p:sldId id="257" r:id="rId13"/>
    <p:sldId id="258" r:id="rId14"/>
    <p:sldId id="262" r:id="rId15"/>
    <p:sldId id="263" r:id="rId16"/>
    <p:sldId id="264"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265"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266" r:id="rId89"/>
    <p:sldId id="347" r:id="rId90"/>
    <p:sldId id="348" r:id="rId91"/>
    <p:sldId id="349" r:id="rId92"/>
    <p:sldId id="350" r:id="rId93"/>
    <p:sldId id="351" r:id="rId94"/>
    <p:sldId id="352" r:id="rId95"/>
    <p:sldId id="353" r:id="rId96"/>
    <p:sldId id="354" r:id="rId97"/>
    <p:sldId id="267" r:id="rId98"/>
    <p:sldId id="358" r:id="rId99"/>
    <p:sldId id="269" r:id="rId100"/>
    <p:sldId id="270" r:id="rId101"/>
    <p:sldId id="271" r:id="rId102"/>
    <p:sldId id="272" r:id="rId103"/>
    <p:sldId id="275" r:id="rId104"/>
    <p:sldId id="273" r:id="rId105"/>
    <p:sldId id="276" r:id="rId106"/>
    <p:sldId id="359" r:id="rId107"/>
    <p:sldId id="360" r:id="rId108"/>
    <p:sldId id="274" r:id="rId109"/>
    <p:sldId id="361" r:id="rId110"/>
    <p:sldId id="362" r:id="rId111"/>
    <p:sldId id="363" r:id="rId112"/>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5" autoAdjust="0"/>
  </p:normalViewPr>
  <p:slideViewPr>
    <p:cSldViewPr snapToGrid="0">
      <p:cViewPr varScale="1">
        <p:scale>
          <a:sx n="87" d="100"/>
          <a:sy n="87" d="100"/>
        </p:scale>
        <p:origin x="69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theme" Target="theme/theme1.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110" Type="http://schemas.openxmlformats.org/officeDocument/2006/relationships/slide" Target="slides/slide102.xml"/><Relationship Id="rId115"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handoutMaster" Target="handoutMasters/handout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7311"/>
          </a:xfrm>
          <a:prstGeom prst="rect">
            <a:avLst/>
          </a:prstGeom>
        </p:spPr>
        <p:txBody>
          <a:bodyPr vert="horz" lIns="91440" tIns="45720" rIns="91440" bIns="45720" rtlCol="0"/>
          <a:lstStyle>
            <a:lvl1pPr algn="r">
              <a:defRPr sz="1200"/>
            </a:lvl1pPr>
          </a:lstStyle>
          <a:p>
            <a:fld id="{EC954CCA-4B22-44FD-8F2F-0AEAF6FE6D1F}" type="datetimeFigureOut">
              <a:rPr lang="en-US" smtClean="0"/>
              <a:t>7/10/2014</a:t>
            </a:fld>
            <a:endParaRPr lang="en-US"/>
          </a:p>
        </p:txBody>
      </p:sp>
      <p:sp>
        <p:nvSpPr>
          <p:cNvPr id="4" name="Footer Placeholder 3"/>
          <p:cNvSpPr>
            <a:spLocks noGrp="1"/>
          </p:cNvSpPr>
          <p:nvPr>
            <p:ph type="ftr" sz="quarter" idx="2"/>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6554"/>
            <a:ext cx="2971800" cy="467310"/>
          </a:xfrm>
          <a:prstGeom prst="rect">
            <a:avLst/>
          </a:prstGeom>
        </p:spPr>
        <p:txBody>
          <a:bodyPr vert="horz" lIns="91440" tIns="45720" rIns="91440" bIns="45720" rtlCol="0" anchor="b"/>
          <a:lstStyle>
            <a:lvl1pPr algn="r">
              <a:defRPr sz="1200"/>
            </a:lvl1pPr>
          </a:lstStyle>
          <a:p>
            <a:fld id="{3EE703A0-EDF0-4699-83B9-9CF3FDDFBEB6}" type="slidenum">
              <a:rPr lang="en-US" smtClean="0"/>
              <a:t>‹#›</a:t>
            </a:fld>
            <a:endParaRPr lang="en-US"/>
          </a:p>
        </p:txBody>
      </p:sp>
    </p:spTree>
    <p:extLst>
      <p:ext uri="{BB962C8B-B14F-4D97-AF65-F5344CB8AC3E}">
        <p14:creationId xmlns:p14="http://schemas.microsoft.com/office/powerpoint/2010/main" val="2582656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5C5F348D-3810-40F2-921F-CC32B2458111}" type="datetimeFigureOut">
              <a:rPr lang="en-US" smtClean="0"/>
              <a:t>7/10/2014</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1513"/>
            <a:ext cx="5486400" cy="366871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7138"/>
            <a:ext cx="2971800"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7138"/>
            <a:ext cx="2971800" cy="466725"/>
          </a:xfrm>
          <a:prstGeom prst="rect">
            <a:avLst/>
          </a:prstGeom>
        </p:spPr>
        <p:txBody>
          <a:bodyPr vert="horz" lIns="91440" tIns="45720" rIns="91440" bIns="45720" rtlCol="0" anchor="b"/>
          <a:lstStyle>
            <a:lvl1pPr algn="r">
              <a:defRPr sz="1200"/>
            </a:lvl1pPr>
          </a:lstStyle>
          <a:p>
            <a:fld id="{6005189C-6D37-4A4D-A847-4A50256ED393}" type="slidenum">
              <a:rPr lang="en-US" smtClean="0"/>
              <a:t>‹#›</a:t>
            </a:fld>
            <a:endParaRPr lang="en-US"/>
          </a:p>
        </p:txBody>
      </p:sp>
    </p:spTree>
    <p:extLst>
      <p:ext uri="{BB962C8B-B14F-4D97-AF65-F5344CB8AC3E}">
        <p14:creationId xmlns:p14="http://schemas.microsoft.com/office/powerpoint/2010/main" val="1210325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現在，就進入今天課程的主題：天主給人類最初愛的計畫－賜予人類永生。</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10</a:t>
            </a:fld>
            <a:endParaRPr lang="en-US" altLang="zh-TW" dirty="0">
              <a:solidFill>
                <a:srgbClr val="000000"/>
              </a:solidFill>
            </a:endParaRPr>
          </a:p>
        </p:txBody>
      </p:sp>
    </p:spTree>
    <p:extLst>
      <p:ext uri="{BB962C8B-B14F-4D97-AF65-F5344CB8AC3E}">
        <p14:creationId xmlns:p14="http://schemas.microsoft.com/office/powerpoint/2010/main" val="3364775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以及動物，其中也包含了人類。以上用簡單的方式介紹了物質生命的部份。接著，我們進入到靈性生命</a:t>
            </a:r>
            <a:r>
              <a:rPr lang="en-US" altLang="zh-TW" dirty="0" smtClean="0"/>
              <a:t>…</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19</a:t>
            </a:fld>
            <a:endParaRPr lang="en-US" altLang="zh-TW" dirty="0">
              <a:solidFill>
                <a:srgbClr val="000000"/>
              </a:solidFill>
            </a:endParaRPr>
          </a:p>
        </p:txBody>
      </p:sp>
    </p:spTree>
    <p:extLst>
      <p:ext uri="{BB962C8B-B14F-4D97-AF65-F5344CB8AC3E}">
        <p14:creationId xmlns:p14="http://schemas.microsoft.com/office/powerpoint/2010/main" val="385875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靈性生命，同為是天主創造賦予的，靈生生命也就是有精神的靈魂，所謂有精神的靈魂，指的是，有著思考能力！有自由意志！及有愛的能力。</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20</a:t>
            </a:fld>
            <a:endParaRPr lang="en-US" altLang="zh-TW" dirty="0">
              <a:solidFill>
                <a:srgbClr val="000000"/>
              </a:solidFill>
            </a:endParaRPr>
          </a:p>
        </p:txBody>
      </p:sp>
    </p:spTree>
    <p:extLst>
      <p:ext uri="{BB962C8B-B14F-4D97-AF65-F5344CB8AC3E}">
        <p14:creationId xmlns:p14="http://schemas.microsoft.com/office/powerpoint/2010/main" val="6067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誰有這樣的特質呢？是人類和天使，擁有這靈性生命。大家都應該有聽過，人類是一個高智慧的動物。</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21</a:t>
            </a:fld>
            <a:endParaRPr lang="en-US" altLang="zh-TW" dirty="0">
              <a:solidFill>
                <a:srgbClr val="000000"/>
              </a:solidFill>
            </a:endParaRPr>
          </a:p>
        </p:txBody>
      </p:sp>
    </p:spTree>
    <p:extLst>
      <p:ext uri="{BB962C8B-B14F-4D97-AF65-F5344CB8AC3E}">
        <p14:creationId xmlns:p14="http://schemas.microsoft.com/office/powerpoint/2010/main" val="1947231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靈性生命的思考能力，藉由對宇宙萬物，在知的方面一種渴求，而不斷地去思索探究，所有想要知道的事物。就好比愛因斯坦，他對物理的渴望，在不斷地的研究之下，發明了相對論。</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22</a:t>
            </a:fld>
            <a:endParaRPr lang="en-US" altLang="zh-TW" dirty="0">
              <a:solidFill>
                <a:srgbClr val="000000"/>
              </a:solidFill>
            </a:endParaRPr>
          </a:p>
        </p:txBody>
      </p:sp>
    </p:spTree>
    <p:extLst>
      <p:ext uri="{BB962C8B-B14F-4D97-AF65-F5344CB8AC3E}">
        <p14:creationId xmlns:p14="http://schemas.microsoft.com/office/powerpoint/2010/main" val="1679709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靈性生命的自由意志，就是藉由自由意願，去選擇對或真理的事物，而決定去執行完成。就像貝多芬這個傑出的音樂家，在他生命的高峰期時，他突然失去了聽覺，完全與外界聲音隔絕。但他對音樂的執著及熱愛，靠著他的意志力，即使無法聽到，仍堅持完成很多舉世聞名的音樂創作。</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23</a:t>
            </a:fld>
            <a:endParaRPr lang="en-US" altLang="zh-TW" dirty="0">
              <a:solidFill>
                <a:srgbClr val="000000"/>
              </a:solidFill>
            </a:endParaRPr>
          </a:p>
        </p:txBody>
      </p:sp>
    </p:spTree>
    <p:extLst>
      <p:ext uri="{BB962C8B-B14F-4D97-AF65-F5344CB8AC3E}">
        <p14:creationId xmlns:p14="http://schemas.microsoft.com/office/powerpoint/2010/main" val="772980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靈性生命的愛的能力，就好比德肋莎修女，一生對窮人無私奉獻的愛，去照顧那些垂死的窮人，及生病的窮人一樣。這就些都是天主給予第一份愛的禮物「自然生命」的介紹。</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24</a:t>
            </a:fld>
            <a:endParaRPr lang="en-US" altLang="zh-TW" dirty="0">
              <a:solidFill>
                <a:srgbClr val="000000"/>
              </a:solidFill>
            </a:endParaRPr>
          </a:p>
        </p:txBody>
      </p:sp>
    </p:spTree>
    <p:extLst>
      <p:ext uri="{BB962C8B-B14F-4D97-AF65-F5344CB8AC3E}">
        <p14:creationId xmlns:p14="http://schemas.microsoft.com/office/powerpoint/2010/main" val="1218178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接下來，來看看永生的生命是什麼？它，是天主給予的第二份禮物，之前談到的自然生命，是源於天主創造的。需要先有自然生命的存在，這永生生命才有被賦予的價值。</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25</a:t>
            </a:fld>
            <a:endParaRPr lang="en-US" altLang="zh-TW" dirty="0">
              <a:solidFill>
                <a:srgbClr val="000000"/>
              </a:solidFill>
            </a:endParaRPr>
          </a:p>
        </p:txBody>
      </p:sp>
    </p:spTree>
    <p:extLst>
      <p:ext uri="{BB962C8B-B14F-4D97-AF65-F5344CB8AC3E}">
        <p14:creationId xmlns:p14="http://schemas.microsoft.com/office/powerpoint/2010/main" val="3928988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永生生命！是要分享天主所有：分享著天主的無限生命、無限的智慧、無限的美善。</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26</a:t>
            </a:fld>
            <a:endParaRPr lang="en-US" altLang="zh-TW" dirty="0">
              <a:solidFill>
                <a:srgbClr val="000000"/>
              </a:solidFill>
            </a:endParaRPr>
          </a:p>
        </p:txBody>
      </p:sp>
    </p:spTree>
    <p:extLst>
      <p:ext uri="{BB962C8B-B14F-4D97-AF65-F5344CB8AC3E}">
        <p14:creationId xmlns:p14="http://schemas.microsoft.com/office/powerpoint/2010/main" val="389790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假設有個很錢的人，擁坐金山銀山，而他擁有無私無限的愛，願意將他所有財富分享給窮人和一般人，在座的各位，你們想不想要呢？是的，天主就好比這有錢人，但天主給的卻比錢來得為有價值，就是衪的永生生命，一切都生活在美善世界中，我想每個人都更要這個永生的生命。</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27</a:t>
            </a:fld>
            <a:endParaRPr lang="en-US" altLang="zh-TW" dirty="0">
              <a:solidFill>
                <a:srgbClr val="000000"/>
              </a:solidFill>
            </a:endParaRPr>
          </a:p>
        </p:txBody>
      </p:sp>
    </p:spTree>
    <p:extLst>
      <p:ext uri="{BB962C8B-B14F-4D97-AF65-F5344CB8AC3E}">
        <p14:creationId xmlns:p14="http://schemas.microsoft.com/office/powerpoint/2010/main" val="3765074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天主的無限智慧。如愛因斯坦將他畢生研究的相對論的發明，讓後人分享他的所研究的論作。天主衪的無限智慧更是直接分享給我們，讓我們每個人都能直接去探求去認識衪。</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28</a:t>
            </a:fld>
            <a:endParaRPr lang="en-US" altLang="zh-TW" dirty="0">
              <a:solidFill>
                <a:srgbClr val="000000"/>
              </a:solidFill>
            </a:endParaRPr>
          </a:p>
        </p:txBody>
      </p:sp>
    </p:spTree>
    <p:extLst>
      <p:ext uri="{BB962C8B-B14F-4D97-AF65-F5344CB8AC3E}">
        <p14:creationId xmlns:p14="http://schemas.microsoft.com/office/powerpoint/2010/main" val="2554234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這個天主給人類永生的愛的計畫主題，會分成３個主題，第１個－自然的生命與永生生命的不同，第２個天主對天使的愛的計畫，第３個天主對人類的愛計畫。</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11</a:t>
            </a:fld>
            <a:endParaRPr lang="en-US" altLang="zh-TW" dirty="0">
              <a:solidFill>
                <a:srgbClr val="000000"/>
              </a:solidFill>
            </a:endParaRPr>
          </a:p>
        </p:txBody>
      </p:sp>
    </p:spTree>
    <p:extLst>
      <p:ext uri="{BB962C8B-B14F-4D97-AF65-F5344CB8AC3E}">
        <p14:creationId xmlns:p14="http://schemas.microsoft.com/office/powerpoint/2010/main" val="1846382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天主無限美善，如我們能聽到音樂家所創作優美及動感的音樂，天主將衪的無限美善，不單是音樂、藝術，所有美好一切，都分享給我們，我們都生活在一切美善之中。</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29</a:t>
            </a:fld>
            <a:endParaRPr lang="en-US" altLang="zh-TW" dirty="0">
              <a:solidFill>
                <a:srgbClr val="000000"/>
              </a:solidFill>
            </a:endParaRPr>
          </a:p>
        </p:txBody>
      </p:sp>
    </p:spTree>
    <p:extLst>
      <p:ext uri="{BB962C8B-B14F-4D97-AF65-F5344CB8AC3E}">
        <p14:creationId xmlns:p14="http://schemas.microsoft.com/office/powerpoint/2010/main" val="3847505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天主無限的愛，像是我們還在媽媽肚子的時候，透過媽媽不斷地撫摸我們，用愛的言語和我們說話，感受到媽媽對我們的愛。天主無限的愛，也是如此分享給我們，我們能直接融合在天主的愛中。</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30</a:t>
            </a:fld>
            <a:endParaRPr lang="en-US" altLang="zh-TW" dirty="0">
              <a:solidFill>
                <a:srgbClr val="000000"/>
              </a:solidFill>
            </a:endParaRPr>
          </a:p>
        </p:txBody>
      </p:sp>
    </p:spTree>
    <p:extLst>
      <p:ext uri="{BB962C8B-B14F-4D97-AF65-F5344CB8AC3E}">
        <p14:creationId xmlns:p14="http://schemas.microsoft.com/office/powerpoint/2010/main" val="2428399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天主這永生生命，要怎樣才能分享得到呢？有沒有什麼方法或條件呢。</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31</a:t>
            </a:fld>
            <a:endParaRPr lang="en-US" altLang="zh-TW" dirty="0">
              <a:solidFill>
                <a:srgbClr val="000000"/>
              </a:solidFill>
            </a:endParaRPr>
          </a:p>
        </p:txBody>
      </p:sp>
    </p:spTree>
    <p:extLst>
      <p:ext uri="{BB962C8B-B14F-4D97-AF65-F5344CB8AC3E}">
        <p14:creationId xmlns:p14="http://schemas.microsoft.com/office/powerpoint/2010/main" val="3474619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分享天主永生生命，要有著靈性生命，就是有思考能力、自由意志及愛的能力，藉由自由意志願意接受天主的愛，進入和天主愛的關係，與天主的愛結合在，就要分享到。擁有這樣條件的，只有人類，以及天使。</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32</a:t>
            </a:fld>
            <a:endParaRPr lang="en-US" altLang="zh-TW" dirty="0">
              <a:solidFill>
                <a:srgbClr val="000000"/>
              </a:solidFill>
            </a:endParaRPr>
          </a:p>
        </p:txBody>
      </p:sp>
    </p:spTree>
    <p:extLst>
      <p:ext uri="{BB962C8B-B14F-4D97-AF65-F5344CB8AC3E}">
        <p14:creationId xmlns:p14="http://schemas.microsoft.com/office/powerpoint/2010/main" val="3683362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接著，進入第３個主題，天主對人類愛的計畫。我們也一起來看看，人類如何被造的。</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33</a:t>
            </a:fld>
            <a:endParaRPr lang="en-US" altLang="zh-TW" dirty="0">
              <a:solidFill>
                <a:srgbClr val="000000"/>
              </a:solidFill>
            </a:endParaRPr>
          </a:p>
        </p:txBody>
      </p:sp>
    </p:spTree>
    <p:extLst>
      <p:ext uri="{BB962C8B-B14F-4D97-AF65-F5344CB8AC3E}">
        <p14:creationId xmlns:p14="http://schemas.microsoft.com/office/powerpoint/2010/main" val="108637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人類被創造的本性，是天主按著衪自己的肖像而創造的，人類有靈性的靈魂，有肉體的，且組織家庭的。</a:t>
            </a:r>
          </a:p>
          <a:p>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34</a:t>
            </a:fld>
            <a:endParaRPr lang="en-US" altLang="zh-TW" dirty="0">
              <a:solidFill>
                <a:srgbClr val="000000"/>
              </a:solidFill>
            </a:endParaRPr>
          </a:p>
        </p:txBody>
      </p:sp>
    </p:spTree>
    <p:extLst>
      <p:ext uri="{BB962C8B-B14F-4D97-AF65-F5344CB8AC3E}">
        <p14:creationId xmlns:p14="http://schemas.microsoft.com/office/powerpoint/2010/main" val="2004092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天使，是天主按著天主肖像直接創造，天主是無限的認識自己，天主無限的認識子，認識愛。依著按著自己的肖像、模樣造出人類，人類是有限的，在有限中去愛天主、認識天主，和愛自己與認識自己。</a:t>
            </a:r>
          </a:p>
          <a:p>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35</a:t>
            </a:fld>
            <a:endParaRPr lang="en-US" altLang="zh-TW" dirty="0">
              <a:solidFill>
                <a:srgbClr val="000000"/>
              </a:solidFill>
            </a:endParaRPr>
          </a:p>
        </p:txBody>
      </p:sp>
    </p:spTree>
    <p:extLst>
      <p:ext uri="{BB962C8B-B14F-4D97-AF65-F5344CB8AC3E}">
        <p14:creationId xmlns:p14="http://schemas.microsoft.com/office/powerpoint/2010/main" val="475447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人類是有精神的靈魂，有著思考能力、有自由意志和愛的能力的。</a:t>
            </a:r>
          </a:p>
          <a:p>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36</a:t>
            </a:fld>
            <a:endParaRPr lang="en-US" altLang="zh-TW" dirty="0">
              <a:solidFill>
                <a:srgbClr val="000000"/>
              </a:solidFill>
            </a:endParaRPr>
          </a:p>
        </p:txBody>
      </p:sp>
    </p:spTree>
    <p:extLst>
      <p:ext uri="{BB962C8B-B14F-4D97-AF65-F5344CB8AC3E}">
        <p14:creationId xmlns:p14="http://schemas.microsoft.com/office/powerpoint/2010/main" val="3479230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人類和天使另一個不同之處，除人類有肉體外，人能組織家庭，藉由１男１女，彼此相愛，育孕下一代，而組成家庭。</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37</a:t>
            </a:fld>
            <a:endParaRPr lang="en-US" altLang="zh-TW" dirty="0">
              <a:solidFill>
                <a:srgbClr val="000000"/>
              </a:solidFill>
            </a:endParaRPr>
          </a:p>
        </p:txBody>
      </p:sp>
    </p:spTree>
    <p:extLst>
      <p:ext uri="{BB962C8B-B14F-4D97-AF65-F5344CB8AC3E}">
        <p14:creationId xmlns:p14="http://schemas.microsoft.com/office/powerpoint/2010/main" val="4093781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天主創造人類，也賦予他們使命。</a:t>
            </a:r>
          </a:p>
          <a:p>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38</a:t>
            </a:fld>
            <a:endParaRPr lang="en-US" altLang="zh-TW" dirty="0">
              <a:solidFill>
                <a:srgbClr val="000000"/>
              </a:solidFill>
            </a:endParaRPr>
          </a:p>
        </p:txBody>
      </p:sp>
    </p:spTree>
    <p:extLst>
      <p:ext uri="{BB962C8B-B14F-4D97-AF65-F5344CB8AC3E}">
        <p14:creationId xmlns:p14="http://schemas.microsoft.com/office/powerpoint/2010/main" val="331339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現在，我們進入第一個主題，自然生命與永生生命之間有什麼呢？這前者是天主的創造、後著是分享天主無限的生命。先來看看自然生命是</a:t>
            </a:r>
            <a:r>
              <a:rPr lang="en-US" altLang="zh-TW" dirty="0" smtClean="0"/>
              <a:t>…</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12</a:t>
            </a:fld>
            <a:endParaRPr lang="en-US" altLang="zh-TW" dirty="0">
              <a:solidFill>
                <a:srgbClr val="000000"/>
              </a:solidFill>
            </a:endParaRPr>
          </a:p>
        </p:txBody>
      </p:sp>
    </p:spTree>
    <p:extLst>
      <p:ext uri="{BB962C8B-B14F-4D97-AF65-F5344CB8AC3E}">
        <p14:creationId xmlns:p14="http://schemas.microsoft.com/office/powerpoint/2010/main" val="128772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人類的第一個使命，和天使一樣，能按照真理，經由自由意志，接受天主的愛，與天主進入愛的關係。</a:t>
            </a:r>
          </a:p>
          <a:p>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39</a:t>
            </a:fld>
            <a:endParaRPr lang="en-US" altLang="zh-TW" dirty="0">
              <a:solidFill>
                <a:srgbClr val="000000"/>
              </a:solidFill>
            </a:endParaRPr>
          </a:p>
        </p:txBody>
      </p:sp>
    </p:spTree>
    <p:extLst>
      <p:ext uri="{BB962C8B-B14F-4D97-AF65-F5344CB8AC3E}">
        <p14:creationId xmlns:p14="http://schemas.microsoft.com/office/powerpoint/2010/main" val="15926692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天主創造人類能組織，也就是讓能孕育下一代，第一代父母，藉由生育，孩子被創造出來，孩子的肉體是父母給的，而靈魂是天主給的。父母歡迎孩子的到子，在愛中教育孩子如何人，並帶領孩子常常進入教堂，去認識天主，去愛天主。這是天主給予人類創造孩的使命。</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40</a:t>
            </a:fld>
            <a:endParaRPr lang="en-US" altLang="zh-TW" dirty="0">
              <a:solidFill>
                <a:srgbClr val="000000"/>
              </a:solidFill>
            </a:endParaRPr>
          </a:p>
        </p:txBody>
      </p:sp>
    </p:spTree>
    <p:extLst>
      <p:ext uri="{BB962C8B-B14F-4D97-AF65-F5344CB8AC3E}">
        <p14:creationId xmlns:p14="http://schemas.microsoft.com/office/powerpoint/2010/main" val="1169182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人類的第３個使命，就是去服務別人和愛別人，舉個之前德肋莎修女的例子，一生對窮人無私奉獻的愛，去照顧那些垂死的窮人，及生病的窮人一樣。以上３個就是人類的使命。</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41</a:t>
            </a:fld>
            <a:endParaRPr lang="en-US" altLang="zh-TW" dirty="0">
              <a:solidFill>
                <a:srgbClr val="000000"/>
              </a:solidFill>
            </a:endParaRPr>
          </a:p>
        </p:txBody>
      </p:sp>
    </p:spTree>
    <p:extLst>
      <p:ext uri="{BB962C8B-B14F-4D97-AF65-F5344CB8AC3E}">
        <p14:creationId xmlns:p14="http://schemas.microsoft.com/office/powerpoint/2010/main" val="36428833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現在來談談，創造亞當和厄娃，他們有第一個父母特性。這對父母是天主創造出最完美、最聰明，最有意志力的人類。</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42</a:t>
            </a:fld>
            <a:endParaRPr lang="en-US" altLang="zh-TW" dirty="0">
              <a:solidFill>
                <a:srgbClr val="000000"/>
              </a:solidFill>
            </a:endParaRPr>
          </a:p>
        </p:txBody>
      </p:sp>
    </p:spTree>
    <p:extLst>
      <p:ext uri="{BB962C8B-B14F-4D97-AF65-F5344CB8AC3E}">
        <p14:creationId xmlns:p14="http://schemas.microsoft.com/office/powerpoint/2010/main" val="5187538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天主創造人類是能讓他們組織家庭，而天使是無父無母，直接由天主所創造的。</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43</a:t>
            </a:fld>
            <a:endParaRPr lang="en-US" altLang="zh-TW" dirty="0">
              <a:solidFill>
                <a:srgbClr val="000000"/>
              </a:solidFill>
            </a:endParaRPr>
          </a:p>
        </p:txBody>
      </p:sp>
    </p:spTree>
    <p:extLst>
      <p:ext uri="{BB962C8B-B14F-4D97-AF65-F5344CB8AC3E}">
        <p14:creationId xmlns:p14="http://schemas.microsoft.com/office/powerpoint/2010/main" val="780029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天主創造出第一代父母，是他們所決定的一切，能對子女及後代有很深影響。如，亞當和厄娃，願意和天主合作，創造出孩子，組成一個家庭，再藉由不斷地的繁衍，即能使孕育一個民族。相反的，如，亞當和厄娃，不願意和天主合作，不生孩子或著是墮胎，這就不能組成家庭，也就很難有後代子孫。</a:t>
            </a:r>
          </a:p>
          <a:p>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44</a:t>
            </a:fld>
            <a:endParaRPr lang="en-US" altLang="zh-TW" dirty="0">
              <a:solidFill>
                <a:srgbClr val="000000"/>
              </a:solidFill>
            </a:endParaRPr>
          </a:p>
        </p:txBody>
      </p:sp>
    </p:spTree>
    <p:extLst>
      <p:ext uri="{BB962C8B-B14F-4D97-AF65-F5344CB8AC3E}">
        <p14:creationId xmlns:p14="http://schemas.microsoft.com/office/powerpoint/2010/main" val="3236393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又好比，母親懷孕初期，吸毒，抽煙和酗酒，是直接造胎兒的死亡，或是胎兒畸型，輕微著影響胎兒的健康。</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45</a:t>
            </a:fld>
            <a:endParaRPr lang="en-US" altLang="zh-TW" dirty="0">
              <a:solidFill>
                <a:srgbClr val="000000"/>
              </a:solidFill>
            </a:endParaRPr>
          </a:p>
        </p:txBody>
      </p:sp>
    </p:spTree>
    <p:extLst>
      <p:ext uri="{BB962C8B-B14F-4D97-AF65-F5344CB8AC3E}">
        <p14:creationId xmlns:p14="http://schemas.microsoft.com/office/powerpoint/2010/main" val="2880733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所以藉上述的例子，亞當和厄娃，他們是否能願意和天主合作，接受天主的愛的計畫，都有著決定性的權力，影響人類後代是很大的。</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46</a:t>
            </a:fld>
            <a:endParaRPr lang="en-US" altLang="zh-TW" dirty="0">
              <a:solidFill>
                <a:srgbClr val="000000"/>
              </a:solidFill>
            </a:endParaRPr>
          </a:p>
        </p:txBody>
      </p:sp>
    </p:spTree>
    <p:extLst>
      <p:ext uri="{BB962C8B-B14F-4D97-AF65-F5344CB8AC3E}">
        <p14:creationId xmlns:p14="http://schemas.microsoft.com/office/powerpoint/2010/main" val="34307604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天主對人類，愛的計畫，人是一定要接受嗎？剛在之前有談到，能和天主進入愛的關係，人類按著真理自由意志和天主建立愛的關係。對於，天主愛的計畫，也是天主給予的永生，人類可以接受，也可以拒絕。</a:t>
            </a:r>
          </a:p>
          <a:p>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47</a:t>
            </a:fld>
            <a:endParaRPr lang="en-US" altLang="zh-TW" dirty="0">
              <a:solidFill>
                <a:srgbClr val="000000"/>
              </a:solidFill>
            </a:endParaRPr>
          </a:p>
        </p:txBody>
      </p:sp>
    </p:spTree>
    <p:extLst>
      <p:ext uri="{BB962C8B-B14F-4D97-AF65-F5344CB8AC3E}">
        <p14:creationId xmlns:p14="http://schemas.microsoft.com/office/powerpoint/2010/main" val="18110429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人接受，是愛天主如天主，（舉父親的例子），服務天主、愛天主</a:t>
            </a:r>
            <a:r>
              <a:rPr lang="en-US" altLang="zh-TW" dirty="0" smtClean="0"/>
              <a:t>…</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48</a:t>
            </a:fld>
            <a:endParaRPr lang="en-US" altLang="zh-TW" dirty="0">
              <a:solidFill>
                <a:srgbClr val="000000"/>
              </a:solidFill>
            </a:endParaRPr>
          </a:p>
        </p:txBody>
      </p:sp>
    </p:spTree>
    <p:extLst>
      <p:ext uri="{BB962C8B-B14F-4D97-AF65-F5344CB8AC3E}">
        <p14:creationId xmlns:p14="http://schemas.microsoft.com/office/powerpoint/2010/main" val="3951446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自然生命，剛有提到過，是天主所創造的，它是天主給的第１份愛的禮物，天主在創造每個受造物，是因著天主的愛，而被賦予生命及其生命意義與價值的。</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13</a:t>
            </a:fld>
            <a:endParaRPr lang="en-US" altLang="zh-TW" dirty="0">
              <a:solidFill>
                <a:srgbClr val="000000"/>
              </a:solidFill>
            </a:endParaRPr>
          </a:p>
        </p:txBody>
      </p:sp>
    </p:spTree>
    <p:extLst>
      <p:ext uri="{BB962C8B-B14F-4D97-AF65-F5344CB8AC3E}">
        <p14:creationId xmlns:p14="http://schemas.microsoft.com/office/powerpoint/2010/main" val="37343837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人不接受，是愛自己如天主，不愛天主、不服務天主，生活在驕傲、說謊、欺騙之中，內在生命是悲慘的。這就和天使情形一樣。這就是第３個主題我們所談到的「天主對人類的愛的計畫」。</a:t>
            </a:r>
          </a:p>
          <a:p>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49</a:t>
            </a:fld>
            <a:endParaRPr lang="en-US" altLang="zh-TW" dirty="0">
              <a:solidFill>
                <a:srgbClr val="000000"/>
              </a:solidFill>
            </a:endParaRPr>
          </a:p>
        </p:txBody>
      </p:sp>
    </p:spTree>
    <p:extLst>
      <p:ext uri="{BB962C8B-B14F-4D97-AF65-F5344CB8AC3E}">
        <p14:creationId xmlns:p14="http://schemas.microsoft.com/office/powerpoint/2010/main" val="1617456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現在為今天整個主題做個結論，天主愛的計畫，就是賜予人類永生，這份永生的禮物，是要藉由家庭，恩賜給後代人類。使人人都能分享著天主無限的永生生命，生活於真理之中。</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50</a:t>
            </a:fld>
            <a:endParaRPr lang="en-US" altLang="zh-TW" dirty="0">
              <a:solidFill>
                <a:srgbClr val="000000"/>
              </a:solidFill>
            </a:endParaRPr>
          </a:p>
        </p:txBody>
      </p:sp>
    </p:spTree>
    <p:extLst>
      <p:ext uri="{BB962C8B-B14F-4D97-AF65-F5344CB8AC3E}">
        <p14:creationId xmlns:p14="http://schemas.microsoft.com/office/powerpoint/2010/main" val="2969041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這就來到了今天的主題，原罪。</a:t>
            </a:r>
            <a:endParaRPr lang="en-US" altLang="zh-TW" dirty="0" smtClean="0"/>
          </a:p>
          <a:p>
            <a:r>
              <a:rPr lang="zh-TW" altLang="en-US" dirty="0" smtClean="0"/>
              <a:t>天主給了人愛的計畫，但是我們人類拒絕了祂，</a:t>
            </a:r>
            <a:r>
              <a:rPr lang="en-US" altLang="zh-TW" dirty="0" smtClean="0"/>
              <a:t/>
            </a:r>
            <a:br>
              <a:rPr lang="en-US" altLang="zh-TW" dirty="0" smtClean="0"/>
            </a:br>
            <a:r>
              <a:rPr lang="zh-TW" altLang="en-US" dirty="0" smtClean="0"/>
              <a:t>今天我們就要來看看我們是如何拒絕了天主，後果又是什麼。</a:t>
            </a:r>
            <a:endParaRPr lang="zh-TW" altLang="en-US" dirty="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52</a:t>
            </a:fld>
            <a:endParaRPr lang="zh-TW" altLang="en-US">
              <a:solidFill>
                <a:prstClr val="black"/>
              </a:solidFill>
            </a:endParaRPr>
          </a:p>
        </p:txBody>
      </p:sp>
    </p:spTree>
    <p:extLst>
      <p:ext uri="{BB962C8B-B14F-4D97-AF65-F5344CB8AC3E}">
        <p14:creationId xmlns:p14="http://schemas.microsoft.com/office/powerpoint/2010/main" val="20059672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在講原罪之前，我們一定要先定義什麼是原罪。</a:t>
            </a:r>
            <a:endParaRPr lang="en-US" altLang="zh-TW" dirty="0" smtClean="0"/>
          </a:p>
          <a:p>
            <a:r>
              <a:rPr lang="zh-TW" altLang="en-US" dirty="0" smtClean="0"/>
              <a:t>因此，我們首先會從本罪和原罪的定義和差別來談。</a:t>
            </a:r>
            <a:endParaRPr lang="en-US" altLang="zh-TW" dirty="0" smtClean="0"/>
          </a:p>
          <a:p>
            <a:r>
              <a:rPr lang="zh-TW" altLang="en-US" dirty="0" smtClean="0"/>
              <a:t>再來，原罪跟我們有什麼關係？為什麼原罪會影響所有人？跟我們每一個人有什麼關係？</a:t>
            </a:r>
            <a:endParaRPr lang="en-US" altLang="zh-TW" dirty="0" smtClean="0"/>
          </a:p>
          <a:p>
            <a:r>
              <a:rPr lang="zh-TW" altLang="en-US" dirty="0" smtClean="0"/>
              <a:t>最後我們再看原罪的後果。</a:t>
            </a:r>
            <a:endParaRPr lang="zh-TW" altLang="en-US" dirty="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53</a:t>
            </a:fld>
            <a:endParaRPr lang="zh-TW" altLang="en-US">
              <a:solidFill>
                <a:prstClr val="black"/>
              </a:solidFill>
            </a:endParaRPr>
          </a:p>
        </p:txBody>
      </p:sp>
    </p:spTree>
    <p:extLst>
      <p:ext uri="{BB962C8B-B14F-4D97-AF65-F5344CB8AC3E}">
        <p14:creationId xmlns:p14="http://schemas.microsoft.com/office/powerpoint/2010/main" val="10881501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首先要談本罪跟原罪這兩個名詞和差別。</a:t>
            </a:r>
            <a:endParaRPr lang="zh-TW" altLang="en-US" dirty="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54</a:t>
            </a:fld>
            <a:endParaRPr lang="zh-TW" altLang="en-US">
              <a:solidFill>
                <a:prstClr val="black"/>
              </a:solidFill>
            </a:endParaRPr>
          </a:p>
        </p:txBody>
      </p:sp>
    </p:spTree>
    <p:extLst>
      <p:ext uri="{BB962C8B-B14F-4D97-AF65-F5344CB8AC3E}">
        <p14:creationId xmlns:p14="http://schemas.microsoft.com/office/powerpoint/2010/main" val="42585692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在談罪之前，我要先來幫大家複習一下上次談到的靈性生命。</a:t>
            </a:r>
            <a:endParaRPr lang="en-US" altLang="zh-TW" dirty="0" smtClean="0"/>
          </a:p>
          <a:p>
            <a:r>
              <a:rPr lang="zh-TW" altLang="en-US" dirty="0" smtClean="0"/>
              <a:t>我們上次提到說每個人都有物質生命和靈性生命，</a:t>
            </a:r>
            <a:endParaRPr lang="en-US" altLang="zh-TW" dirty="0" smtClean="0"/>
          </a:p>
          <a:p>
            <a:r>
              <a:rPr lang="zh-TW" altLang="en-US" dirty="0" smtClean="0"/>
              <a:t>靈性生命有哪三個特徵呢？</a:t>
            </a:r>
            <a:endParaRPr lang="en-US" altLang="zh-TW" dirty="0" smtClean="0"/>
          </a:p>
          <a:p>
            <a:r>
              <a:rPr lang="zh-TW" altLang="en-US" dirty="0" smtClean="0"/>
              <a:t>首先，是理性智慧的思考能力，透過學習，我們的理性不斷的成長發展。</a:t>
            </a:r>
            <a:endParaRPr lang="en-US" altLang="zh-TW" dirty="0" smtClean="0"/>
          </a:p>
          <a:p>
            <a:r>
              <a:rPr lang="zh-TW" altLang="en-US" dirty="0" smtClean="0"/>
              <a:t>再來，天主願意我們有自由意志，我們可以自由的做選擇。</a:t>
            </a:r>
            <a:endParaRPr lang="en-US" altLang="zh-TW" dirty="0" smtClean="0"/>
          </a:p>
          <a:p>
            <a:r>
              <a:rPr lang="zh-TW" altLang="en-US" dirty="0" smtClean="0"/>
              <a:t>最後是愛的能力。由於我們是分享了天主的靈性生命，天主本身就是愛，所以我們也獲得了愛的能力。</a:t>
            </a:r>
            <a:endParaRPr lang="en-US" altLang="zh-TW" dirty="0" smtClean="0"/>
          </a:p>
          <a:p>
            <a:r>
              <a:rPr lang="zh-TW" altLang="en-US" dirty="0" smtClean="0"/>
              <a:t>靈性生命有了這樣完整的三個特徵，我們稱這個人是一個完整的「人」。</a:t>
            </a:r>
            <a:endParaRPr lang="zh-TW" altLang="en-US" dirty="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55</a:t>
            </a:fld>
            <a:endParaRPr lang="zh-TW" altLang="en-US">
              <a:solidFill>
                <a:prstClr val="black"/>
              </a:solidFill>
            </a:endParaRPr>
          </a:p>
        </p:txBody>
      </p:sp>
    </p:spTree>
    <p:extLst>
      <p:ext uri="{BB962C8B-B14F-4D97-AF65-F5344CB8AC3E}">
        <p14:creationId xmlns:p14="http://schemas.microsoft.com/office/powerpoint/2010/main" val="7038721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那什麼是本罪呢？</a:t>
            </a:r>
            <a:endParaRPr lang="en-US" altLang="zh-TW" dirty="0" smtClean="0"/>
          </a:p>
          <a:p>
            <a:r>
              <a:rPr lang="zh-TW" altLang="en-US" dirty="0" smtClean="0"/>
              <a:t>本罪是我們本身自己犯的罪，也可以說是我們個人的罪。</a:t>
            </a:r>
            <a:endParaRPr lang="en-US" altLang="zh-TW" dirty="0" smtClean="0"/>
          </a:p>
          <a:p>
            <a:r>
              <a:rPr lang="zh-TW" altLang="en-US" dirty="0" smtClean="0"/>
              <a:t>就像法律條文要構成一條罪狀，必須要有某些條件，</a:t>
            </a:r>
            <a:endParaRPr lang="en-US" altLang="zh-TW" dirty="0" smtClean="0"/>
          </a:p>
          <a:p>
            <a:r>
              <a:rPr lang="zh-TW" altLang="en-US" dirty="0" smtClean="0"/>
              <a:t>本罪也有一些條件。</a:t>
            </a:r>
            <a:endParaRPr lang="en-US" altLang="zh-TW" dirty="0" smtClean="0"/>
          </a:p>
          <a:p>
            <a:r>
              <a:rPr lang="zh-TW" altLang="en-US" dirty="0" smtClean="0"/>
              <a:t>第一個我們稱他「倫理上的惡」。</a:t>
            </a:r>
            <a:endParaRPr lang="en-US" altLang="zh-TW" dirty="0" smtClean="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56</a:t>
            </a:fld>
            <a:endParaRPr lang="zh-TW" altLang="en-US">
              <a:solidFill>
                <a:prstClr val="black"/>
              </a:solidFill>
            </a:endParaRPr>
          </a:p>
        </p:txBody>
      </p:sp>
    </p:spTree>
    <p:extLst>
      <p:ext uri="{BB962C8B-B14F-4D97-AF65-F5344CB8AC3E}">
        <p14:creationId xmlns:p14="http://schemas.microsoft.com/office/powerpoint/2010/main" val="32264446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那什麼是倫理上的惡呢？</a:t>
            </a:r>
            <a:endParaRPr lang="en-US" altLang="zh-TW" dirty="0" smtClean="0"/>
          </a:p>
          <a:p>
            <a:r>
              <a:rPr lang="zh-TW" altLang="en-US" dirty="0" smtClean="0"/>
              <a:t>倫理上的惡是在法律、道德等客觀條件上，我們知道這件事情是錯誤的。</a:t>
            </a:r>
            <a:endParaRPr lang="en-US" altLang="zh-TW" dirty="0" smtClean="0"/>
          </a:p>
          <a:p>
            <a:r>
              <a:rPr lang="zh-TW" altLang="en-US" dirty="0" smtClean="0"/>
              <a:t>例如說賄賂，中華民國刑法上就有收受賄賂罪，甚至選舉買票也算。</a:t>
            </a:r>
            <a:endParaRPr lang="en-US" altLang="zh-TW" dirty="0" smtClean="0"/>
          </a:p>
          <a:p>
            <a:r>
              <a:rPr lang="zh-TW" altLang="en-US" dirty="0" smtClean="0"/>
              <a:t>這是一種欺騙的行為，因為它會造成一個假的結果。</a:t>
            </a:r>
            <a:endParaRPr lang="en-US" altLang="zh-TW" dirty="0" smtClean="0"/>
          </a:p>
          <a:p>
            <a:r>
              <a:rPr lang="zh-TW" altLang="en-US" dirty="0" smtClean="0"/>
              <a:t>又例如這張照片，大家可以很明顯的看出這是外遇，</a:t>
            </a:r>
            <a:endParaRPr lang="en-US" altLang="zh-TW" dirty="0" smtClean="0"/>
          </a:p>
          <a:p>
            <a:r>
              <a:rPr lang="zh-TW" altLang="en-US" dirty="0" smtClean="0"/>
              <a:t>金屋藏嬌、紅杏出牆、現在我們有個流行的名詞叫「小三」對吧，</a:t>
            </a:r>
            <a:endParaRPr lang="en-US" altLang="zh-TW" dirty="0" smtClean="0"/>
          </a:p>
          <a:p>
            <a:r>
              <a:rPr lang="zh-TW" altLang="en-US" dirty="0" smtClean="0"/>
              <a:t>如果原本是一個家庭的話，我們說這個小三在刑法上就犯了妨害家庭罪。</a:t>
            </a:r>
            <a:endParaRPr lang="en-US" altLang="zh-TW" dirty="0" smtClean="0"/>
          </a:p>
          <a:p>
            <a:r>
              <a:rPr lang="zh-TW" altLang="en-US" dirty="0" smtClean="0"/>
              <a:t>還有偷竊，我們說「不告而取即為偷」，在刑法上可能是侵占罪或是竊盜罪等等。</a:t>
            </a:r>
            <a:endParaRPr lang="en-US" altLang="zh-TW" dirty="0" smtClean="0"/>
          </a:p>
          <a:p>
            <a:r>
              <a:rPr lang="zh-TW" altLang="en-US" dirty="0" smtClean="0"/>
              <a:t>最後是近幾年孩子常會遇到的霸凌，其實不只是孩子，我們大人可能在職場上也會有一些小團體、小手段。</a:t>
            </a:r>
            <a:endParaRPr lang="en-US" altLang="zh-TW" dirty="0" smtClean="0"/>
          </a:p>
          <a:p>
            <a:r>
              <a:rPr lang="zh-TW" altLang="en-US" dirty="0" smtClean="0"/>
              <a:t>這個如果在刑法上面，可能會構成恐嚇威脅罪、甚至傷害罪等等。</a:t>
            </a:r>
            <a:endParaRPr lang="en-US" altLang="zh-TW" dirty="0" smtClean="0"/>
          </a:p>
          <a:p>
            <a:r>
              <a:rPr lang="zh-TW" altLang="en-US" dirty="0" smtClean="0"/>
              <a:t>這些都是我們可以明確的判斷是非的標準，我們知道無論如何這件事就是錯的。</a:t>
            </a:r>
            <a:endParaRPr lang="en-US" altLang="zh-TW" dirty="0" smtClean="0"/>
          </a:p>
          <a:p>
            <a:r>
              <a:rPr lang="zh-TW" altLang="en-US" dirty="0" smtClean="0"/>
              <a:t>這就是倫理上的惡。</a:t>
            </a:r>
            <a:endParaRPr lang="zh-TW" altLang="en-US" dirty="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57</a:t>
            </a:fld>
            <a:endParaRPr lang="zh-TW" altLang="en-US">
              <a:solidFill>
                <a:prstClr val="black"/>
              </a:solidFill>
            </a:endParaRPr>
          </a:p>
        </p:txBody>
      </p:sp>
    </p:spTree>
    <p:extLst>
      <p:ext uri="{BB962C8B-B14F-4D97-AF65-F5344CB8AC3E}">
        <p14:creationId xmlns:p14="http://schemas.microsoft.com/office/powerpoint/2010/main" val="29100629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回到剛剛那一頁，第二個條件是「清楚知道」。</a:t>
            </a:r>
            <a:endParaRPr lang="en-US" altLang="zh-TW" dirty="0" smtClean="0"/>
          </a:p>
          <a:p>
            <a:r>
              <a:rPr lang="zh-TW" altLang="en-US" dirty="0" smtClean="0"/>
              <a:t>當我們清楚知道這件事是錯的、有足夠的理智和判斷能力，仍然決定去做，就構成第二個條件。</a:t>
            </a:r>
            <a:endParaRPr lang="en-US" altLang="zh-TW" dirty="0" smtClean="0"/>
          </a:p>
          <a:p>
            <a:r>
              <a:rPr lang="zh-TW" altLang="en-US" dirty="0" smtClean="0"/>
              <a:t>例如我們不能要求一個</a:t>
            </a:r>
            <a:r>
              <a:rPr lang="en-US" altLang="zh-TW" dirty="0" smtClean="0"/>
              <a:t>5</a:t>
            </a:r>
            <a:r>
              <a:rPr lang="zh-TW" altLang="en-US" dirty="0" smtClean="0"/>
              <a:t>歲小孩知道什麼是賄賂，</a:t>
            </a:r>
            <a:endParaRPr lang="en-US" altLang="zh-TW" dirty="0" smtClean="0"/>
          </a:p>
          <a:p>
            <a:r>
              <a:rPr lang="zh-TW" altLang="en-US" dirty="0" smtClean="0"/>
              <a:t>我們也不能要求一個中重度智能障礙的患者知道他在街上隨便擄一個人回家有犯法。</a:t>
            </a:r>
            <a:endParaRPr lang="en-US" altLang="zh-TW" dirty="0" smtClean="0"/>
          </a:p>
          <a:p>
            <a:r>
              <a:rPr lang="zh-TW" altLang="en-US" dirty="0" smtClean="0"/>
              <a:t>所以我們知道第二個條件是「清楚知道」。</a:t>
            </a:r>
            <a:endParaRPr lang="en-US" altLang="zh-TW" dirty="0" smtClean="0"/>
          </a:p>
          <a:p>
            <a:r>
              <a:rPr lang="zh-TW" altLang="en-US" dirty="0" smtClean="0"/>
              <a:t>第三個條件是具有「自由意志」。剛剛我們提到靈性生命的特徵，</a:t>
            </a:r>
            <a:endParaRPr lang="en-US" altLang="zh-TW" dirty="0" smtClean="0"/>
          </a:p>
          <a:p>
            <a:r>
              <a:rPr lang="zh-TW" altLang="en-US" dirty="0" smtClean="0"/>
              <a:t>天主給予我們完全的自由意志，但是在生活中有時候我們可能會失去自由意志。</a:t>
            </a:r>
            <a:endParaRPr lang="en-US" altLang="zh-TW" dirty="0" smtClean="0"/>
          </a:p>
          <a:p>
            <a:r>
              <a:rPr lang="zh-TW" altLang="en-US" dirty="0" smtClean="0"/>
              <a:t>例如說一個人知道墮胎是殺害一個無辜的生命，是倫理上的惡，</a:t>
            </a:r>
            <a:endParaRPr lang="en-US" altLang="zh-TW" dirty="0" smtClean="0"/>
          </a:p>
          <a:p>
            <a:r>
              <a:rPr lang="zh-TW" altLang="en-US" dirty="0" smtClean="0"/>
              <a:t>她也清楚知道這件事是錯的，但是她在大陸已經生了兩個了，</a:t>
            </a:r>
            <a:endParaRPr lang="en-US" altLang="zh-TW" dirty="0" smtClean="0"/>
          </a:p>
          <a:p>
            <a:r>
              <a:rPr lang="zh-TW" altLang="en-US" dirty="0" smtClean="0"/>
              <a:t>現在政府強迫她要把孩子拿掉，這時候這個人就失去了她的自由意志。</a:t>
            </a:r>
            <a:endParaRPr lang="en-US" altLang="zh-TW" dirty="0" smtClean="0"/>
          </a:p>
          <a:p>
            <a:r>
              <a:rPr lang="zh-TW" altLang="en-US" dirty="0" smtClean="0"/>
              <a:t>但是一般情形下，我們是擁有天主分享給我們的自由意志的。</a:t>
            </a:r>
            <a:endParaRPr lang="en-US" altLang="zh-TW" dirty="0" smtClean="0"/>
          </a:p>
          <a:p>
            <a:r>
              <a:rPr lang="zh-TW" altLang="en-US" dirty="0" smtClean="0"/>
              <a:t>一旦滿足這三個條件，我們說就構成本罪。</a:t>
            </a:r>
            <a:endParaRPr lang="en-US" altLang="zh-TW" dirty="0" smtClean="0"/>
          </a:p>
          <a:p>
            <a:r>
              <a:rPr lang="zh-TW" altLang="en-US" dirty="0" smtClean="0"/>
              <a:t>回到本罪的基本定義，本罪就是我們本身自己犯的罪，因此我們也可以說是我們「個人的罪」。</a:t>
            </a:r>
            <a:endParaRPr lang="en-US" altLang="zh-TW" dirty="0" smtClean="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58</a:t>
            </a:fld>
            <a:endParaRPr lang="zh-TW" altLang="en-US">
              <a:solidFill>
                <a:prstClr val="black"/>
              </a:solidFill>
            </a:endParaRPr>
          </a:p>
        </p:txBody>
      </p:sp>
    </p:spTree>
    <p:extLst>
      <p:ext uri="{BB962C8B-B14F-4D97-AF65-F5344CB8AC3E}">
        <p14:creationId xmlns:p14="http://schemas.microsoft.com/office/powerpoint/2010/main" val="7433895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首先要談本罪跟原罪這兩個名詞和差別。</a:t>
            </a:r>
            <a:endParaRPr lang="zh-TW" altLang="en-US" dirty="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59</a:t>
            </a:fld>
            <a:endParaRPr lang="zh-TW" altLang="en-US">
              <a:solidFill>
                <a:prstClr val="black"/>
              </a:solidFill>
            </a:endParaRPr>
          </a:p>
        </p:txBody>
      </p:sp>
    </p:spTree>
    <p:extLst>
      <p:ext uri="{BB962C8B-B14F-4D97-AF65-F5344CB8AC3E}">
        <p14:creationId xmlns:p14="http://schemas.microsoft.com/office/powerpoint/2010/main" val="2193110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自然生命！其中包含了「物質生命」及「靈性生命」。先來看看什麼是物質生命？</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14</a:t>
            </a:fld>
            <a:endParaRPr lang="en-US" altLang="zh-TW" dirty="0">
              <a:solidFill>
                <a:srgbClr val="000000"/>
              </a:solidFill>
            </a:endParaRPr>
          </a:p>
        </p:txBody>
      </p:sp>
    </p:spTree>
    <p:extLst>
      <p:ext uri="{BB962C8B-B14F-4D97-AF65-F5344CB8AC3E}">
        <p14:creationId xmlns:p14="http://schemas.microsoft.com/office/powerpoint/2010/main" val="11991516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現在讓我們來看看，亞當跟厄娃的行為是否構成本罪。</a:t>
            </a:r>
            <a:endParaRPr lang="zh-TW" altLang="en-US" dirty="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60</a:t>
            </a:fld>
            <a:endParaRPr lang="zh-TW" altLang="en-US">
              <a:solidFill>
                <a:prstClr val="black"/>
              </a:solidFill>
            </a:endParaRPr>
          </a:p>
        </p:txBody>
      </p:sp>
    </p:spTree>
    <p:extLst>
      <p:ext uri="{BB962C8B-B14F-4D97-AF65-F5344CB8AC3E}">
        <p14:creationId xmlns:p14="http://schemas.microsoft.com/office/powerpoint/2010/main" val="2559668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大家還記得本罪有三個條件對吧？剛剛才講過的。</a:t>
            </a:r>
            <a:endParaRPr lang="en-US" altLang="zh-TW" dirty="0" smtClean="0"/>
          </a:p>
          <a:p>
            <a:r>
              <a:rPr lang="zh-TW" altLang="en-US" dirty="0" smtClean="0"/>
              <a:t>第一個成立嗎？亞當跟厄娃是天主的受造物，理當孝順服從天主，</a:t>
            </a:r>
            <a:endParaRPr lang="en-US" altLang="zh-TW" dirty="0" smtClean="0"/>
          </a:p>
          <a:p>
            <a:r>
              <a:rPr lang="zh-TW" altLang="en-US" dirty="0" smtClean="0"/>
              <a:t>他們卻不聽天主的話，反而去聽外人，也就是蛇的話，</a:t>
            </a:r>
            <a:endParaRPr lang="en-US" altLang="zh-TW" dirty="0" smtClean="0"/>
          </a:p>
          <a:p>
            <a:r>
              <a:rPr lang="zh-TW" altLang="en-US" dirty="0" smtClean="0"/>
              <a:t>因此這是不愛天主、不孝順天主、也不服從天主。這件事是錯的，第一個條件成立。</a:t>
            </a:r>
            <a:endParaRPr lang="en-US" altLang="zh-TW" dirty="0" smtClean="0"/>
          </a:p>
          <a:p>
            <a:r>
              <a:rPr lang="zh-TW" altLang="en-US" dirty="0" smtClean="0"/>
              <a:t>第二個呢？天主有沒有說不可以吃？有！天主說這樂園中所有樹上的果子你們都可以吃，</a:t>
            </a:r>
            <a:endParaRPr lang="en-US" altLang="zh-TW" dirty="0" smtClean="0"/>
          </a:p>
          <a:p>
            <a:r>
              <a:rPr lang="zh-TW" altLang="en-US" dirty="0" smtClean="0"/>
              <a:t>就是這兩棵樹的果子不能吃，所以天主有說。大家看，厄娃也記得天主有說過對不對？</a:t>
            </a:r>
            <a:endParaRPr lang="en-US" altLang="zh-TW" dirty="0" smtClean="0"/>
          </a:p>
          <a:p>
            <a:r>
              <a:rPr lang="zh-TW" altLang="en-US" dirty="0" smtClean="0"/>
              <a:t>第三個呢？這個知善惡樹的果子是蛇硬塞到亞當厄娃嘴裡的嗎？不是，剛剛我們唸過，</a:t>
            </a:r>
            <a:endParaRPr lang="en-US" altLang="zh-TW" dirty="0" smtClean="0"/>
          </a:p>
          <a:p>
            <a:r>
              <a:rPr lang="zh-TW" altLang="en-US" dirty="0" smtClean="0"/>
              <a:t>厄娃見那果子好吃好看且能增加智慧，遂摘下一個吃了，又給了她的丈夫一個，他也吃了。</a:t>
            </a:r>
            <a:endParaRPr lang="en-US" altLang="zh-TW" dirty="0" smtClean="0"/>
          </a:p>
          <a:p>
            <a:r>
              <a:rPr lang="zh-TW" altLang="en-US" dirty="0" smtClean="0"/>
              <a:t>這是他們自己自願去吃果子的。</a:t>
            </a:r>
            <a:endParaRPr lang="en-US" altLang="zh-TW" dirty="0" smtClean="0"/>
          </a:p>
          <a:p>
            <a:r>
              <a:rPr lang="zh-TW" altLang="en-US" dirty="0" smtClean="0"/>
              <a:t>這三個條件都符合了，因此我們說亞當跟厄娃犯了他們個人的罪，也就是本罪。</a:t>
            </a:r>
            <a:endParaRPr lang="zh-TW" altLang="en-US" dirty="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61</a:t>
            </a:fld>
            <a:endParaRPr lang="zh-TW" altLang="en-US">
              <a:solidFill>
                <a:prstClr val="black"/>
              </a:solidFill>
            </a:endParaRPr>
          </a:p>
        </p:txBody>
      </p:sp>
    </p:spTree>
    <p:extLst>
      <p:ext uri="{BB962C8B-B14F-4D97-AF65-F5344CB8AC3E}">
        <p14:creationId xmlns:p14="http://schemas.microsoft.com/office/powerpoint/2010/main" val="4993773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當一個選擇來臨的時候，我們的原祖父母就要做一個決定。</a:t>
            </a:r>
            <a:endParaRPr lang="en-US" altLang="zh-TW" dirty="0" smtClean="0"/>
          </a:p>
          <a:p>
            <a:r>
              <a:rPr lang="zh-TW" altLang="en-US" dirty="0" smtClean="0"/>
              <a:t>如果他們當初想到天主說不能吃，那就乖乖不要吃，那他們就會活在天主愛的保護之下，擁有天主的恩寵。</a:t>
            </a:r>
            <a:endParaRPr lang="en-US" altLang="zh-TW" dirty="0" smtClean="0"/>
          </a:p>
          <a:p>
            <a:r>
              <a:rPr lang="zh-TW" altLang="en-US" dirty="0" smtClean="0"/>
              <a:t>因為天主原本愛的計畫就是要透過原祖父母組成的第一個家庭，傳遞給全人類的。因此我們也會活在天主的愛和恩寵當中。</a:t>
            </a:r>
            <a:endParaRPr lang="en-US" altLang="zh-TW" dirty="0" smtClean="0"/>
          </a:p>
          <a:p>
            <a:r>
              <a:rPr lang="zh-TW" altLang="en-US" dirty="0" smtClean="0"/>
              <a:t>但是如果他們明明就知道天主說不能吃，可是看那果子好吃好看令人羨慕，決定吃吃看，天人之間的關係和信任就會斷裂，</a:t>
            </a:r>
            <a:endParaRPr lang="en-US" altLang="zh-TW" dirty="0" smtClean="0"/>
          </a:p>
          <a:p>
            <a:r>
              <a:rPr lang="zh-TW" altLang="en-US" dirty="0" smtClean="0"/>
              <a:t>所有的人類也就失去了天主原本要給人的恩寵和永生。</a:t>
            </a:r>
            <a:endParaRPr lang="zh-TW" altLang="en-US" dirty="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62</a:t>
            </a:fld>
            <a:endParaRPr lang="zh-TW" altLang="en-US">
              <a:solidFill>
                <a:prstClr val="black"/>
              </a:solidFill>
            </a:endParaRPr>
          </a:p>
        </p:txBody>
      </p:sp>
    </p:spTree>
    <p:extLst>
      <p:ext uri="{BB962C8B-B14F-4D97-AF65-F5344CB8AC3E}">
        <p14:creationId xmlns:p14="http://schemas.microsoft.com/office/powerpoint/2010/main" val="5175996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那我們來看本罪跟原罪的比較。</a:t>
            </a:r>
            <a:endParaRPr lang="en-US" altLang="zh-TW" dirty="0" smtClean="0"/>
          </a:p>
          <a:p>
            <a:r>
              <a:rPr lang="zh-TW" altLang="en-US" dirty="0" smtClean="0"/>
              <a:t>本罪剛剛說過是我們本身自己犯的罪，也可以說是我們個人的罪；</a:t>
            </a:r>
            <a:endParaRPr lang="en-US" altLang="zh-TW" dirty="0" smtClean="0"/>
          </a:p>
          <a:p>
            <a:r>
              <a:rPr lang="zh-TW" altLang="en-US" dirty="0" smtClean="0"/>
              <a:t>原罪則是我們的原祖父母犯的本罪。</a:t>
            </a:r>
            <a:endParaRPr lang="en-US" altLang="zh-TW" dirty="0" smtClean="0"/>
          </a:p>
          <a:p>
            <a:r>
              <a:rPr lang="zh-TW" altLang="en-US" dirty="0" smtClean="0"/>
              <a:t>天主給予人類完全的自由意志，讓人類自由決定是否要接受他愛的計畫。</a:t>
            </a:r>
            <a:endParaRPr lang="en-US" altLang="zh-TW" dirty="0" smtClean="0"/>
          </a:p>
          <a:p>
            <a:r>
              <a:rPr lang="zh-TW" altLang="en-US" dirty="0" smtClean="0"/>
              <a:t>天主是很溫柔善良的，他絕對不會逼我們哪一個人一定要接受他的計畫。</a:t>
            </a:r>
            <a:endParaRPr lang="en-US" altLang="zh-TW" dirty="0" smtClean="0"/>
          </a:p>
          <a:p>
            <a:r>
              <a:rPr lang="zh-TW" altLang="en-US" dirty="0" smtClean="0"/>
              <a:t>而原祖父母就是人類史中一開始決定是否要接受天主愛的計畫的關鍵。</a:t>
            </a:r>
            <a:endParaRPr lang="zh-TW" altLang="en-US" dirty="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63</a:t>
            </a:fld>
            <a:endParaRPr lang="zh-TW" altLang="en-US">
              <a:solidFill>
                <a:prstClr val="black"/>
              </a:solidFill>
            </a:endParaRPr>
          </a:p>
        </p:txBody>
      </p:sp>
    </p:spTree>
    <p:extLst>
      <p:ext uri="{BB962C8B-B14F-4D97-AF65-F5344CB8AC3E}">
        <p14:creationId xmlns:p14="http://schemas.microsoft.com/office/powerpoint/2010/main" val="21515424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所以我們說原罪有兩個意義。</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latin typeface="華康正顏楷體W7" pitchFamily="65" charset="-120"/>
                <a:ea typeface="華康正顏楷體W7" pitchFamily="65" charset="-120"/>
              </a:rPr>
              <a:t>第一個意義是亞當和厄娃他們兩個所犯的本罪。</a:t>
            </a:r>
            <a:endParaRPr lang="en-US" altLang="zh-TW" dirty="0" smtClean="0">
              <a:latin typeface="華康正顏楷體W7" pitchFamily="65" charset="-120"/>
              <a:ea typeface="華康正顏楷體W7"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latin typeface="華康正顏楷體W7" pitchFamily="65" charset="-120"/>
                <a:ea typeface="華康正顏楷體W7" pitchFamily="65" charset="-120"/>
              </a:rPr>
              <a:t>第二個意義是改變天主和亞當所有後裔之間的關係。</a:t>
            </a:r>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64</a:t>
            </a:fld>
            <a:endParaRPr lang="zh-TW" altLang="en-US">
              <a:solidFill>
                <a:prstClr val="black"/>
              </a:solidFill>
            </a:endParaRPr>
          </a:p>
        </p:txBody>
      </p:sp>
    </p:spTree>
    <p:extLst>
      <p:ext uri="{BB962C8B-B14F-4D97-AF65-F5344CB8AC3E}">
        <p14:creationId xmlns:p14="http://schemas.microsoft.com/office/powerpoint/2010/main" val="30477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我們再看一次這張圖。天主原本給了我們人類一個愛的計畫：</a:t>
            </a:r>
            <a:endParaRPr lang="en-US" altLang="zh-TW" dirty="0" smtClean="0"/>
          </a:p>
          <a:p>
            <a:r>
              <a:rPr lang="zh-TW" altLang="en-US" dirty="0" smtClean="0"/>
              <a:t>祂要把永生這個禮物，透過家庭，傳遞給全人類，因為祂願意與人分享祂無限的生命。</a:t>
            </a:r>
            <a:endParaRPr lang="en-US" altLang="zh-TW" dirty="0" smtClean="0"/>
          </a:p>
          <a:p>
            <a:r>
              <a:rPr lang="zh-TW" altLang="en-US" dirty="0" smtClean="0"/>
              <a:t>而我們的原祖父母就是人類的第一個家庭，也是接受這個愛的計畫與否的關鍵。</a:t>
            </a:r>
            <a:endParaRPr lang="zh-TW" altLang="en-US" dirty="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65</a:t>
            </a:fld>
            <a:endParaRPr lang="zh-TW" altLang="en-US">
              <a:solidFill>
                <a:prstClr val="black"/>
              </a:solidFill>
            </a:endParaRPr>
          </a:p>
        </p:txBody>
      </p:sp>
    </p:spTree>
    <p:extLst>
      <p:ext uri="{BB962C8B-B14F-4D97-AF65-F5344CB8AC3E}">
        <p14:creationId xmlns:p14="http://schemas.microsoft.com/office/powerpoint/2010/main" val="11468883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但是因為我們的原祖父母所做的選擇，深深刺傷了天主的心，</a:t>
            </a:r>
            <a:endParaRPr lang="en-US" altLang="zh-TW" dirty="0" smtClean="0"/>
          </a:p>
          <a:p>
            <a:r>
              <a:rPr lang="zh-TW" altLang="en-US" dirty="0" smtClean="0"/>
              <a:t>天主要給人禮物，但是人拒絕接受，還做了令祂傷心的事：聽外人的話不服從天主。</a:t>
            </a:r>
            <a:endParaRPr lang="en-US" altLang="zh-TW" dirty="0" smtClean="0"/>
          </a:p>
          <a:p>
            <a:r>
              <a:rPr lang="zh-TW" altLang="en-US" dirty="0" smtClean="0"/>
              <a:t>因此這個要給我們永生的恩寵的這個橋樑就斷掉了，</a:t>
            </a:r>
            <a:endParaRPr lang="en-US" altLang="zh-TW" dirty="0" smtClean="0"/>
          </a:p>
          <a:p>
            <a:r>
              <a:rPr lang="zh-TW" altLang="en-US" dirty="0" smtClean="0"/>
              <a:t>從此亞當之後所有的人類都得不到恩寵，也沒有永生。</a:t>
            </a:r>
            <a:endParaRPr lang="zh-TW" altLang="en-US" dirty="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66</a:t>
            </a:fld>
            <a:endParaRPr lang="zh-TW" altLang="en-US">
              <a:solidFill>
                <a:prstClr val="black"/>
              </a:solidFill>
            </a:endParaRPr>
          </a:p>
        </p:txBody>
      </p:sp>
    </p:spTree>
    <p:extLst>
      <p:ext uri="{BB962C8B-B14F-4D97-AF65-F5344CB8AC3E}">
        <p14:creationId xmlns:p14="http://schemas.microsoft.com/office/powerpoint/2010/main" val="13388399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可是大家一定也會有疑問：那既然原罪是我們的原祖父母犯的的，那干我什麼事？</a:t>
            </a:r>
            <a:endParaRPr lang="en-US" altLang="zh-TW" dirty="0" smtClean="0"/>
          </a:p>
          <a:p>
            <a:r>
              <a:rPr lang="zh-TW" altLang="en-US" dirty="0" smtClean="0"/>
              <a:t>以下我舉三個例子來跟大家說明。</a:t>
            </a:r>
            <a:endParaRPr lang="zh-TW" altLang="en-US" dirty="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67</a:t>
            </a:fld>
            <a:endParaRPr lang="zh-TW" altLang="en-US">
              <a:solidFill>
                <a:prstClr val="black"/>
              </a:solidFill>
            </a:endParaRPr>
          </a:p>
        </p:txBody>
      </p:sp>
    </p:spTree>
    <p:extLst>
      <p:ext uri="{BB962C8B-B14F-4D97-AF65-F5344CB8AC3E}">
        <p14:creationId xmlns:p14="http://schemas.microsoft.com/office/powerpoint/2010/main" val="23551994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第一個例子是宇宙大爆炸。我知道大家都不知道什麼是大爆炸，所以我要先解釋一下。</a:t>
            </a:r>
            <a:endParaRPr lang="zh-TW" altLang="en-US" dirty="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68</a:t>
            </a:fld>
            <a:endParaRPr lang="zh-TW" altLang="en-US">
              <a:solidFill>
                <a:prstClr val="black"/>
              </a:solidFill>
            </a:endParaRPr>
          </a:p>
        </p:txBody>
      </p:sp>
    </p:spTree>
    <p:extLst>
      <p:ext uri="{BB962C8B-B14F-4D97-AF65-F5344CB8AC3E}">
        <p14:creationId xmlns:p14="http://schemas.microsoft.com/office/powerpoint/2010/main" val="15978214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在我們的這個宇宙形成之前，就如創世紀第一章說的：大地一片混沌空虛。</a:t>
            </a:r>
            <a:endParaRPr lang="en-US" altLang="zh-TW" dirty="0" smtClean="0"/>
          </a:p>
          <a:p>
            <a:r>
              <a:rPr lang="zh-TW" altLang="en-US" dirty="0" smtClean="0"/>
              <a:t>所有的原始物質都處在一個極高溫、極高壓的狀態之下。</a:t>
            </a:r>
            <a:endParaRPr lang="en-US" altLang="zh-TW" dirty="0" smtClean="0"/>
          </a:p>
          <a:p>
            <a:r>
              <a:rPr lang="zh-TW" altLang="en-US" dirty="0" smtClean="0"/>
              <a:t>就像一個超級大的壓力鍋，裡面的壓力比你家的壓力鍋大上幾千萬倍。</a:t>
            </a:r>
            <a:endParaRPr lang="en-US" altLang="zh-TW" dirty="0" smtClean="0"/>
          </a:p>
          <a:p>
            <a:r>
              <a:rPr lang="zh-TW" altLang="en-US" dirty="0" smtClean="0"/>
              <a:t>當這些溫度壓力達到一個極大值的時候，就產生了一個大爆炸，</a:t>
            </a:r>
            <a:endParaRPr lang="en-US" altLang="zh-TW" dirty="0" smtClean="0"/>
          </a:p>
          <a:p>
            <a:r>
              <a:rPr lang="zh-TW" altLang="en-US" dirty="0" smtClean="0"/>
              <a:t>這個爆炸的力量將這些物質往外噴，所有的灰塵和粒子就在太空中互相碰撞、旋轉、結合，</a:t>
            </a:r>
            <a:endParaRPr lang="en-US" altLang="zh-TW" dirty="0" smtClean="0"/>
          </a:p>
          <a:p>
            <a:r>
              <a:rPr lang="zh-TW" altLang="en-US" dirty="0" smtClean="0"/>
              <a:t>經過幾十億年的時間慢慢形成現在的宇宙。</a:t>
            </a:r>
            <a:endParaRPr lang="en-US" altLang="zh-TW" dirty="0" smtClean="0"/>
          </a:p>
          <a:p>
            <a:r>
              <a:rPr lang="zh-TW" altLang="en-US" dirty="0" smtClean="0"/>
              <a:t>但是讓我們回到一開始的狀態，如果在大爆炸的時候，那些溫度壓力等等物理條件其中一個，</a:t>
            </a:r>
            <a:endParaRPr lang="en-US" altLang="zh-TW" dirty="0" smtClean="0"/>
          </a:p>
          <a:p>
            <a:r>
              <a:rPr lang="zh-TW" altLang="en-US" dirty="0" smtClean="0"/>
              <a:t>差了</a:t>
            </a:r>
            <a:r>
              <a:rPr lang="en-US" altLang="zh-TW" dirty="0" smtClean="0"/>
              <a:t>0.0000000001</a:t>
            </a:r>
            <a:r>
              <a:rPr lang="zh-TW" altLang="en-US" dirty="0" smtClean="0"/>
              <a:t>，會怎麼樣呢？</a:t>
            </a:r>
            <a:endParaRPr lang="en-US" altLang="zh-TW" dirty="0" smtClean="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69</a:t>
            </a:fld>
            <a:endParaRPr lang="zh-TW" altLang="en-US">
              <a:solidFill>
                <a:prstClr val="black"/>
              </a:solidFill>
            </a:endParaRPr>
          </a:p>
        </p:txBody>
      </p:sp>
    </p:spTree>
    <p:extLst>
      <p:ext uri="{BB962C8B-B14F-4D97-AF65-F5344CB8AC3E}">
        <p14:creationId xmlns:p14="http://schemas.microsoft.com/office/powerpoint/2010/main" val="2290819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物質生命，它的生命是有結束的時刻。想問問大家在我們生活中有什麼屬於物質生命</a:t>
            </a:r>
            <a:r>
              <a:rPr lang="en-US" altLang="zh-TW" dirty="0" smtClean="0"/>
              <a:t>……</a:t>
            </a:r>
            <a:r>
              <a:rPr lang="zh-TW" altLang="en-US" dirty="0" smtClean="0"/>
              <a:t>非常好，大家例了很棒的例子，謝謝大家。</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15</a:t>
            </a:fld>
            <a:endParaRPr lang="en-US" altLang="zh-TW" dirty="0">
              <a:solidFill>
                <a:srgbClr val="000000"/>
              </a:solidFill>
            </a:endParaRPr>
          </a:p>
        </p:txBody>
      </p:sp>
    </p:spTree>
    <p:extLst>
      <p:ext uri="{BB962C8B-B14F-4D97-AF65-F5344CB8AC3E}">
        <p14:creationId xmlns:p14="http://schemas.microsoft.com/office/powerpoint/2010/main" val="35090500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現代宇宙天文物理學家史蒂芬</a:t>
            </a:r>
            <a:r>
              <a:rPr lang="en-US" altLang="zh-TW" dirty="0" smtClean="0"/>
              <a:t>‧</a:t>
            </a:r>
            <a:r>
              <a:rPr lang="zh-TW" altLang="en-US" dirty="0" smtClean="0"/>
              <a:t>霍金就表示，當初的那個爆炸的狀態是個「奇妙的巧合」，</a:t>
            </a:r>
            <a:endParaRPr lang="en-US" altLang="zh-TW" dirty="0" smtClean="0"/>
          </a:p>
          <a:p>
            <a:r>
              <a:rPr lang="zh-TW" altLang="en-US" dirty="0" smtClean="0"/>
              <a:t>任何一點的誤差都可能使這整個宇宙沒有生成並存在的可能。</a:t>
            </a:r>
            <a:endParaRPr lang="en-US" altLang="zh-TW" dirty="0" smtClean="0"/>
          </a:p>
          <a:p>
            <a:r>
              <a:rPr lang="zh-TW" altLang="en-US" dirty="0" smtClean="0"/>
              <a:t>因此我們知道，事情的源頭一旦出了差錯，將會造成致命性的錯誤，即使是一點點，也無可挽救。</a:t>
            </a:r>
            <a:endParaRPr lang="en-US" altLang="zh-TW" dirty="0" smtClean="0"/>
          </a:p>
          <a:p>
            <a:r>
              <a:rPr lang="zh-TW" altLang="en-US" dirty="0" smtClean="0"/>
              <a:t>史蒂芬霍金說：</a:t>
            </a:r>
            <a:r>
              <a:rPr lang="zh-TW" altLang="en-US" sz="1200" dirty="0" smtClean="0">
                <a:ln>
                  <a:solidFill>
                    <a:srgbClr val="FF0000"/>
                  </a:solidFill>
                </a:ln>
                <a:solidFill>
                  <a:srgbClr val="FFFF00"/>
                </a:solidFill>
                <a:latin typeface="華康POP1體W9" pitchFamily="81" charset="-120"/>
                <a:ea typeface="華康POP1體W9" pitchFamily="81" charset="-120"/>
              </a:rPr>
              <a:t>如果宇宙大爆炸的起初任何物理條件差了任何一絲一毫，現在這個宇宙將不復存在。</a:t>
            </a:r>
            <a:endParaRPr lang="en-US" altLang="zh-TW" sz="1200" dirty="0" smtClean="0">
              <a:ln>
                <a:solidFill>
                  <a:srgbClr val="FF0000"/>
                </a:solidFill>
              </a:ln>
              <a:solidFill>
                <a:srgbClr val="FFFF00"/>
              </a:solidFill>
              <a:latin typeface="華康POP1體W9" pitchFamily="81" charset="-120"/>
              <a:ea typeface="華康POP1體W9" pitchFamily="81" charset="-120"/>
            </a:endParaRPr>
          </a:p>
          <a:p>
            <a:r>
              <a:rPr lang="zh-TW" altLang="en-US" sz="1200" dirty="0" smtClean="0">
                <a:ln>
                  <a:solidFill>
                    <a:srgbClr val="FF0000"/>
                  </a:solidFill>
                </a:ln>
                <a:solidFill>
                  <a:srgbClr val="FFFF00"/>
                </a:solidFill>
                <a:latin typeface="華康POP1體W9" pitchFamily="81" charset="-120"/>
                <a:ea typeface="華康POP1體W9" pitchFamily="81" charset="-120"/>
              </a:rPr>
              <a:t>我不認識這個宇宙的創造者，但我敬佩祂。</a:t>
            </a:r>
            <a:endParaRPr lang="en-US" altLang="zh-TW" sz="1200" dirty="0" smtClean="0">
              <a:ln>
                <a:solidFill>
                  <a:srgbClr val="FF0000"/>
                </a:solidFill>
              </a:ln>
              <a:solidFill>
                <a:srgbClr val="FFFF00"/>
              </a:solidFill>
              <a:latin typeface="華康POP1體W9" pitchFamily="81" charset="-120"/>
              <a:ea typeface="華康POP1體W9" pitchFamily="81" charset="-120"/>
            </a:endParaRPr>
          </a:p>
          <a:p>
            <a:r>
              <a:rPr lang="zh-TW" altLang="en-US" sz="1200" dirty="0" smtClean="0">
                <a:ln>
                  <a:solidFill>
                    <a:srgbClr val="FF0000"/>
                  </a:solidFill>
                </a:ln>
                <a:solidFill>
                  <a:srgbClr val="FFFF00"/>
                </a:solidFill>
                <a:latin typeface="華康POP1體W9" pitchFamily="81" charset="-120"/>
                <a:ea typeface="華康POP1體W9" pitchFamily="81" charset="-120"/>
              </a:rPr>
              <a:t>科學家們幾百年來都努力尋找宇宙的起源，而他們也同意這複雜的宇宙背後一定有一個造物主存在。</a:t>
            </a:r>
            <a:endParaRPr lang="zh-TW" altLang="en-US" dirty="0" smtClean="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70</a:t>
            </a:fld>
            <a:endParaRPr lang="zh-TW" altLang="en-US">
              <a:solidFill>
                <a:prstClr val="black"/>
              </a:solidFill>
            </a:endParaRPr>
          </a:p>
        </p:txBody>
      </p:sp>
    </p:spTree>
    <p:extLst>
      <p:ext uri="{BB962C8B-B14F-4D97-AF65-F5344CB8AC3E}">
        <p14:creationId xmlns:p14="http://schemas.microsoft.com/office/powerpoint/2010/main" val="21640094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讓我們來把大爆炸跟原罪做個類比。</a:t>
            </a:r>
            <a:endParaRPr lang="en-US" altLang="zh-TW" dirty="0" smtClean="0"/>
          </a:p>
          <a:p>
            <a:r>
              <a:rPr lang="zh-TW" altLang="en-US" dirty="0" smtClean="0"/>
              <a:t>在大爆炸的一開始那些物質有自由意志嗎？沒有，他們沒有自由意志。</a:t>
            </a:r>
            <a:endParaRPr lang="en-US" altLang="zh-TW" dirty="0" smtClean="0"/>
          </a:p>
          <a:p>
            <a:r>
              <a:rPr lang="zh-TW" altLang="en-US" dirty="0" smtClean="0"/>
              <a:t>但天主卻給了人類完全的自由意志，決定是否要接受天主愛的計畫。</a:t>
            </a:r>
            <a:endParaRPr lang="en-US" altLang="zh-TW" dirty="0" smtClean="0"/>
          </a:p>
          <a:p>
            <a:r>
              <a:rPr lang="zh-TW" altLang="en-US" dirty="0" smtClean="0"/>
              <a:t>如果在大爆炸的一開始發生錯誤，整個宇宙將不復存在；</a:t>
            </a:r>
            <a:endParaRPr lang="en-US" altLang="zh-TW" dirty="0" smtClean="0"/>
          </a:p>
          <a:p>
            <a:r>
              <a:rPr lang="zh-TW" altLang="en-US" dirty="0" smtClean="0"/>
              <a:t>而在人類史的開端發生了錯誤，第一個家庭拒絕接受與傳遞天主要給人的恩寵，</a:t>
            </a:r>
            <a:endParaRPr lang="en-US" altLang="zh-TW" dirty="0" smtClean="0"/>
          </a:p>
          <a:p>
            <a:r>
              <a:rPr lang="zh-TW" altLang="en-US" dirty="0" smtClean="0"/>
              <a:t>全人類也就無法獲得恩寵與分享天主無限的生命。</a:t>
            </a:r>
            <a:endParaRPr lang="en-US" altLang="zh-TW" dirty="0" smtClean="0"/>
          </a:p>
          <a:p>
            <a:r>
              <a:rPr lang="zh-TW" altLang="en-US" dirty="0" smtClean="0"/>
              <a:t>大爆炸因為是天主掌握的，所以沒有任何出錯的可能性；而人類擁有完全的自由意志，主動決定拒絕天主的邀請。</a:t>
            </a:r>
            <a:endParaRPr lang="zh-TW" altLang="en-US" dirty="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71</a:t>
            </a:fld>
            <a:endParaRPr lang="zh-TW" altLang="en-US">
              <a:solidFill>
                <a:prstClr val="black"/>
              </a:solidFill>
            </a:endParaRPr>
          </a:p>
        </p:txBody>
      </p:sp>
    </p:spTree>
    <p:extLst>
      <p:ext uri="{BB962C8B-B14F-4D97-AF65-F5344CB8AC3E}">
        <p14:creationId xmlns:p14="http://schemas.microsoft.com/office/powerpoint/2010/main" val="12072185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那接下來我們來看，原罪為人類世界帶來了什麼樣的後果？</a:t>
            </a:r>
            <a:endParaRPr lang="zh-TW" altLang="en-US" dirty="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72</a:t>
            </a:fld>
            <a:endParaRPr lang="zh-TW" altLang="en-US">
              <a:solidFill>
                <a:prstClr val="black"/>
              </a:solidFill>
            </a:endParaRPr>
          </a:p>
        </p:txBody>
      </p:sp>
    </p:spTree>
    <p:extLst>
      <p:ext uri="{BB962C8B-B14F-4D97-AF65-F5344CB8AC3E}">
        <p14:creationId xmlns:p14="http://schemas.microsoft.com/office/powerpoint/2010/main" val="35711895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原本天主要給人類的愛的計畫是要把永生這個禮物，</a:t>
            </a:r>
            <a:endParaRPr lang="en-US" altLang="zh-TW" dirty="0" smtClean="0"/>
          </a:p>
          <a:p>
            <a:r>
              <a:rPr lang="zh-TW" altLang="en-US" dirty="0" smtClean="0"/>
              <a:t>透過家庭傳遞給全人類。</a:t>
            </a:r>
            <a:endParaRPr lang="zh-TW" altLang="en-US" dirty="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73</a:t>
            </a:fld>
            <a:endParaRPr lang="zh-TW" altLang="en-US">
              <a:solidFill>
                <a:prstClr val="black"/>
              </a:solidFill>
            </a:endParaRPr>
          </a:p>
        </p:txBody>
      </p:sp>
    </p:spTree>
    <p:extLst>
      <p:ext uri="{BB962C8B-B14F-4D97-AF65-F5344CB8AC3E}">
        <p14:creationId xmlns:p14="http://schemas.microsoft.com/office/powerpoint/2010/main" val="33095311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但是由於我們的原祖父母被蛇誘惑成功，</a:t>
            </a:r>
            <a:endParaRPr lang="en-US" altLang="zh-TW" dirty="0" smtClean="0"/>
          </a:p>
          <a:p>
            <a:r>
              <a:rPr lang="zh-TW" altLang="en-US" dirty="0" smtClean="0"/>
              <a:t>出於自由意志的，他們決定不聽天主的話，吃了那個果子。</a:t>
            </a:r>
            <a:endParaRPr lang="zh-TW" altLang="en-US" dirty="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74</a:t>
            </a:fld>
            <a:endParaRPr lang="zh-TW" altLang="en-US">
              <a:solidFill>
                <a:prstClr val="black"/>
              </a:solidFill>
            </a:endParaRPr>
          </a:p>
        </p:txBody>
      </p:sp>
    </p:spTree>
    <p:extLst>
      <p:ext uri="{BB962C8B-B14F-4D97-AF65-F5344CB8AC3E}">
        <p14:creationId xmlns:p14="http://schemas.microsoft.com/office/powerpoint/2010/main" val="6366954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因此天主傳遞永生給人橋樑、天主和人之間自由往來的愛的關係就永遠斷裂，</a:t>
            </a:r>
            <a:endParaRPr lang="en-US" altLang="zh-TW" dirty="0" smtClean="0"/>
          </a:p>
          <a:p>
            <a:r>
              <a:rPr lang="zh-TW" altLang="en-US" dirty="0" smtClean="0"/>
              <a:t>從此我們都缺乏恩寵，也再也不能分享天主要給我們的永生。</a:t>
            </a:r>
            <a:endParaRPr lang="zh-TW" altLang="en-US" dirty="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75</a:t>
            </a:fld>
            <a:endParaRPr lang="zh-TW" altLang="en-US">
              <a:solidFill>
                <a:prstClr val="black"/>
              </a:solidFill>
            </a:endParaRPr>
          </a:p>
        </p:txBody>
      </p:sp>
    </p:spTree>
    <p:extLst>
      <p:ext uri="{BB962C8B-B14F-4D97-AF65-F5344CB8AC3E}">
        <p14:creationId xmlns:p14="http://schemas.microsoft.com/office/powerpoint/2010/main" val="29219956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原本在我們每個人的內在都有一個自然的秩序，</a:t>
            </a:r>
            <a:endParaRPr lang="en-US" altLang="zh-TW" dirty="0" smtClean="0"/>
          </a:p>
          <a:p>
            <a:r>
              <a:rPr lang="zh-TW" altLang="en-US" dirty="0" smtClean="0"/>
              <a:t>天主可以支配我們的理智，使我們知道該做什麼；</a:t>
            </a:r>
            <a:endParaRPr lang="en-US" altLang="zh-TW" dirty="0" smtClean="0"/>
          </a:p>
          <a:p>
            <a:r>
              <a:rPr lang="zh-TW" altLang="en-US" dirty="0" smtClean="0"/>
              <a:t>理智可以支配我們的自由意志，讓我們願意去做對的事；</a:t>
            </a:r>
            <a:endParaRPr lang="en-US" altLang="zh-TW" dirty="0" smtClean="0"/>
          </a:p>
          <a:p>
            <a:r>
              <a:rPr lang="zh-TW" altLang="en-US" dirty="0" smtClean="0"/>
              <a:t>自由意志可以支配我們的情緒和肉身，使我們在做正確的事時充滿喜悅。</a:t>
            </a:r>
            <a:endParaRPr lang="zh-TW" altLang="en-US" dirty="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76</a:t>
            </a:fld>
            <a:endParaRPr lang="zh-TW" altLang="en-US">
              <a:solidFill>
                <a:prstClr val="black"/>
              </a:solidFill>
            </a:endParaRPr>
          </a:p>
        </p:txBody>
      </p:sp>
    </p:spTree>
    <p:extLst>
      <p:ext uri="{BB962C8B-B14F-4D97-AF65-F5344CB8AC3E}">
        <p14:creationId xmlns:p14="http://schemas.microsoft.com/office/powerpoint/2010/main" val="24032922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但是原罪之後，人的內在秩序就被破壞了。</a:t>
            </a:r>
            <a:endParaRPr lang="en-US" altLang="zh-TW" dirty="0" smtClean="0"/>
          </a:p>
          <a:p>
            <a:r>
              <a:rPr lang="zh-TW" altLang="en-US" dirty="0" smtClean="0"/>
              <a:t>我們的肉身和情緒開始不服從我們的自由意志，就算想做也無力；</a:t>
            </a:r>
            <a:endParaRPr lang="en-US" altLang="zh-TW" dirty="0" smtClean="0"/>
          </a:p>
          <a:p>
            <a:r>
              <a:rPr lang="zh-TW" altLang="en-US" dirty="0" smtClean="0"/>
              <a:t>我們的自由意志開始不服從理智，明明就知道該做什麼，可是卻不願意去做；</a:t>
            </a:r>
            <a:endParaRPr lang="en-US" altLang="zh-TW" dirty="0" smtClean="0"/>
          </a:p>
          <a:p>
            <a:r>
              <a:rPr lang="zh-TW" altLang="en-US" dirty="0" smtClean="0"/>
              <a:t>我們的理智也開始不服從天主，開始懷疑天主對善惡的價值觀和標準。</a:t>
            </a:r>
            <a:endParaRPr lang="en-US" altLang="zh-TW" dirty="0" smtClean="0"/>
          </a:p>
          <a:p>
            <a:r>
              <a:rPr lang="zh-TW" altLang="en-US" dirty="0" smtClean="0"/>
              <a:t>這很好舉例。</a:t>
            </a:r>
            <a:endParaRPr lang="en-US" altLang="zh-TW" dirty="0" smtClean="0"/>
          </a:p>
          <a:p>
            <a:r>
              <a:rPr lang="zh-TW" altLang="en-US" dirty="0" smtClean="0"/>
              <a:t>就像我們每天起床的時候，明明就知道該起來上班了，可是卻一點都不想起來，</a:t>
            </a:r>
            <a:endParaRPr lang="en-US" altLang="zh-TW" dirty="0" smtClean="0"/>
          </a:p>
          <a:p>
            <a:r>
              <a:rPr lang="zh-TW" altLang="en-US" dirty="0" smtClean="0"/>
              <a:t>不但如此，手還自動的把鬧鐘往後調十分鐘。</a:t>
            </a:r>
            <a:endParaRPr lang="en-US" altLang="zh-TW" dirty="0" smtClean="0"/>
          </a:p>
          <a:p>
            <a:r>
              <a:rPr lang="zh-TW" altLang="en-US" dirty="0" smtClean="0"/>
              <a:t>我相信大家一定都跟我一樣有過類似的經驗。</a:t>
            </a:r>
            <a:endParaRPr lang="zh-TW" altLang="en-US" dirty="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77</a:t>
            </a:fld>
            <a:endParaRPr lang="zh-TW" altLang="en-US">
              <a:solidFill>
                <a:prstClr val="black"/>
              </a:solidFill>
            </a:endParaRPr>
          </a:p>
        </p:txBody>
      </p:sp>
    </p:spTree>
    <p:extLst>
      <p:ext uri="{BB962C8B-B14F-4D97-AF65-F5344CB8AC3E}">
        <p14:creationId xmlns:p14="http://schemas.microsoft.com/office/powerpoint/2010/main" val="28575626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在聖經中，教會一開始的宗徒保祿在寫給羅馬人的信裡這樣寫：</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ln>
                  <a:solidFill>
                    <a:srgbClr val="99CCFF"/>
                  </a:solidFill>
                </a:ln>
                <a:latin typeface="華康平劇體W7" pitchFamily="81" charset="-120"/>
                <a:ea typeface="華康平劇體W7" pitchFamily="81" charset="-120"/>
              </a:rPr>
              <a:t>我也知道，善不在我內，即不在我的肉性內，因為我有心行善，但實際上卻不能行善。</a:t>
            </a:r>
            <a:endParaRPr lang="en-US" altLang="zh-TW" sz="1200" dirty="0" smtClean="0">
              <a:ln>
                <a:solidFill>
                  <a:srgbClr val="99CCFF"/>
                </a:solidFill>
              </a:ln>
              <a:latin typeface="華康平劇體W7" pitchFamily="81" charset="-120"/>
              <a:ea typeface="華康平劇體W7" pitchFamily="81"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ln>
                  <a:solidFill>
                    <a:srgbClr val="99CCFF"/>
                  </a:solidFill>
                </a:ln>
                <a:latin typeface="華康平劇體W7" pitchFamily="81" charset="-120"/>
                <a:ea typeface="華康平劇體W7" pitchFamily="81" charset="-120"/>
              </a:rPr>
              <a:t>因此，我所願意的善我不去行；而我所不願意的惡，我卻去作。</a:t>
            </a:r>
            <a:endParaRPr lang="en-US" altLang="zh-TW" sz="1200" dirty="0" smtClean="0">
              <a:ln>
                <a:solidFill>
                  <a:srgbClr val="99CCFF"/>
                </a:solidFill>
              </a:ln>
              <a:latin typeface="華康平劇體W7" pitchFamily="81" charset="-120"/>
              <a:ea typeface="華康平劇體W7" pitchFamily="81" charset="-120"/>
            </a:endParaRPr>
          </a:p>
          <a:p>
            <a:r>
              <a:rPr lang="zh-TW" altLang="en-US" dirty="0" smtClean="0"/>
              <a:t>我們的感情會不服從自由意志；自由意志不服從理智；理智也不服從天主。</a:t>
            </a:r>
            <a:endParaRPr lang="en-US" altLang="zh-TW" dirty="0" smtClean="0"/>
          </a:p>
          <a:p>
            <a:r>
              <a:rPr lang="zh-TW" altLang="en-US" dirty="0" smtClean="0"/>
              <a:t>許多的行為和選擇都是這麼產生的。</a:t>
            </a:r>
            <a:endParaRPr lang="zh-TW" altLang="en-US" dirty="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78</a:t>
            </a:fld>
            <a:endParaRPr lang="zh-TW" altLang="en-US">
              <a:solidFill>
                <a:prstClr val="black"/>
              </a:solidFill>
            </a:endParaRPr>
          </a:p>
        </p:txBody>
      </p:sp>
    </p:spTree>
    <p:extLst>
      <p:ext uri="{BB962C8B-B14F-4D97-AF65-F5344CB8AC3E}">
        <p14:creationId xmlns:p14="http://schemas.microsoft.com/office/powerpoint/2010/main" val="24386397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而現在的家庭和社會是什麼樣子呢？</a:t>
            </a:r>
            <a:endParaRPr lang="en-US" altLang="zh-TW" dirty="0" smtClean="0"/>
          </a:p>
          <a:p>
            <a:r>
              <a:rPr lang="zh-TW" altLang="en-US" dirty="0" smtClean="0"/>
              <a:t>我們看到現代的家庭充滿了外遇、傷害、離婚、性侵、家暴、墮胎等這麼多人倫悲劇，</a:t>
            </a:r>
            <a:endParaRPr lang="en-US" altLang="zh-TW" dirty="0" smtClean="0"/>
          </a:p>
          <a:p>
            <a:r>
              <a:rPr lang="zh-TW" altLang="en-US" dirty="0" smtClean="0"/>
              <a:t>而我們的社會更氾濫著殺人、暴力、幫派、毒品、戰爭、性氾濫等死亡文化。</a:t>
            </a:r>
            <a:endParaRPr lang="en-US" altLang="zh-TW" dirty="0" smtClean="0"/>
          </a:p>
          <a:p>
            <a:r>
              <a:rPr lang="zh-TW" altLang="en-US" dirty="0" smtClean="0"/>
              <a:t>因此我們可以看到，活在原罪後的世界裡，沒有天主的恩寵的人們是多麼的悲慘！</a:t>
            </a:r>
            <a:endParaRPr lang="zh-TW" altLang="en-US" dirty="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79</a:t>
            </a:fld>
            <a:endParaRPr lang="zh-TW" altLang="en-US">
              <a:solidFill>
                <a:prstClr val="black"/>
              </a:solidFill>
            </a:endParaRPr>
          </a:p>
        </p:txBody>
      </p:sp>
    </p:spTree>
    <p:extLst>
      <p:ext uri="{BB962C8B-B14F-4D97-AF65-F5344CB8AC3E}">
        <p14:creationId xmlns:p14="http://schemas.microsoft.com/office/powerpoint/2010/main" val="453521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是的，生命最終有結束的物質生命例子，在這裡和大家分享的有：質子、核子、分子</a:t>
            </a:r>
            <a:r>
              <a:rPr lang="en-US" altLang="zh-TW" dirty="0" smtClean="0"/>
              <a:t>…</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16</a:t>
            </a:fld>
            <a:endParaRPr lang="en-US" altLang="zh-TW" dirty="0">
              <a:solidFill>
                <a:srgbClr val="000000"/>
              </a:solidFill>
            </a:endParaRPr>
          </a:p>
        </p:txBody>
      </p:sp>
    </p:spTree>
    <p:extLst>
      <p:ext uri="{BB962C8B-B14F-4D97-AF65-F5344CB8AC3E}">
        <p14:creationId xmlns:p14="http://schemas.microsoft.com/office/powerpoint/2010/main" val="34762257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而我們是天主的受造物，天主給了我們物質生命和靈性生命。</a:t>
            </a:r>
            <a:endParaRPr lang="en-US" altLang="zh-TW" dirty="0" smtClean="0"/>
          </a:p>
          <a:p>
            <a:r>
              <a:rPr lang="zh-TW" altLang="en-US" dirty="0" smtClean="0"/>
              <a:t>天主知道物質生命終有結束的一天，因此祂願意跟我們分享祂無限永恆的愛的生命。</a:t>
            </a:r>
            <a:endParaRPr lang="en-US" altLang="zh-TW" dirty="0" smtClean="0"/>
          </a:p>
          <a:p>
            <a:r>
              <a:rPr lang="zh-TW" altLang="en-US" dirty="0" smtClean="0"/>
              <a:t>這原本要透過愛的計畫來完成。</a:t>
            </a:r>
            <a:endParaRPr lang="en-US" altLang="zh-TW" dirty="0" smtClean="0"/>
          </a:p>
          <a:p>
            <a:r>
              <a:rPr lang="zh-TW" altLang="en-US" dirty="0" smtClean="0"/>
              <a:t>但是原罪之後，恩寵的橋樑被破壞，人從此失去了恩寵，無法得到永生。</a:t>
            </a:r>
            <a:endParaRPr lang="en-US" altLang="zh-TW" dirty="0" smtClean="0"/>
          </a:p>
          <a:p>
            <a:r>
              <a:rPr lang="zh-TW" altLang="en-US" dirty="0" smtClean="0"/>
              <a:t>因此我們就必須面對我們本性本來就會有的死亡。</a:t>
            </a:r>
            <a:endParaRPr lang="en-US" altLang="zh-TW" dirty="0" smtClean="0"/>
          </a:p>
          <a:p>
            <a:r>
              <a:rPr lang="zh-TW" altLang="en-US" dirty="0" smtClean="0"/>
              <a:t>我們也會懷著對死亡的恐懼告別人世。</a:t>
            </a:r>
            <a:endParaRPr lang="en-US" altLang="zh-TW" dirty="0" smtClean="0"/>
          </a:p>
          <a:p>
            <a:r>
              <a:rPr lang="zh-TW" altLang="en-US" dirty="0" smtClean="0"/>
              <a:t>所以人們才會不斷尋找真正的神，想知道死後要去哪裡、要先喝什麼湯、過什麼橋</a:t>
            </a:r>
            <a:r>
              <a:rPr lang="en-US" altLang="zh-TW" dirty="0" smtClean="0"/>
              <a:t>……</a:t>
            </a:r>
            <a:r>
              <a:rPr lang="zh-TW" altLang="en-US" dirty="0" smtClean="0"/>
              <a:t>。</a:t>
            </a:r>
            <a:endParaRPr lang="en-US" altLang="zh-TW" dirty="0" smtClean="0"/>
          </a:p>
          <a:p>
            <a:r>
              <a:rPr lang="zh-TW" altLang="en-US" dirty="0" smtClean="0"/>
              <a:t>在原罪以前，人們是會懷著喜悅與平安結束物質生命，進入下一段旅程的；</a:t>
            </a:r>
            <a:endParaRPr lang="en-US" altLang="zh-TW" dirty="0" smtClean="0"/>
          </a:p>
          <a:p>
            <a:r>
              <a:rPr lang="zh-TW" altLang="en-US" dirty="0" smtClean="0"/>
              <a:t>但在原罪之後，卻因為不認識天主而造成了許多對死亡的恐懼。</a:t>
            </a:r>
            <a:endParaRPr lang="en-US" altLang="zh-TW" dirty="0" smtClean="0"/>
          </a:p>
          <a:p>
            <a:r>
              <a:rPr lang="zh-TW" altLang="en-US" dirty="0" smtClean="0"/>
              <a:t>所以我們說，原罪之後，死亡的痛苦正式進入了人類的世界。</a:t>
            </a:r>
            <a:endParaRPr lang="zh-TW" altLang="en-US" dirty="0"/>
          </a:p>
        </p:txBody>
      </p:sp>
      <p:sp>
        <p:nvSpPr>
          <p:cNvPr id="4" name="投影片編號版面配置區 3"/>
          <p:cNvSpPr>
            <a:spLocks noGrp="1"/>
          </p:cNvSpPr>
          <p:nvPr>
            <p:ph type="sldNum" sz="quarter" idx="10"/>
          </p:nvPr>
        </p:nvSpPr>
        <p:spPr/>
        <p:txBody>
          <a:bodyPr/>
          <a:lstStyle/>
          <a:p>
            <a:fld id="{3A8A858F-FF1C-4A94-A011-1BEEB33ACC14}" type="slidenum">
              <a:rPr lang="zh-TW" altLang="en-US" smtClean="0">
                <a:solidFill>
                  <a:prstClr val="black"/>
                </a:solidFill>
              </a:rPr>
              <a:pPr/>
              <a:t>80</a:t>
            </a:fld>
            <a:endParaRPr lang="zh-TW" altLang="en-US">
              <a:solidFill>
                <a:prstClr val="black"/>
              </a:solidFill>
            </a:endParaRPr>
          </a:p>
        </p:txBody>
      </p:sp>
    </p:spTree>
    <p:extLst>
      <p:ext uri="{BB962C8B-B14F-4D97-AF65-F5344CB8AC3E}">
        <p14:creationId xmlns:p14="http://schemas.microsoft.com/office/powerpoint/2010/main" val="8351674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05189C-6D37-4A4D-A847-4A50256ED393}" type="slidenum">
              <a:rPr lang="en-US" smtClean="0"/>
              <a:t>98</a:t>
            </a:fld>
            <a:endParaRPr lang="en-US"/>
          </a:p>
        </p:txBody>
      </p:sp>
    </p:spTree>
    <p:extLst>
      <p:ext uri="{BB962C8B-B14F-4D97-AF65-F5344CB8AC3E}">
        <p14:creationId xmlns:p14="http://schemas.microsoft.com/office/powerpoint/2010/main" val="22669942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05189C-6D37-4A4D-A847-4A50256ED393}" type="slidenum">
              <a:rPr lang="en-US" smtClean="0"/>
              <a:t>99</a:t>
            </a:fld>
            <a:endParaRPr lang="en-US"/>
          </a:p>
        </p:txBody>
      </p:sp>
    </p:spTree>
    <p:extLst>
      <p:ext uri="{BB962C8B-B14F-4D97-AF65-F5344CB8AC3E}">
        <p14:creationId xmlns:p14="http://schemas.microsoft.com/office/powerpoint/2010/main" val="17262120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05189C-6D37-4A4D-A847-4A50256ED393}" type="slidenum">
              <a:rPr lang="en-US" smtClean="0"/>
              <a:t>100</a:t>
            </a:fld>
            <a:endParaRPr lang="en-US"/>
          </a:p>
        </p:txBody>
      </p:sp>
    </p:spTree>
    <p:extLst>
      <p:ext uri="{BB962C8B-B14F-4D97-AF65-F5344CB8AC3E}">
        <p14:creationId xmlns:p14="http://schemas.microsoft.com/office/powerpoint/2010/main" val="777284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以及石頭</a:t>
            </a:r>
            <a:r>
              <a:rPr lang="en-US" altLang="zh-TW" dirty="0" smtClean="0"/>
              <a:t>…</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17</a:t>
            </a:fld>
            <a:endParaRPr lang="en-US" altLang="zh-TW" dirty="0">
              <a:solidFill>
                <a:srgbClr val="000000"/>
              </a:solidFill>
            </a:endParaRPr>
          </a:p>
        </p:txBody>
      </p:sp>
    </p:spTree>
    <p:extLst>
      <p:ext uri="{BB962C8B-B14F-4D97-AF65-F5344CB8AC3E}">
        <p14:creationId xmlns:p14="http://schemas.microsoft.com/office/powerpoint/2010/main" val="399446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還有植物，植物最終都會枯萎而死。</a:t>
            </a:r>
            <a:endParaRPr lang="zh-TW" altLang="en-US" dirty="0"/>
          </a:p>
        </p:txBody>
      </p:sp>
      <p:sp>
        <p:nvSpPr>
          <p:cNvPr id="4" name="投影片編號版面配置區 3"/>
          <p:cNvSpPr>
            <a:spLocks noGrp="1"/>
          </p:cNvSpPr>
          <p:nvPr>
            <p:ph type="sldNum" sz="quarter" idx="10"/>
          </p:nvPr>
        </p:nvSpPr>
        <p:spPr/>
        <p:txBody>
          <a:bodyPr/>
          <a:lstStyle/>
          <a:p>
            <a:fld id="{2AF37C0D-2F31-46B8-B109-FDC7EA6673CB}" type="slidenum">
              <a:rPr lang="zh-CN" altLang="en-US" smtClean="0">
                <a:solidFill>
                  <a:srgbClr val="000000"/>
                </a:solidFill>
              </a:rPr>
              <a:pPr/>
              <a:t>18</a:t>
            </a:fld>
            <a:endParaRPr lang="en-US" altLang="zh-TW" dirty="0">
              <a:solidFill>
                <a:srgbClr val="000000"/>
              </a:solidFill>
            </a:endParaRPr>
          </a:p>
        </p:txBody>
      </p:sp>
    </p:spTree>
    <p:extLst>
      <p:ext uri="{BB962C8B-B14F-4D97-AF65-F5344CB8AC3E}">
        <p14:creationId xmlns:p14="http://schemas.microsoft.com/office/powerpoint/2010/main" val="28271322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9EADCA5-7EC8-42A3-A1E0-59FD0060D6CD}" type="datetime1">
              <a:rPr lang="en-US" smtClean="0"/>
              <a:t>7/10/2014</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481827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ADCF5F-AC78-43A6-9DC8-5213A5A40FB8}"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0382812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773DC3BB-6452-4029-BD22-07301D853884}" type="datetime1">
              <a:rPr lang="en-US" smtClean="0"/>
              <a:t>7/10/2014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861569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3B4C5D-962D-4155-8862-4F215D09A5FA}"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2879832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8A6A24-96A3-4635-98EA-2405708B0E90}"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5650390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75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9EADCA5-7EC8-42A3-A1E0-59FD0060D6CD}" type="datetime1">
              <a:rPr lang="en-US" smtClean="0"/>
              <a:t>7/10/2014</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726668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278B65-3F98-486A-8361-7291AECF1D4C}"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2914658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DB4272-044F-40D5-8E32-73121E3B3400}"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6647538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C22A8BB-AFA8-408C-9F0E-EBE89A8938D8}"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9887566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5E03BF0-1F09-4924-A1F6-DA5A50CAFDB8}" type="datetime1">
              <a:rPr lang="en-US" smtClean="0"/>
              <a:t>7/10/2014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3530707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AC8454-59CF-40E0-B513-9C63440A46E9}" type="datetime1">
              <a:rPr lang="en-US" smtClean="0"/>
              <a:t>7/10/2014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41783813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E34F4E-3CD5-466E-AFB5-BC194F958021}" type="datetime1">
              <a:rPr lang="en-US" smtClean="0"/>
              <a:t>7/10/2014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588108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C30393-27D1-4A7C-912D-D50BA2DDF154}"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3168767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B9D5FD-16C0-40CD-876A-E98639564E4C}"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0345684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8539ED-0949-410D-901A-3B21CE928923}"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3621226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ADCF5F-AC78-43A6-9DC8-5213A5A40FB8}"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5458945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C30393-27D1-4A7C-912D-D50BA2DDF154}"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9035835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DC7A10-AF4F-4EA1-9B36-ADB199674DE4}"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331373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3A9A9A-D680-44C4-BC0A-78923D1B635A}"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5232868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B13E71F-6760-49BD-92EA-5DF9732954B5}" type="datetime1">
              <a:rPr lang="en-US" smtClean="0"/>
              <a:t>7/10/2014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2176771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773DC3BB-6452-4029-BD22-07301D853884}" type="datetime1">
              <a:rPr lang="en-US" smtClean="0"/>
              <a:t>7/10/2014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6673877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3B4C5D-962D-4155-8862-4F215D09A5FA}"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7056792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8A6A24-96A3-4635-98EA-2405708B0E90}"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77982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DC7A10-AF4F-4EA1-9B36-ADB199674DE4}"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033727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9EADCA5-7EC8-42A3-A1E0-59FD0060D6CD}" type="datetime1">
              <a:rPr lang="en-US" smtClean="0"/>
              <a:t>7/10/2014</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0432353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278B65-3F98-486A-8361-7291AECF1D4C}"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3531711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DB4272-044F-40D5-8E32-73121E3B3400}"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9485250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C22A8BB-AFA8-408C-9F0E-EBE89A8938D8}"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8952708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5E03BF0-1F09-4924-A1F6-DA5A50CAFDB8}" type="datetime1">
              <a:rPr lang="en-US" smtClean="0"/>
              <a:t>7/10/2014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1584078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AC8454-59CF-40E0-B513-9C63440A46E9}" type="datetime1">
              <a:rPr lang="en-US" smtClean="0"/>
              <a:t>7/10/2014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0271361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E34F4E-3CD5-466E-AFB5-BC194F958021}" type="datetime1">
              <a:rPr lang="en-US" smtClean="0"/>
              <a:t>7/10/2014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4925721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B9D5FD-16C0-40CD-876A-E98639564E4C}"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7006162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8539ED-0949-410D-901A-3B21CE928923}"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5709276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ADCF5F-AC78-43A6-9DC8-5213A5A40FB8}"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555796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3A9A9A-D680-44C4-BC0A-78923D1B635A}"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4507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C30393-27D1-4A7C-912D-D50BA2DDF154}"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4860059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DC7A10-AF4F-4EA1-9B36-ADB199674DE4}"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8032900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3A9A9A-D680-44C4-BC0A-78923D1B635A}"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1172283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B13E71F-6760-49BD-92EA-5DF9732954B5}" type="datetime1">
              <a:rPr lang="en-US" smtClean="0"/>
              <a:t>7/10/2014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9034855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773DC3BB-6452-4029-BD22-07301D853884}" type="datetime1">
              <a:rPr lang="en-US" smtClean="0"/>
              <a:t>7/10/2014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5307380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3B4C5D-962D-4155-8862-4F215D09A5FA}"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7131227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8A6A24-96A3-4635-98EA-2405708B0E90}"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139661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B13E71F-6760-49BD-92EA-5DF9732954B5}" type="datetime1">
              <a:rPr lang="en-US" smtClean="0"/>
              <a:t>7/10/2014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405855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773DC3BB-6452-4029-BD22-07301D853884}" type="datetime1">
              <a:rPr lang="en-US" smtClean="0"/>
              <a:t>7/10/2014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096620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3B4C5D-962D-4155-8862-4F215D09A5FA}"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476428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8A6A24-96A3-4635-98EA-2405708B0E90}"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461477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9EADCA5-7EC8-42A3-A1E0-59FD0060D6CD}" type="datetime1">
              <a:rPr lang="en-US" smtClean="0"/>
              <a:t>7/10/2014</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974649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278B65-3F98-486A-8361-7291AECF1D4C}"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4009532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278B65-3F98-486A-8361-7291AECF1D4C}"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6565187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DB4272-044F-40D5-8E32-73121E3B3400}"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830510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C22A8BB-AFA8-408C-9F0E-EBE89A8938D8}"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594958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5E03BF0-1F09-4924-A1F6-DA5A50CAFDB8}" type="datetime1">
              <a:rPr lang="en-US" smtClean="0"/>
              <a:t>7/10/2014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043227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AC8454-59CF-40E0-B513-9C63440A46E9}" type="datetime1">
              <a:rPr lang="en-US" smtClean="0"/>
              <a:t>7/10/2014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59142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E34F4E-3CD5-466E-AFB5-BC194F958021}" type="datetime1">
              <a:rPr lang="en-US" smtClean="0"/>
              <a:t>7/10/2014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5943119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B9D5FD-16C0-40CD-876A-E98639564E4C}"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19115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8539ED-0949-410D-901A-3B21CE928923}"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41163342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ADCF5F-AC78-43A6-9DC8-5213A5A40FB8}"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862151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C30393-27D1-4A7C-912D-D50BA2DDF154}"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87213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DC7A10-AF4F-4EA1-9B36-ADB199674DE4}"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22527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DB4272-044F-40D5-8E32-73121E3B3400}"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7844639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3A9A9A-D680-44C4-BC0A-78923D1B635A}"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924710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B13E71F-6760-49BD-92EA-5DF9732954B5}" type="datetime1">
              <a:rPr lang="en-US" smtClean="0"/>
              <a:t>7/10/2014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40144203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773DC3BB-6452-4029-BD22-07301D853884}" type="datetime1">
              <a:rPr lang="en-US" smtClean="0"/>
              <a:t>7/10/2014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545534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3B4C5D-962D-4155-8862-4F215D09A5FA}"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42658147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8A6A24-96A3-4635-98EA-2405708B0E90}"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872417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75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9EADCA5-7EC8-42A3-A1E0-59FD0060D6CD}" type="datetime1">
              <a:rPr lang="en-US" smtClean="0"/>
              <a:t>7/10/2014</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42780629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278B65-3F98-486A-8361-7291AECF1D4C}"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5296723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DB4272-044F-40D5-8E32-73121E3B3400}"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5752367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C22A8BB-AFA8-408C-9F0E-EBE89A8938D8}"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8880136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5E03BF0-1F09-4924-A1F6-DA5A50CAFDB8}" type="datetime1">
              <a:rPr lang="en-US" smtClean="0"/>
              <a:t>7/10/2014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78176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C22A8BB-AFA8-408C-9F0E-EBE89A8938D8}"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5223859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AC8454-59CF-40E0-B513-9C63440A46E9}" type="datetime1">
              <a:rPr lang="en-US" smtClean="0"/>
              <a:t>7/10/2014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3754433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E34F4E-3CD5-466E-AFB5-BC194F958021}" type="datetime1">
              <a:rPr lang="en-US" smtClean="0"/>
              <a:t>7/10/2014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5786116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B9D5FD-16C0-40CD-876A-E98639564E4C}"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137879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8539ED-0949-410D-901A-3B21CE928923}"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569953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ADCF5F-AC78-43A6-9DC8-5213A5A40FB8}"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3775492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C30393-27D1-4A7C-912D-D50BA2DDF154}"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70348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DC7A10-AF4F-4EA1-9B36-ADB199674DE4}"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4881713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3A9A9A-D680-44C4-BC0A-78923D1B635A}"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676608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B13E71F-6760-49BD-92EA-5DF9732954B5}" type="datetime1">
              <a:rPr lang="en-US" smtClean="0"/>
              <a:t>7/10/2014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0636651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773DC3BB-6452-4029-BD22-07301D853884}" type="datetime1">
              <a:rPr lang="en-US" smtClean="0"/>
              <a:t>7/10/2014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420362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5E03BF0-1F09-4924-A1F6-DA5A50CAFDB8}" type="datetime1">
              <a:rPr lang="en-US" smtClean="0"/>
              <a:t>7/10/2014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5317969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3B4C5D-962D-4155-8862-4F215D09A5FA}"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6935735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8A6A24-96A3-4635-98EA-2405708B0E90}"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8340130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9EADCA5-7EC8-42A3-A1E0-59FD0060D6CD}" type="datetime1">
              <a:rPr lang="en-US" smtClean="0"/>
              <a:t>7/10/2014</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9107655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278B65-3F98-486A-8361-7291AECF1D4C}"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4394226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DB4272-044F-40D5-8E32-73121E3B3400}"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9965063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C22A8BB-AFA8-408C-9F0E-EBE89A8938D8}"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385823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5E03BF0-1F09-4924-A1F6-DA5A50CAFDB8}" type="datetime1">
              <a:rPr lang="en-US" smtClean="0"/>
              <a:t>7/10/2014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6001349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AC8454-59CF-40E0-B513-9C63440A46E9}" type="datetime1">
              <a:rPr lang="en-US" smtClean="0"/>
              <a:t>7/10/2014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4020012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E34F4E-3CD5-466E-AFB5-BC194F958021}" type="datetime1">
              <a:rPr lang="en-US" smtClean="0"/>
              <a:t>7/10/2014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3271785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B9D5FD-16C0-40CD-876A-E98639564E4C}"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32505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AC8454-59CF-40E0-B513-9C63440A46E9}" type="datetime1">
              <a:rPr lang="en-US" smtClean="0"/>
              <a:t>7/10/2014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0700550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8539ED-0949-410D-901A-3B21CE928923}"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9441509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ADCF5F-AC78-43A6-9DC8-5213A5A40FB8}"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4877633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C30393-27D1-4A7C-912D-D50BA2DDF154}"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6066274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DC7A10-AF4F-4EA1-9B36-ADB199674DE4}"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134331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3A9A9A-D680-44C4-BC0A-78923D1B635A}"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3395408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B13E71F-6760-49BD-92EA-5DF9732954B5}" type="datetime1">
              <a:rPr lang="en-US" smtClean="0"/>
              <a:t>7/10/2014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6415843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773DC3BB-6452-4029-BD22-07301D853884}" type="datetime1">
              <a:rPr lang="en-US" smtClean="0"/>
              <a:t>7/10/2014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7851048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3B4C5D-962D-4155-8862-4F215D09A5FA}"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40979548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8A6A24-96A3-4635-98EA-2405708B0E90}"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4831110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9EADCA5-7EC8-42A3-A1E0-59FD0060D6CD}" type="datetime1">
              <a:rPr lang="en-US" smtClean="0"/>
              <a:t>7/10/2014</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69330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E34F4E-3CD5-466E-AFB5-BC194F958021}" type="datetime1">
              <a:rPr lang="en-US" smtClean="0"/>
              <a:t>7/10/2014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6325655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278B65-3F98-486A-8361-7291AECF1D4C}"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7794836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DB4272-044F-40D5-8E32-73121E3B3400}"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2175229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C22A8BB-AFA8-408C-9F0E-EBE89A8938D8}"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8855478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5E03BF0-1F09-4924-A1F6-DA5A50CAFDB8}" type="datetime1">
              <a:rPr lang="en-US" smtClean="0"/>
              <a:t>7/10/2014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766326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AC8454-59CF-40E0-B513-9C63440A46E9}" type="datetime1">
              <a:rPr lang="en-US" smtClean="0"/>
              <a:t>7/10/2014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7035413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E34F4E-3CD5-466E-AFB5-BC194F958021}" type="datetime1">
              <a:rPr lang="en-US" smtClean="0"/>
              <a:t>7/10/2014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7010724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B9D5FD-16C0-40CD-876A-E98639564E4C}"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0435781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8539ED-0949-410D-901A-3B21CE928923}"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7267571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ADCF5F-AC78-43A6-9DC8-5213A5A40FB8}"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2437596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C30393-27D1-4A7C-912D-D50BA2DDF154}"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848741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B9D5FD-16C0-40CD-876A-E98639564E4C}"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3209040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DC7A10-AF4F-4EA1-9B36-ADB199674DE4}"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266552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3A9A9A-D680-44C4-BC0A-78923D1B635A}"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4853321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B13E71F-6760-49BD-92EA-5DF9732954B5}" type="datetime1">
              <a:rPr lang="en-US" smtClean="0"/>
              <a:t>7/10/2014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2093658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773DC3BB-6452-4029-BD22-07301D853884}" type="datetime1">
              <a:rPr lang="en-US" smtClean="0"/>
              <a:t>7/10/2014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2325316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3B4C5D-962D-4155-8862-4F215D09A5FA}"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42569516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8A6A24-96A3-4635-98EA-2405708B0E90}"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2094556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9EADCA5-7EC8-42A3-A1E0-59FD0060D6CD}" type="datetime1">
              <a:rPr lang="en-US" smtClean="0"/>
              <a:t>7/10/2014</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593333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278B65-3F98-486A-8361-7291AECF1D4C}"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7914800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DB4272-044F-40D5-8E32-73121E3B3400}" type="datetime1">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3034206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C22A8BB-AFA8-408C-9F0E-EBE89A8938D8}"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338066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8539ED-0949-410D-901A-3B21CE928923}"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856070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5E03BF0-1F09-4924-A1F6-DA5A50CAFDB8}" type="datetime1">
              <a:rPr lang="en-US" smtClean="0"/>
              <a:t>7/10/2014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5225202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AC8454-59CF-40E0-B513-9C63440A46E9}" type="datetime1">
              <a:rPr lang="en-US" smtClean="0"/>
              <a:t>7/10/2014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9564259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E34F4E-3CD5-466E-AFB5-BC194F958021}" type="datetime1">
              <a:rPr lang="en-US" smtClean="0"/>
              <a:t>7/10/2014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4518029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B9D5FD-16C0-40CD-876A-E98639564E4C}"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1118213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8539ED-0949-410D-901A-3B21CE928923}"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8769322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ADCF5F-AC78-43A6-9DC8-5213A5A40FB8}"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1786139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C30393-27D1-4A7C-912D-D50BA2DDF154}"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25689164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DC7A10-AF4F-4EA1-9B36-ADB199674DE4}"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600778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3A9A9A-D680-44C4-BC0A-78923D1B635A}" type="datetime1">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33260156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B13E71F-6760-49BD-92EA-5DF9732954B5}" type="datetime1">
              <a:rPr lang="en-US" smtClean="0"/>
              <a:t>7/10/2014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B7F3-C77E-4428-A35D-EDF29CC50991}" type="slidenum">
              <a:rPr lang="en-US" smtClean="0"/>
              <a:t>‹#›</a:t>
            </a:fld>
            <a:endParaRPr lang="en-US"/>
          </a:p>
        </p:txBody>
      </p:sp>
    </p:spTree>
    <p:extLst>
      <p:ext uri="{BB962C8B-B14F-4D97-AF65-F5344CB8AC3E}">
        <p14:creationId xmlns:p14="http://schemas.microsoft.com/office/powerpoint/2010/main" val="1808894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2.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2.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5.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image" Target="../media/image2.png"/><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theme" Target="../theme/theme6.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image" Target="../media/image2.png"/><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theme" Target="../theme/theme7.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19" Type="http://schemas.openxmlformats.org/officeDocument/2006/relationships/image" Target="../media/image2.png"/><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theme" Target="../theme/theme8.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image" Target="../media/image2.png"/><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55DE87B-BCA4-4812-938F-6824CE3A8A41}" type="datetime1">
              <a:rPr lang="en-US" smtClean="0"/>
              <a:t>7/10/2014</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52DB7F3-C77E-4428-A35D-EDF29CC50991}" type="slidenum">
              <a:rPr lang="en-US" smtClean="0"/>
              <a:t>‹#›</a:t>
            </a:fld>
            <a:endParaRPr lang="en-US"/>
          </a:p>
        </p:txBody>
      </p:sp>
    </p:spTree>
    <p:extLst>
      <p:ext uri="{BB962C8B-B14F-4D97-AF65-F5344CB8AC3E}">
        <p14:creationId xmlns:p14="http://schemas.microsoft.com/office/powerpoint/2010/main" val="324644229"/>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Lst>
  <p:hf hdr="0" ftr="0" dt="0"/>
  <p:txStyles>
    <p:title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55DE87B-BCA4-4812-938F-6824CE3A8A41}" type="datetime1">
              <a:rPr lang="en-US" smtClean="0"/>
              <a:t>7/10/2014</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52DB7F3-C77E-4428-A35D-EDF29CC50991}" type="slidenum">
              <a:rPr lang="en-US" smtClean="0"/>
              <a:t>‹#›</a:t>
            </a:fld>
            <a:endParaRPr lang="en-US"/>
          </a:p>
        </p:txBody>
      </p:sp>
    </p:spTree>
    <p:extLst>
      <p:ext uri="{BB962C8B-B14F-4D97-AF65-F5344CB8AC3E}">
        <p14:creationId xmlns:p14="http://schemas.microsoft.com/office/powerpoint/2010/main" val="2027034028"/>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55DE87B-BCA4-4812-938F-6824CE3A8A41}" type="datetime1">
              <a:rPr lang="en-US" smtClean="0"/>
              <a:t>7/10/2014</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52DB7F3-C77E-4428-A35D-EDF29CC50991}" type="slidenum">
              <a:rPr lang="en-US" smtClean="0"/>
              <a:t>‹#›</a:t>
            </a:fld>
            <a:endParaRPr lang="en-US"/>
          </a:p>
        </p:txBody>
      </p:sp>
    </p:spTree>
    <p:extLst>
      <p:ext uri="{BB962C8B-B14F-4D97-AF65-F5344CB8AC3E}">
        <p14:creationId xmlns:p14="http://schemas.microsoft.com/office/powerpoint/2010/main" val="2217530700"/>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55DE87B-BCA4-4812-938F-6824CE3A8A41}" type="datetime1">
              <a:rPr lang="en-US" smtClean="0"/>
              <a:t>7/10/2014</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52DB7F3-C77E-4428-A35D-EDF29CC50991}" type="slidenum">
              <a:rPr lang="en-US" smtClean="0"/>
              <a:t>‹#›</a:t>
            </a:fld>
            <a:endParaRPr lang="en-US"/>
          </a:p>
        </p:txBody>
      </p:sp>
    </p:spTree>
    <p:extLst>
      <p:ext uri="{BB962C8B-B14F-4D97-AF65-F5344CB8AC3E}">
        <p14:creationId xmlns:p14="http://schemas.microsoft.com/office/powerpoint/2010/main" val="1228339340"/>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55DE87B-BCA4-4812-938F-6824CE3A8A41}" type="datetime1">
              <a:rPr lang="en-US" smtClean="0"/>
              <a:t>7/10/2014</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52DB7F3-C77E-4428-A35D-EDF29CC50991}" type="slidenum">
              <a:rPr lang="en-US" smtClean="0"/>
              <a:t>‹#›</a:t>
            </a:fld>
            <a:endParaRPr lang="en-US"/>
          </a:p>
        </p:txBody>
      </p:sp>
    </p:spTree>
    <p:extLst>
      <p:ext uri="{BB962C8B-B14F-4D97-AF65-F5344CB8AC3E}">
        <p14:creationId xmlns:p14="http://schemas.microsoft.com/office/powerpoint/2010/main" val="2602475345"/>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55DE87B-BCA4-4812-938F-6824CE3A8A41}" type="datetime1">
              <a:rPr lang="en-US" smtClean="0"/>
              <a:t>7/10/2014</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52DB7F3-C77E-4428-A35D-EDF29CC50991}" type="slidenum">
              <a:rPr lang="en-US" smtClean="0"/>
              <a:t>‹#›</a:t>
            </a:fld>
            <a:endParaRPr lang="en-US"/>
          </a:p>
        </p:txBody>
      </p:sp>
    </p:spTree>
    <p:extLst>
      <p:ext uri="{BB962C8B-B14F-4D97-AF65-F5344CB8AC3E}">
        <p14:creationId xmlns:p14="http://schemas.microsoft.com/office/powerpoint/2010/main" val="2281256783"/>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55DE87B-BCA4-4812-938F-6824CE3A8A41}" type="datetime1">
              <a:rPr lang="en-US" smtClean="0"/>
              <a:t>7/10/2014</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52DB7F3-C77E-4428-A35D-EDF29CC50991}" type="slidenum">
              <a:rPr lang="en-US" smtClean="0"/>
              <a:t>‹#›</a:t>
            </a:fld>
            <a:endParaRPr lang="en-US"/>
          </a:p>
        </p:txBody>
      </p:sp>
    </p:spTree>
    <p:extLst>
      <p:ext uri="{BB962C8B-B14F-4D97-AF65-F5344CB8AC3E}">
        <p14:creationId xmlns:p14="http://schemas.microsoft.com/office/powerpoint/2010/main" val="2949535297"/>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 id="2147483943" r:id="rId15"/>
    <p:sldLayoutId id="2147483944" r:id="rId16"/>
    <p:sldLayoutId id="2147483945" r:id="rId17"/>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55DE87B-BCA4-4812-938F-6824CE3A8A41}" type="datetime1">
              <a:rPr lang="en-US" smtClean="0"/>
              <a:t>7/10/2014</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52DB7F3-C77E-4428-A35D-EDF29CC50991}" type="slidenum">
              <a:rPr lang="en-US" smtClean="0"/>
              <a:t>‹#›</a:t>
            </a:fld>
            <a:endParaRPr lang="en-US"/>
          </a:p>
        </p:txBody>
      </p:sp>
    </p:spTree>
    <p:extLst>
      <p:ext uri="{BB962C8B-B14F-4D97-AF65-F5344CB8AC3E}">
        <p14:creationId xmlns:p14="http://schemas.microsoft.com/office/powerpoint/2010/main" val="1120612331"/>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9.jpe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18.jp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23.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29.jpeg"/><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33.gif"/><Relationship Id="rId5" Type="http://schemas.openxmlformats.org/officeDocument/2006/relationships/image" Target="../media/image32.jpe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6.jp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3.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41.jpeg"/><Relationship Id="rId4" Type="http://schemas.openxmlformats.org/officeDocument/2006/relationships/image" Target="../media/image40.jp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2.jpeg"/><Relationship Id="rId7" Type="http://schemas.microsoft.com/office/2007/relationships/hdphoto" Target="../media/hdphoto6.wdp"/><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44.png"/><Relationship Id="rId5" Type="http://schemas.openxmlformats.org/officeDocument/2006/relationships/image" Target="../media/image43.jpg"/><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33.xml"/><Relationship Id="rId4" Type="http://schemas.openxmlformats.org/officeDocument/2006/relationships/image" Target="../media/image47.jpg"/></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48.jp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55.png"/><Relationship Id="rId5" Type="http://schemas.openxmlformats.org/officeDocument/2006/relationships/image" Target="../media/image54.gif"/><Relationship Id="rId4" Type="http://schemas.openxmlformats.org/officeDocument/2006/relationships/image" Target="../media/image53.jpeg"/><Relationship Id="rId9"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9.png"/><Relationship Id="rId7"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microsoft.com/office/2007/relationships/hdphoto" Target="../media/hdphoto8.wdp"/><Relationship Id="rId5" Type="http://schemas.openxmlformats.org/officeDocument/2006/relationships/image" Target="../media/image60.png"/><Relationship Id="rId4" Type="http://schemas.microsoft.com/office/2007/relationships/hdphoto" Target="../media/hdphoto7.wdp"/></Relationships>
</file>

<file path=ppt/slides/_rels/slide39.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52.jpeg"/><Relationship Id="rId5" Type="http://schemas.openxmlformats.org/officeDocument/2006/relationships/image" Target="../media/image63.jp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g"/><Relationship Id="rId7"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image" Target="../media/image66.jpeg"/><Relationship Id="rId5" Type="http://schemas.openxmlformats.org/officeDocument/2006/relationships/image" Target="../media/image65.jpg"/><Relationship Id="rId4" Type="http://schemas.openxmlformats.org/officeDocument/2006/relationships/image" Target="../media/image64.gif"/></Relationships>
</file>

<file path=ppt/slides/_rels/slide41.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4.gif"/><Relationship Id="rId7"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68.png"/><Relationship Id="rId5" Type="http://schemas.openxmlformats.org/officeDocument/2006/relationships/image" Target="../media/image66.jpeg"/><Relationship Id="rId4" Type="http://schemas.openxmlformats.org/officeDocument/2006/relationships/image" Target="../media/image65.jpg"/></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openxmlformats.org/officeDocument/2006/relationships/image" Target="../media/image68.png"/><Relationship Id="rId5" Type="http://schemas.openxmlformats.org/officeDocument/2006/relationships/image" Target="../media/image77.jpg"/><Relationship Id="rId4" Type="http://schemas.openxmlformats.org/officeDocument/2006/relationships/image" Target="../media/image76.jpg"/></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media/image79.jpe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4.xml"/><Relationship Id="rId5" Type="http://schemas.openxmlformats.org/officeDocument/2006/relationships/image" Target="../media/image81.jpg"/><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9.xml"/><Relationship Id="rId1" Type="http://schemas.openxmlformats.org/officeDocument/2006/relationships/slideLayout" Target="../slideLayouts/slideLayout24.xml"/><Relationship Id="rId5" Type="http://schemas.openxmlformats.org/officeDocument/2006/relationships/image" Target="../media/image63.jpg"/><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24.xml"/><Relationship Id="rId5" Type="http://schemas.openxmlformats.org/officeDocument/2006/relationships/image" Target="../media/image84.jpeg"/><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53.xml"/><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6.xml"/><Relationship Id="rId1" Type="http://schemas.openxmlformats.org/officeDocument/2006/relationships/slideLayout" Target="../slideLayouts/slideLayout53.xml"/><Relationship Id="rId4" Type="http://schemas.openxmlformats.org/officeDocument/2006/relationships/image" Target="../media/image95.gif"/></Relationships>
</file>

<file path=ppt/slides/_rels/slide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7.xml"/><Relationship Id="rId1" Type="http://schemas.openxmlformats.org/officeDocument/2006/relationships/slideLayout" Target="../slideLayouts/slideLayout5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gif"/></Relationships>
</file>

<file path=ppt/slides/_rels/slide5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8.xml"/><Relationship Id="rId1" Type="http://schemas.openxmlformats.org/officeDocument/2006/relationships/slideLayout" Target="../slideLayouts/slideLayout53.xml"/><Relationship Id="rId4" Type="http://schemas.openxmlformats.org/officeDocument/2006/relationships/image" Target="../media/image95.gi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0.xml"/><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1.xml"/><Relationship Id="rId1" Type="http://schemas.openxmlformats.org/officeDocument/2006/relationships/slideLayout" Target="../slideLayouts/slideLayout58.xml"/></Relationships>
</file>

<file path=ppt/slides/_rels/slide6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2.xml"/><Relationship Id="rId1" Type="http://schemas.openxmlformats.org/officeDocument/2006/relationships/slideLayout" Target="../slideLayouts/slideLayout5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8.xml"/></Relationships>
</file>

<file path=ppt/slides/_rels/slide6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4.xml"/><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5.xml"/><Relationship Id="rId1" Type="http://schemas.openxmlformats.org/officeDocument/2006/relationships/slideLayout" Target="../slideLayouts/slideLayout58.xml"/></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6.xml"/><Relationship Id="rId1" Type="http://schemas.openxmlformats.org/officeDocument/2006/relationships/slideLayout" Target="../slideLayouts/slideLayout58.xml"/><Relationship Id="rId4" Type="http://schemas.openxmlformats.org/officeDocument/2006/relationships/image" Target="../media/image105.png"/></Relationships>
</file>

<file path=ppt/slides/_rels/slide6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7.xml"/><Relationship Id="rId1" Type="http://schemas.openxmlformats.org/officeDocument/2006/relationships/slideLayout" Target="../slideLayouts/slideLayout58.xml"/><Relationship Id="rId4" Type="http://schemas.openxmlformats.org/officeDocument/2006/relationships/image" Target="../media/image107.png"/></Relationships>
</file>

<file path=ppt/slides/_rels/slide6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8.xml"/><Relationship Id="rId1" Type="http://schemas.openxmlformats.org/officeDocument/2006/relationships/slideLayout" Target="../slideLayouts/slideLayout58.xml"/></Relationships>
</file>

<file path=ppt/slides/_rels/slide6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9.xml"/><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0.xml"/><Relationship Id="rId1" Type="http://schemas.openxmlformats.org/officeDocument/2006/relationships/slideLayout" Target="../slideLayouts/slideLayout58.xml"/><Relationship Id="rId4" Type="http://schemas.openxmlformats.org/officeDocument/2006/relationships/image" Target="../media/image111.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8.xml"/></Relationships>
</file>

<file path=ppt/slides/_rels/slide72.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notesSlide" Target="../notesSlides/notesSlide62.xml"/><Relationship Id="rId1" Type="http://schemas.openxmlformats.org/officeDocument/2006/relationships/slideLayout" Target="../slideLayouts/slideLayout58.xml"/></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3.xml"/><Relationship Id="rId1" Type="http://schemas.openxmlformats.org/officeDocument/2006/relationships/slideLayout" Target="../slideLayouts/slideLayout58.xml"/></Relationships>
</file>

<file path=ppt/slides/_rels/slide7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4.xml"/><Relationship Id="rId1" Type="http://schemas.openxmlformats.org/officeDocument/2006/relationships/slideLayout" Target="../slideLayouts/slideLayout58.xml"/><Relationship Id="rId4" Type="http://schemas.openxmlformats.org/officeDocument/2006/relationships/image" Target="../media/image114.gif"/></Relationships>
</file>

<file path=ppt/slides/_rels/slide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5.xml"/><Relationship Id="rId1" Type="http://schemas.openxmlformats.org/officeDocument/2006/relationships/slideLayout" Target="../slideLayouts/slideLayout58.xml"/><Relationship Id="rId4" Type="http://schemas.openxmlformats.org/officeDocument/2006/relationships/image" Target="../media/image105.png"/></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6.xml"/><Relationship Id="rId1" Type="http://schemas.openxmlformats.org/officeDocument/2006/relationships/slideLayout" Target="../slideLayouts/slideLayout58.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7.xml"/><Relationship Id="rId1" Type="http://schemas.openxmlformats.org/officeDocument/2006/relationships/slideLayout" Target="../slideLayouts/slideLayout58.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0.xml"/><Relationship Id="rId1" Type="http://schemas.openxmlformats.org/officeDocument/2006/relationships/slideLayout" Target="../slideLayouts/slideLayout58.xml"/><Relationship Id="rId4" Type="http://schemas.openxmlformats.org/officeDocument/2006/relationships/image" Target="../media/image11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36.xml"/></Relationships>
</file>

<file path=ppt/slides/_rels/slide86.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27276"/>
          </a:xfrm>
        </p:spPr>
        <p:txBody>
          <a:bodyPr>
            <a:normAutofit/>
          </a:bodyPr>
          <a:lstStyle/>
          <a:p>
            <a:pPr algn="ctr"/>
            <a:r>
              <a:rPr lang="zh-TW" altLang="en-US" sz="5400" b="1" dirty="0" smtClean="0">
                <a:latin typeface="DFKai-SB" panose="03000509000000000000" pitchFamily="65" charset="-120"/>
                <a:ea typeface="DFKai-SB" panose="03000509000000000000" pitchFamily="65" charset="-120"/>
              </a:rPr>
              <a:t>從死亡的探討和人生的意義</a:t>
            </a:r>
            <a:r>
              <a:rPr lang="en-US" altLang="zh-TW" sz="5400" b="1" dirty="0" smtClean="0">
                <a:latin typeface="DFKai-SB" panose="03000509000000000000" pitchFamily="65" charset="-120"/>
                <a:ea typeface="DFKai-SB" panose="03000509000000000000" pitchFamily="65" charset="-120"/>
              </a:rPr>
              <a:t/>
            </a:r>
            <a:br>
              <a:rPr lang="en-US" altLang="zh-TW" sz="5400" b="1" dirty="0" smtClean="0">
                <a:latin typeface="DFKai-SB" panose="03000509000000000000" pitchFamily="65" charset="-120"/>
                <a:ea typeface="DFKai-SB" panose="03000509000000000000" pitchFamily="65" charset="-120"/>
              </a:rPr>
            </a:br>
            <a:r>
              <a:rPr lang="en-US" altLang="zh-TW" sz="5400" b="1" dirty="0" smtClean="0">
                <a:latin typeface="DFKai-SB" panose="03000509000000000000" pitchFamily="65" charset="-120"/>
                <a:ea typeface="DFKai-SB" panose="03000509000000000000" pitchFamily="65" charset="-120"/>
              </a:rPr>
              <a:t>~ </a:t>
            </a:r>
            <a:r>
              <a:rPr lang="zh-TW" altLang="en-US" sz="5400" b="1" dirty="0" smtClean="0">
                <a:latin typeface="DFKai-SB" panose="03000509000000000000" pitchFamily="65" charset="-120"/>
                <a:ea typeface="DFKai-SB" panose="03000509000000000000" pitchFamily="65" charset="-120"/>
              </a:rPr>
              <a:t>默想萬</a:t>
            </a:r>
            <a:r>
              <a:rPr lang="zh-TW" altLang="en-US" sz="5400" b="1" dirty="0" smtClean="0">
                <a:latin typeface="DFKai-SB" panose="03000509000000000000" pitchFamily="65" charset="-120"/>
                <a:ea typeface="DFKai-SB" panose="03000509000000000000" pitchFamily="65" charset="-120"/>
              </a:rPr>
              <a:t>民四末 </a:t>
            </a:r>
            <a:r>
              <a:rPr lang="en-US" altLang="zh-TW" sz="5400" b="1" dirty="0" smtClean="0">
                <a:latin typeface="DFKai-SB" panose="03000509000000000000" pitchFamily="65" charset="-120"/>
                <a:ea typeface="DFKai-SB" panose="03000509000000000000" pitchFamily="65" charset="-120"/>
              </a:rPr>
              <a:t>~</a:t>
            </a:r>
            <a:endParaRPr lang="en-US" sz="5400" b="1" dirty="0">
              <a:latin typeface="DFKai-SB" panose="03000509000000000000" pitchFamily="65" charset="-120"/>
              <a:ea typeface="DFKai-SB" panose="03000509000000000000" pitchFamily="65" charset="-120"/>
            </a:endParaRPr>
          </a:p>
        </p:txBody>
      </p:sp>
      <p:sp>
        <p:nvSpPr>
          <p:cNvPr id="3" name="Subtitle 2"/>
          <p:cNvSpPr>
            <a:spLocks noGrp="1"/>
          </p:cNvSpPr>
          <p:nvPr>
            <p:ph type="subTitle" idx="1"/>
          </p:nvPr>
        </p:nvSpPr>
        <p:spPr/>
        <p:txBody>
          <a:bodyPr/>
          <a:lstStyle/>
          <a:p>
            <a:pPr algn="r"/>
            <a:endParaRPr lang="en-US" altLang="zh-TW" b="1" dirty="0" smtClean="0">
              <a:latin typeface="DFKai-SB" panose="03000509000000000000" pitchFamily="65" charset="-120"/>
              <a:ea typeface="DFKai-SB" panose="03000509000000000000" pitchFamily="65" charset="-120"/>
            </a:endParaRPr>
          </a:p>
          <a:p>
            <a:pPr algn="r"/>
            <a:endParaRPr lang="en-US" altLang="zh-TW" b="1" dirty="0">
              <a:latin typeface="DFKai-SB" panose="03000509000000000000" pitchFamily="65" charset="-120"/>
              <a:ea typeface="DFKai-SB" panose="03000509000000000000" pitchFamily="65" charset="-120"/>
            </a:endParaRPr>
          </a:p>
          <a:p>
            <a:pPr algn="r"/>
            <a:r>
              <a:rPr lang="zh-TW" altLang="en-US" sz="2800" b="1" dirty="0" smtClean="0">
                <a:latin typeface="DFKai-SB" panose="03000509000000000000" pitchFamily="65" charset="-120"/>
                <a:ea typeface="DFKai-SB" panose="03000509000000000000" pitchFamily="65" charset="-120"/>
              </a:rPr>
              <a:t>華人福傳基金會  艾立勤神父</a:t>
            </a:r>
            <a:endParaRPr lang="en-US" sz="2800" b="1" dirty="0">
              <a:latin typeface="DFKai-SB" panose="03000509000000000000" pitchFamily="65" charset="-120"/>
              <a:ea typeface="DFKai-SB" panose="03000509000000000000" pitchFamily="65" charset="-120"/>
            </a:endParaRPr>
          </a:p>
        </p:txBody>
      </p:sp>
      <p:sp>
        <p:nvSpPr>
          <p:cNvPr id="4" name="Slide Number Placeholder 3"/>
          <p:cNvSpPr>
            <a:spLocks noGrp="1"/>
          </p:cNvSpPr>
          <p:nvPr>
            <p:ph type="sldNum" sz="quarter" idx="12"/>
          </p:nvPr>
        </p:nvSpPr>
        <p:spPr/>
        <p:txBody>
          <a:bodyPr/>
          <a:lstStyle/>
          <a:p>
            <a:fld id="{452DB7F3-C77E-4428-A35D-EDF29CC50991}" type="slidenum">
              <a:rPr lang="en-US" smtClean="0"/>
              <a:t>1</a:t>
            </a:fld>
            <a:endParaRPr lang="en-US"/>
          </a:p>
        </p:txBody>
      </p:sp>
    </p:spTree>
    <p:extLst>
      <p:ext uri="{BB962C8B-B14F-4D97-AF65-F5344CB8AC3E}">
        <p14:creationId xmlns:p14="http://schemas.microsoft.com/office/powerpoint/2010/main" val="3350087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ctrTitle"/>
          </p:nvPr>
        </p:nvSpPr>
        <p:spPr>
          <a:xfrm>
            <a:off x="2580333" y="476672"/>
            <a:ext cx="7175351" cy="1584176"/>
          </a:xfrm>
        </p:spPr>
        <p:txBody>
          <a:bodyPr>
            <a:noAutofit/>
          </a:bodyPr>
          <a:lstStyle/>
          <a:p>
            <a:pPr marL="0" indent="0" algn="ctr">
              <a:lnSpc>
                <a:spcPct val="150000"/>
              </a:lnSpc>
              <a:spcBef>
                <a:spcPts val="0"/>
              </a:spcBef>
              <a:buNone/>
            </a:pPr>
            <a:r>
              <a:rPr lang="zh-TW" altLang="en-US" sz="7200" dirty="0">
                <a:latin typeface="華康粗圓體" panose="020F0709000000000000" pitchFamily="49" charset="-120"/>
                <a:ea typeface="華康粗圓體" panose="020F0709000000000000" pitchFamily="49" charset="-120"/>
              </a:rPr>
              <a:t>天主給人類</a:t>
            </a:r>
          </a:p>
        </p:txBody>
      </p:sp>
      <p:grpSp>
        <p:nvGrpSpPr>
          <p:cNvPr id="5" name="群組 4"/>
          <p:cNvGrpSpPr/>
          <p:nvPr/>
        </p:nvGrpSpPr>
        <p:grpSpPr>
          <a:xfrm>
            <a:off x="2605231" y="2348881"/>
            <a:ext cx="7175351" cy="1392419"/>
            <a:chOff x="1043608" y="2461241"/>
            <a:chExt cx="7175351" cy="1392419"/>
          </a:xfrm>
        </p:grpSpPr>
        <p:sp>
          <p:nvSpPr>
            <p:cNvPr id="4" name="標題 6"/>
            <p:cNvSpPr txBox="1">
              <a:spLocks/>
            </p:cNvSpPr>
            <p:nvPr/>
          </p:nvSpPr>
          <p:spPr>
            <a:xfrm>
              <a:off x="1043608" y="2461241"/>
              <a:ext cx="7175351" cy="1368152"/>
            </a:xfrm>
            <a:prstGeom prst="rect">
              <a:avLst/>
            </a:prstGeom>
            <a:effectLst/>
          </p:spPr>
          <p:txBody>
            <a:bodyPr vert="horz" lIns="91440" tIns="45720" rIns="91440" bIns="45720" rtlCol="0" anchor="t" anchorCtr="0">
              <a:noAutofit/>
            </a:bodyPr>
            <a:lstStyle>
              <a:lvl1pPr marL="640080" indent="-457200" algn="l" defTabSz="914400" rtl="0" eaLnBrk="1" latinLnBrk="0" hangingPunct="1">
                <a:spcBef>
                  <a:spcPct val="0"/>
                </a:spcBef>
                <a:buClr>
                  <a:schemeClr val="accent6">
                    <a:lumMod val="75000"/>
                  </a:schemeClr>
                </a:buClr>
                <a:buSzPct val="128000"/>
                <a:buFont typeface="Georgia" pitchFamily="18" charset="0"/>
                <a:buChar char="*"/>
                <a:defRPr sz="54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dist" fontAlgn="base">
                <a:lnSpc>
                  <a:spcPct val="150000"/>
                </a:lnSpc>
                <a:spcBef>
                  <a:spcPts val="0"/>
                </a:spcBef>
                <a:spcAft>
                  <a:spcPct val="0"/>
                </a:spcAft>
                <a:buClr>
                  <a:srgbClr val="F14124">
                    <a:lumMod val="75000"/>
                  </a:srgbClr>
                </a:buClr>
                <a:buNone/>
              </a:pPr>
              <a:r>
                <a:rPr lang="zh-TW" altLang="en-US" sz="7200" dirty="0">
                  <a:gradFill>
                    <a:gsLst>
                      <a:gs pos="0">
                        <a:prstClr val="black"/>
                      </a:gs>
                      <a:gs pos="40000">
                        <a:prstClr val="black">
                          <a:lumMod val="75000"/>
                          <a:lumOff val="25000"/>
                        </a:prstClr>
                      </a:gs>
                      <a:gs pos="100000">
                        <a:srgbClr val="212745">
                          <a:alpha val="65000"/>
                        </a:srgbClr>
                      </a:gs>
                    </a:gsLst>
                    <a:lin ang="5400000" scaled="0"/>
                  </a:gradFill>
                  <a:latin typeface="華康粗圓體" panose="020F0709000000000000" pitchFamily="49" charset="-120"/>
                  <a:ea typeface="華康粗圓體" panose="020F0709000000000000" pitchFamily="49" charset="-120"/>
                </a:rPr>
                <a:t>最初  的計畫</a:t>
              </a:r>
            </a:p>
          </p:txBody>
        </p:sp>
        <p:sp>
          <p:nvSpPr>
            <p:cNvPr id="3" name="心形 2"/>
            <p:cNvSpPr/>
            <p:nvPr/>
          </p:nvSpPr>
          <p:spPr>
            <a:xfrm>
              <a:off x="3513824" y="2821281"/>
              <a:ext cx="1139403" cy="1032379"/>
            </a:xfrm>
            <a:prstGeom prst="hear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0" anchor="ctr">
              <a:scene3d>
                <a:camera prst="isometricTopUp"/>
                <a:lightRig rig="threePt" dir="t"/>
              </a:scene3d>
            </a:bodyPr>
            <a:lstStyle/>
            <a:p>
              <a:pPr algn="ctr" fontAlgn="base">
                <a:spcBef>
                  <a:spcPct val="0"/>
                </a:spcBef>
                <a:spcAft>
                  <a:spcPct val="0"/>
                </a:spcAft>
                <a:buFont typeface="Arial" pitchFamily="34" charset="0"/>
                <a:buNone/>
              </a:pPr>
              <a:endParaRPr lang="zh-TW" altLang="en-US" sz="2000" b="1">
                <a:solidFill>
                  <a:prstClr val="black"/>
                </a:solidFill>
                <a:latin typeface="華康粗圓體" panose="020F0709000000000000" pitchFamily="49" charset="-120"/>
                <a:ea typeface="華康粗圓體" panose="020F0709000000000000" pitchFamily="49" charset="-120"/>
              </a:endParaRPr>
            </a:p>
          </p:txBody>
        </p:sp>
      </p:grpSp>
      <p:sp>
        <p:nvSpPr>
          <p:cNvPr id="6" name="矩形 5"/>
          <p:cNvSpPr/>
          <p:nvPr/>
        </p:nvSpPr>
        <p:spPr>
          <a:xfrm>
            <a:off x="3431705" y="4653136"/>
            <a:ext cx="5400599" cy="923330"/>
          </a:xfrm>
          <a:prstGeom prst="rect">
            <a:avLst/>
          </a:prstGeom>
          <a:noFill/>
        </p:spPr>
        <p:txBody>
          <a:bodyPr wrap="none" lIns="91440" tIns="45720" rIns="91440" bIns="45720" numCol="1">
            <a:prstTxWarp prst="textPlain">
              <a:avLst/>
            </a:prstTxWarp>
            <a:spAutoFit/>
          </a:bodyPr>
          <a:lstStyle/>
          <a:p>
            <a:pPr algn="ctr" fontAlgn="base">
              <a:spcBef>
                <a:spcPct val="0"/>
              </a:spcBef>
              <a:spcAft>
                <a:spcPct val="0"/>
              </a:spcAft>
              <a:buFont typeface="Arial" pitchFamily="34" charset="0"/>
              <a:buNone/>
            </a:pPr>
            <a:r>
              <a:rPr lang="zh-TW" altLang="en-US" sz="5400" dirty="0">
                <a:ln w="18000">
                  <a:solidFill>
                    <a:srgbClr val="F14124">
                      <a:lumMod val="75000"/>
                    </a:srgbClr>
                  </a:solidFill>
                  <a:prstDash val="solid"/>
                  <a:miter lim="800000"/>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r="100000" b="100000"/>
                  </a:path>
                  <a:tileRect l="-100000" t="-100000"/>
                </a:gradFill>
                <a:effectLst>
                  <a:outerShdw blurRad="25500" dist="23000" dir="7020000" algn="tl">
                    <a:srgbClr val="000000">
                      <a:alpha val="50000"/>
                    </a:srgbClr>
                  </a:outerShdw>
                </a:effectLst>
                <a:latin typeface="華康粗圓體" panose="020F0709000000000000" pitchFamily="49" charset="-120"/>
                <a:ea typeface="華康粗圓體" panose="020F0709000000000000" pitchFamily="49" charset="-120"/>
              </a:rPr>
              <a:t>賜予人類永生</a:t>
            </a:r>
          </a:p>
        </p:txBody>
      </p:sp>
    </p:spTree>
    <p:extLst>
      <p:ext uri="{BB962C8B-B14F-4D97-AF65-F5344CB8AC3E}">
        <p14:creationId xmlns:p14="http://schemas.microsoft.com/office/powerpoint/2010/main" val="2042382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10236632" cy="1160406"/>
          </a:xfrm>
        </p:spPr>
        <p:txBody>
          <a:bodyPr>
            <a:normAutofit/>
          </a:bodyPr>
          <a:lstStyle/>
          <a:p>
            <a:r>
              <a:rPr lang="en-US" altLang="zh-TW" b="1" dirty="0" smtClean="0">
                <a:effectLst>
                  <a:outerShdw blurRad="38100" dist="38100" dir="2700000" algn="tl">
                    <a:srgbClr val="000000">
                      <a:alpha val="43137"/>
                    </a:srgbClr>
                  </a:outerShdw>
                </a:effectLst>
              </a:rPr>
              <a:t>IX.</a:t>
            </a:r>
            <a:r>
              <a:rPr lang="zh-TW" altLang="en-US" b="1" dirty="0" smtClean="0">
                <a:effectLst>
                  <a:outerShdw blurRad="38100" dist="38100" dir="2700000" algn="tl">
                    <a:srgbClr val="000000">
                      <a:alpha val="43137"/>
                    </a:srgbClr>
                  </a:outerShdw>
                </a:effectLst>
              </a:rPr>
              <a:t> </a:t>
            </a:r>
            <a:r>
              <a:rPr lang="zh-TW" altLang="en-US" b="1" dirty="0">
                <a:effectLst>
                  <a:outerShdw blurRad="38100" dist="38100" dir="2700000" algn="tl">
                    <a:srgbClr val="000000">
                      <a:alpha val="43137"/>
                    </a:srgbClr>
                  </a:outerShdw>
                </a:effectLst>
              </a:rPr>
              <a:t>地獄</a:t>
            </a:r>
            <a:r>
              <a:rPr lang="en-US" altLang="zh-TW" b="1" dirty="0">
                <a:effectLst>
                  <a:outerShdw blurRad="38100" dist="38100" dir="2700000" algn="tl">
                    <a:srgbClr val="000000">
                      <a:alpha val="43137"/>
                    </a:srgbClr>
                  </a:outerShdw>
                </a:effectLst>
              </a:rPr>
              <a:t>: </a:t>
            </a:r>
            <a:r>
              <a:rPr lang="zh-TW" altLang="en-US" b="1" dirty="0">
                <a:effectLst>
                  <a:outerShdw blurRad="38100" dist="38100" dir="2700000" algn="tl">
                    <a:srgbClr val="000000">
                      <a:alpha val="43137"/>
                    </a:srgbClr>
                  </a:outerShdw>
                </a:effectLst>
              </a:rPr>
              <a:t>自由選擇與天主隔離 畫地自限</a:t>
            </a:r>
            <a:br>
              <a:rPr lang="zh-TW" altLang="en-US" b="1" dirty="0">
                <a:effectLst>
                  <a:outerShdw blurRad="38100" dist="38100" dir="2700000" algn="tl">
                    <a:srgbClr val="000000">
                      <a:alpha val="43137"/>
                    </a:srgbClr>
                  </a:outerShdw>
                </a:effectLst>
              </a:rPr>
            </a:br>
            <a:endParaRPr lang="zh-TW" alt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141412" y="1512916"/>
            <a:ext cx="9905999" cy="4987637"/>
          </a:xfrm>
        </p:spPr>
        <p:txBody>
          <a:bodyPr>
            <a:normAutofit/>
          </a:bodyPr>
          <a:lstStyle/>
          <a:p>
            <a:pPr marL="457200" indent="-457200">
              <a:buFont typeface="+mj-lt"/>
              <a:buAutoNum type="alphaUcPeriod" startAt="11"/>
            </a:pPr>
            <a:r>
              <a:rPr lang="zh-TW" altLang="en-US" b="1" dirty="0" smtClean="0">
                <a:effectLst/>
              </a:rPr>
              <a:t>列舉私人的地獄啟示</a:t>
            </a:r>
            <a:r>
              <a:rPr lang="en-US" altLang="zh-TW" b="1" dirty="0" smtClean="0">
                <a:effectLst/>
              </a:rPr>
              <a:t>:</a:t>
            </a:r>
          </a:p>
          <a:p>
            <a:pPr marL="914400" lvl="1" indent="-457200">
              <a:buFont typeface="+mj-lt"/>
              <a:buAutoNum type="arabicPeriod"/>
            </a:pPr>
            <a:r>
              <a:rPr lang="zh-TW" altLang="en-US" b="1" dirty="0" smtClean="0">
                <a:effectLst/>
              </a:rPr>
              <a:t>法</a:t>
            </a:r>
            <a:r>
              <a:rPr lang="zh-TW" altLang="en-US" b="1" dirty="0">
                <a:effectLst/>
              </a:rPr>
              <a:t>蒂</a:t>
            </a:r>
            <a:r>
              <a:rPr lang="zh-TW" altLang="en-US" b="1" dirty="0" smtClean="0">
                <a:effectLst/>
              </a:rPr>
              <a:t>瑪的孩子們 </a:t>
            </a:r>
            <a:r>
              <a:rPr lang="en-US" altLang="zh-TW" b="1" dirty="0" smtClean="0">
                <a:effectLst/>
              </a:rPr>
              <a:t>–</a:t>
            </a:r>
            <a:r>
              <a:rPr lang="zh-TW" altLang="en-US" b="1" dirty="0" smtClean="0">
                <a:effectLst/>
              </a:rPr>
              <a:t> 地獄的神視</a:t>
            </a:r>
            <a:r>
              <a:rPr lang="en-US" altLang="zh-TW" b="1" dirty="0" smtClean="0">
                <a:effectLst/>
              </a:rPr>
              <a:t>,</a:t>
            </a:r>
            <a:r>
              <a:rPr lang="zh-TW" altLang="en-US" b="1" dirty="0" smtClean="0">
                <a:effectLst/>
              </a:rPr>
              <a:t>很多人在其中</a:t>
            </a:r>
            <a:endParaRPr lang="en-US" altLang="zh-TW" b="1" dirty="0" smtClean="0">
              <a:effectLst/>
            </a:endParaRPr>
          </a:p>
          <a:p>
            <a:pPr marL="914400" lvl="1" indent="-457200">
              <a:buFont typeface="+mj-lt"/>
              <a:buAutoNum type="arabicPeriod"/>
            </a:pPr>
            <a:r>
              <a:rPr lang="en-US" altLang="zh-TW" b="1" dirty="0" smtClean="0">
                <a:effectLst/>
              </a:rPr>
              <a:t>St. Francis of Jerome – </a:t>
            </a:r>
            <a:r>
              <a:rPr lang="zh-TW" altLang="en-US" b="1" dirty="0" smtClean="0">
                <a:effectLst/>
              </a:rPr>
              <a:t>一位妓女打斷他的宣講</a:t>
            </a:r>
            <a:r>
              <a:rPr lang="en-US" altLang="zh-TW" b="1" dirty="0" smtClean="0">
                <a:effectLst/>
              </a:rPr>
              <a:t>,</a:t>
            </a:r>
            <a:r>
              <a:rPr lang="zh-TW" altLang="en-US" b="1" dirty="0" smtClean="0">
                <a:effectLst/>
              </a:rPr>
              <a:t> 不久去世後又回來</a:t>
            </a:r>
            <a:r>
              <a:rPr lang="en-US" altLang="zh-TW" b="1" dirty="0" smtClean="0">
                <a:effectLst/>
              </a:rPr>
              <a:t>,</a:t>
            </a:r>
            <a:r>
              <a:rPr lang="zh-TW" altLang="en-US" b="1" dirty="0" smtClean="0">
                <a:effectLst/>
              </a:rPr>
              <a:t> 說她在地獄裡</a:t>
            </a:r>
            <a:endParaRPr lang="en-US" altLang="zh-TW" b="1" dirty="0" smtClean="0">
              <a:effectLst/>
            </a:endParaRPr>
          </a:p>
          <a:p>
            <a:pPr marL="914400" lvl="1" indent="-457200">
              <a:buFont typeface="+mj-lt"/>
              <a:buAutoNum type="arabicPeriod"/>
            </a:pPr>
            <a:r>
              <a:rPr lang="zh-TW" altLang="en-US" b="1" dirty="0" smtClean="0">
                <a:effectLst/>
              </a:rPr>
              <a:t>地獄來的書信 </a:t>
            </a:r>
            <a:r>
              <a:rPr lang="en-US" altLang="zh-TW" b="1" dirty="0" smtClean="0">
                <a:effectLst/>
              </a:rPr>
              <a:t>–</a:t>
            </a:r>
            <a:r>
              <a:rPr lang="zh-TW" altLang="en-US" b="1" dirty="0" smtClean="0">
                <a:effectLst/>
              </a:rPr>
              <a:t> 報告在地獄的人的狀況</a:t>
            </a:r>
            <a:endParaRPr lang="en-US" altLang="zh-TW" b="1" dirty="0" smtClean="0">
              <a:effectLst/>
            </a:endParaRPr>
          </a:p>
          <a:p>
            <a:endParaRPr lang="zh-TW" altLang="en-US" dirty="0"/>
          </a:p>
        </p:txBody>
      </p:sp>
      <p:sp>
        <p:nvSpPr>
          <p:cNvPr id="4" name="Slide Number Placeholder 3"/>
          <p:cNvSpPr>
            <a:spLocks noGrp="1"/>
          </p:cNvSpPr>
          <p:nvPr>
            <p:ph type="sldNum" sz="quarter" idx="12"/>
          </p:nvPr>
        </p:nvSpPr>
        <p:spPr/>
        <p:txBody>
          <a:bodyPr/>
          <a:lstStyle/>
          <a:p>
            <a:fld id="{452DB7F3-C77E-4428-A35D-EDF29CC50991}" type="slidenum">
              <a:rPr lang="en-US" smtClean="0"/>
              <a:t>100</a:t>
            </a:fld>
            <a:endParaRPr lang="en-US"/>
          </a:p>
        </p:txBody>
      </p:sp>
    </p:spTree>
    <p:extLst>
      <p:ext uri="{BB962C8B-B14F-4D97-AF65-F5344CB8AC3E}">
        <p14:creationId xmlns:p14="http://schemas.microsoft.com/office/powerpoint/2010/main" val="12551212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10236632" cy="879776"/>
          </a:xfrm>
        </p:spPr>
        <p:txBody>
          <a:bodyPr>
            <a:normAutofit/>
          </a:bodyPr>
          <a:lstStyle/>
          <a:p>
            <a:r>
              <a:rPr lang="en-US" altLang="zh-TW" b="1" dirty="0" smtClean="0">
                <a:effectLst>
                  <a:outerShdw blurRad="38100" dist="38100" dir="2700000" algn="tl">
                    <a:srgbClr val="000000">
                      <a:alpha val="43137"/>
                    </a:srgbClr>
                  </a:outerShdw>
                </a:effectLst>
              </a:rPr>
              <a:t>X.</a:t>
            </a:r>
            <a:r>
              <a:rPr lang="zh-TW" altLang="en-US" b="1" dirty="0">
                <a:effectLst>
                  <a:outerShdw blurRad="38100" dist="38100" dir="2700000" algn="tl">
                    <a:srgbClr val="000000">
                      <a:alpha val="43137"/>
                    </a:srgbClr>
                  </a:outerShdw>
                </a:effectLst>
              </a:rPr>
              <a:t> 天堂</a:t>
            </a:r>
            <a:r>
              <a:rPr lang="en-US" altLang="zh-TW" b="1" dirty="0">
                <a:effectLst>
                  <a:outerShdw blurRad="38100" dist="38100" dir="2700000" algn="tl">
                    <a:srgbClr val="000000">
                      <a:alpha val="43137"/>
                    </a:srgbClr>
                  </a:outerShdw>
                </a:effectLst>
              </a:rPr>
              <a:t>: </a:t>
            </a:r>
            <a:r>
              <a:rPr lang="zh-TW" altLang="en-US" b="1" dirty="0">
                <a:effectLst>
                  <a:outerShdw blurRad="38100" dist="38100" dir="2700000" algn="tl">
                    <a:srgbClr val="000000">
                      <a:alpha val="43137"/>
                    </a:srgbClr>
                  </a:outerShdw>
                </a:effectLst>
              </a:rPr>
              <a:t>分享天主的</a:t>
            </a:r>
            <a:r>
              <a:rPr lang="zh-TW" altLang="en-US" b="1" dirty="0" smtClean="0">
                <a:effectLst>
                  <a:outerShdw blurRad="38100" dist="38100" dir="2700000" algn="tl">
                    <a:srgbClr val="000000">
                      <a:alpha val="43137"/>
                    </a:srgbClr>
                  </a:outerShdw>
                </a:effectLst>
              </a:rPr>
              <a:t>永生</a:t>
            </a:r>
            <a:endParaRPr lang="zh-TW" alt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141412" y="2005070"/>
            <a:ext cx="9905999" cy="4461831"/>
          </a:xfrm>
        </p:spPr>
        <p:txBody>
          <a:bodyPr/>
          <a:lstStyle/>
          <a:p>
            <a:pPr marL="457200" indent="-457200">
              <a:buFont typeface="+mj-lt"/>
              <a:buAutoNum type="alphaUcPeriod"/>
            </a:pPr>
            <a:r>
              <a:rPr lang="zh-TW" altLang="en-US" dirty="0" smtClean="0"/>
              <a:t>天堂的喜樂與圓滿</a:t>
            </a:r>
            <a:r>
              <a:rPr lang="en-US" altLang="zh-TW" dirty="0" smtClean="0"/>
              <a:t>,</a:t>
            </a:r>
            <a:r>
              <a:rPr lang="zh-TW" altLang="en-US" dirty="0" smtClean="0"/>
              <a:t>不是言語能形容的</a:t>
            </a:r>
            <a:endParaRPr lang="en-US" altLang="zh-TW" dirty="0" smtClean="0"/>
          </a:p>
          <a:p>
            <a:pPr marL="914400" lvl="1" indent="-457200">
              <a:buFont typeface="+mj-lt"/>
              <a:buAutoNum type="arabicPeriod"/>
            </a:pPr>
            <a:r>
              <a:rPr lang="zh-TW" altLang="en-US" b="1" dirty="0"/>
              <a:t>天主教教理 </a:t>
            </a:r>
            <a:r>
              <a:rPr lang="en-US" altLang="zh-TW" b="1" dirty="0"/>
              <a:t>(CCC)#</a:t>
            </a:r>
            <a:r>
              <a:rPr lang="en-US" altLang="zh-TW" b="1" dirty="0" smtClean="0"/>
              <a:t>1027:</a:t>
            </a:r>
            <a:r>
              <a:rPr lang="zh-TW" altLang="en-US" dirty="0"/>
              <a:t> 與天主並與所有在基督內眾生的幸福共融的這個奧跡，超過一切理解和表達。聖經用一些圖象為我們講述這奧跡：生命、光明、平安、婚宴、天國的美酒、天父的家、天上的耶路撒冷、樂園：「天主為愛祂的人所準備的，是眼所未見，耳所未聞，人心所未想到的」</a:t>
            </a:r>
            <a:r>
              <a:rPr lang="en-US" altLang="zh-TW" dirty="0"/>
              <a:t>(</a:t>
            </a:r>
            <a:r>
              <a:rPr lang="zh-TW" altLang="en-US" dirty="0"/>
              <a:t>格前</a:t>
            </a:r>
            <a:r>
              <a:rPr lang="en-US" altLang="zh-TW" dirty="0"/>
              <a:t>2:9)</a:t>
            </a:r>
            <a:r>
              <a:rPr lang="zh-TW" altLang="en-US" dirty="0"/>
              <a:t>。</a:t>
            </a:r>
            <a:endParaRPr lang="en-US" altLang="zh-TW" b="1" dirty="0" smtClean="0"/>
          </a:p>
          <a:p>
            <a:pPr marL="914400" lvl="1" indent="-457200">
              <a:buFont typeface="+mj-lt"/>
              <a:buAutoNum type="arabicPeriod"/>
            </a:pPr>
            <a:r>
              <a:rPr lang="zh-TW" altLang="en-US" b="1" dirty="0"/>
              <a:t>天主教教理 </a:t>
            </a:r>
            <a:r>
              <a:rPr lang="en-US" altLang="zh-TW" b="1" dirty="0"/>
              <a:t>(CCC)#</a:t>
            </a:r>
            <a:r>
              <a:rPr lang="en-US" altLang="zh-TW" b="1" dirty="0" smtClean="0"/>
              <a:t>1024:</a:t>
            </a:r>
            <a:r>
              <a:rPr lang="zh-TW" altLang="en-US" dirty="0"/>
              <a:t> 與天主聖三的這種完美生活，與聖三、童貞瑪利亞、天使和眾真福這種生命與愛的共融，稱為「天堂」。天堂是人最後的歸宿，也是人最深的期盼的圓滿實現，是決定性和至高的幸福境界。</a:t>
            </a:r>
            <a:endParaRPr lang="en-US" altLang="zh-TW" dirty="0" smtClean="0"/>
          </a:p>
        </p:txBody>
      </p:sp>
      <p:sp>
        <p:nvSpPr>
          <p:cNvPr id="4" name="Slide Number Placeholder 3"/>
          <p:cNvSpPr>
            <a:spLocks noGrp="1"/>
          </p:cNvSpPr>
          <p:nvPr>
            <p:ph type="sldNum" sz="quarter" idx="12"/>
          </p:nvPr>
        </p:nvSpPr>
        <p:spPr/>
        <p:txBody>
          <a:bodyPr/>
          <a:lstStyle/>
          <a:p>
            <a:fld id="{452DB7F3-C77E-4428-A35D-EDF29CC50991}" type="slidenum">
              <a:rPr lang="en-US" smtClean="0"/>
              <a:t>101</a:t>
            </a:fld>
            <a:endParaRPr lang="en-US"/>
          </a:p>
        </p:txBody>
      </p:sp>
    </p:spTree>
    <p:extLst>
      <p:ext uri="{BB962C8B-B14F-4D97-AF65-F5344CB8AC3E}">
        <p14:creationId xmlns:p14="http://schemas.microsoft.com/office/powerpoint/2010/main" val="18164067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276995"/>
            <a:ext cx="10236632" cy="879776"/>
          </a:xfrm>
        </p:spPr>
        <p:txBody>
          <a:bodyPr>
            <a:normAutofit/>
          </a:bodyPr>
          <a:lstStyle/>
          <a:p>
            <a:r>
              <a:rPr lang="en-US" altLang="zh-TW" b="1" dirty="0" smtClean="0">
                <a:effectLst>
                  <a:outerShdw blurRad="38100" dist="38100" dir="2700000" algn="tl">
                    <a:srgbClr val="000000">
                      <a:alpha val="43137"/>
                    </a:srgbClr>
                  </a:outerShdw>
                </a:effectLst>
              </a:rPr>
              <a:t>X.</a:t>
            </a:r>
            <a:r>
              <a:rPr lang="zh-TW" altLang="en-US" b="1" dirty="0">
                <a:effectLst>
                  <a:outerShdw blurRad="38100" dist="38100" dir="2700000" algn="tl">
                    <a:srgbClr val="000000">
                      <a:alpha val="43137"/>
                    </a:srgbClr>
                  </a:outerShdw>
                </a:effectLst>
              </a:rPr>
              <a:t> 天堂</a:t>
            </a:r>
            <a:r>
              <a:rPr lang="en-US" altLang="zh-TW" b="1" dirty="0">
                <a:effectLst>
                  <a:outerShdw blurRad="38100" dist="38100" dir="2700000" algn="tl">
                    <a:srgbClr val="000000">
                      <a:alpha val="43137"/>
                    </a:srgbClr>
                  </a:outerShdw>
                </a:effectLst>
              </a:rPr>
              <a:t>: </a:t>
            </a:r>
            <a:r>
              <a:rPr lang="zh-TW" altLang="en-US" b="1" dirty="0">
                <a:effectLst>
                  <a:outerShdw blurRad="38100" dist="38100" dir="2700000" algn="tl">
                    <a:srgbClr val="000000">
                      <a:alpha val="43137"/>
                    </a:srgbClr>
                  </a:outerShdw>
                </a:effectLst>
              </a:rPr>
              <a:t>分享天主的</a:t>
            </a:r>
            <a:r>
              <a:rPr lang="zh-TW" altLang="en-US" b="1" dirty="0" smtClean="0">
                <a:effectLst>
                  <a:outerShdw blurRad="38100" dist="38100" dir="2700000" algn="tl">
                    <a:srgbClr val="000000">
                      <a:alpha val="43137"/>
                    </a:srgbClr>
                  </a:outerShdw>
                </a:effectLst>
              </a:rPr>
              <a:t>永生</a:t>
            </a:r>
            <a:endParaRPr lang="zh-TW" alt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141412" y="1355076"/>
            <a:ext cx="9905999" cy="5111826"/>
          </a:xfrm>
        </p:spPr>
        <p:txBody>
          <a:bodyPr/>
          <a:lstStyle/>
          <a:p>
            <a:pPr marL="457200" indent="-457200">
              <a:buFont typeface="+mj-lt"/>
              <a:buAutoNum type="alphaUcPeriod" startAt="2"/>
            </a:pPr>
            <a:r>
              <a:rPr lang="zh-TW" altLang="en-US" dirty="0"/>
              <a:t>人</a:t>
            </a:r>
            <a:r>
              <a:rPr lang="zh-TW" altLang="en-US" dirty="0" smtClean="0"/>
              <a:t>在內心和自然渴望中</a:t>
            </a:r>
            <a:r>
              <a:rPr lang="en-US" altLang="zh-TW" dirty="0" smtClean="0"/>
              <a:t>,</a:t>
            </a:r>
            <a:r>
              <a:rPr lang="zh-TW" altLang="en-US" dirty="0" smtClean="0"/>
              <a:t> 想看到天主</a:t>
            </a:r>
            <a:r>
              <a:rPr lang="en-US" altLang="zh-TW" dirty="0" smtClean="0"/>
              <a:t>,</a:t>
            </a:r>
            <a:r>
              <a:rPr lang="zh-TW" altLang="en-US" dirty="0" smtClean="0"/>
              <a:t> 分享天主的生命</a:t>
            </a:r>
            <a:r>
              <a:rPr lang="en-US" altLang="zh-TW" dirty="0" smtClean="0"/>
              <a:t>,</a:t>
            </a:r>
            <a:r>
              <a:rPr lang="zh-TW" altLang="en-US" dirty="0"/>
              <a:t> </a:t>
            </a:r>
            <a:r>
              <a:rPr lang="zh-TW" altLang="en-US" dirty="0" smtClean="0"/>
              <a:t>天堂能永恆</a:t>
            </a:r>
            <a:r>
              <a:rPr lang="zh-TW" altLang="en-US" dirty="0"/>
              <a:t>地</a:t>
            </a:r>
            <a:r>
              <a:rPr lang="zh-TW" altLang="en-US" dirty="0" smtClean="0"/>
              <a:t>滿足這可望</a:t>
            </a:r>
            <a:endParaRPr lang="en-US" altLang="zh-TW" dirty="0"/>
          </a:p>
          <a:p>
            <a:pPr marL="914400" lvl="1" indent="-457200">
              <a:buFont typeface="+mj-lt"/>
              <a:buAutoNum type="arabicPeriod"/>
            </a:pPr>
            <a:r>
              <a:rPr lang="zh-TW" altLang="en-US" b="1" dirty="0" smtClean="0"/>
              <a:t>天主教</a:t>
            </a:r>
            <a:r>
              <a:rPr lang="zh-TW" altLang="en-US" b="1" dirty="0"/>
              <a:t>教理 </a:t>
            </a:r>
            <a:r>
              <a:rPr lang="en-US" altLang="zh-TW" b="1" dirty="0"/>
              <a:t>(CCC)#</a:t>
            </a:r>
            <a:r>
              <a:rPr lang="en-US" altLang="zh-TW" b="1" dirty="0" smtClean="0"/>
              <a:t>1023:</a:t>
            </a:r>
            <a:r>
              <a:rPr lang="zh-TW" altLang="en-US" dirty="0"/>
              <a:t> 那些在天主的恩寵和友誼中過世的人，在完全煉淨之後，將與基督永遠生活在一起。他們將永遠地肖似天主，因為他們是面對面</a:t>
            </a:r>
            <a:r>
              <a:rPr lang="zh-TW" altLang="en-US" dirty="0" smtClean="0"/>
              <a:t>地看到</a:t>
            </a:r>
            <a:r>
              <a:rPr lang="zh-TW" altLang="en-US" dirty="0"/>
              <a:t>天主「實在怎樣」</a:t>
            </a:r>
            <a:r>
              <a:rPr lang="en-US" altLang="zh-TW" dirty="0"/>
              <a:t>(</a:t>
            </a:r>
            <a:r>
              <a:rPr lang="zh-TW" altLang="en-US" dirty="0"/>
              <a:t>若一</a:t>
            </a:r>
            <a:r>
              <a:rPr lang="en-US" altLang="zh-TW" dirty="0"/>
              <a:t>3:2</a:t>
            </a:r>
            <a:r>
              <a:rPr lang="en-US" altLang="zh-TW" dirty="0" smtClean="0"/>
              <a:t>)</a:t>
            </a:r>
            <a:endParaRPr lang="en-US" altLang="zh-TW" dirty="0" smtClean="0"/>
          </a:p>
          <a:p>
            <a:pPr marL="914400" lvl="1" indent="-457200">
              <a:buFont typeface="+mj-lt"/>
              <a:buAutoNum type="arabicPeriod"/>
            </a:pPr>
            <a:r>
              <a:rPr lang="zh-TW" altLang="en-US" dirty="0" smtClean="0"/>
              <a:t>造物主深植在我內這</a:t>
            </a:r>
            <a:r>
              <a:rPr lang="zh-TW" altLang="en-US" dirty="0" smtClean="0"/>
              <a:t>無限性重要</a:t>
            </a:r>
            <a:r>
              <a:rPr lang="zh-TW" altLang="en-US" dirty="0" smtClean="0"/>
              <a:t>的渴望</a:t>
            </a:r>
            <a:r>
              <a:rPr lang="en-US" altLang="zh-TW" dirty="0" smtClean="0"/>
              <a:t>,</a:t>
            </a:r>
            <a:r>
              <a:rPr lang="zh-TW" altLang="en-US" dirty="0" smtClean="0"/>
              <a:t> 是人類生命</a:t>
            </a:r>
            <a:r>
              <a:rPr lang="zh-TW" altLang="en-US" dirty="0"/>
              <a:t>和存在無限重要</a:t>
            </a:r>
            <a:r>
              <a:rPr lang="zh-TW" altLang="en-US" dirty="0" smtClean="0"/>
              <a:t>的來源 </a:t>
            </a:r>
            <a:r>
              <a:rPr lang="en-US" altLang="zh-TW" dirty="0" smtClean="0"/>
              <a:t>(De </a:t>
            </a:r>
            <a:r>
              <a:rPr lang="en-US" altLang="zh-TW" dirty="0" err="1" smtClean="0"/>
              <a:t>Lubac</a:t>
            </a:r>
            <a:r>
              <a:rPr lang="en-US" altLang="zh-TW" dirty="0" smtClean="0"/>
              <a:t>)</a:t>
            </a:r>
          </a:p>
          <a:p>
            <a:pPr marL="914400" lvl="1" indent="-457200">
              <a:buFont typeface="+mj-lt"/>
              <a:buAutoNum type="arabicPeriod"/>
            </a:pPr>
            <a:r>
              <a:rPr lang="zh-TW" altLang="en-US" dirty="0" smtClean="0"/>
              <a:t>天主的存在就是真理</a:t>
            </a:r>
            <a:r>
              <a:rPr lang="en-US" altLang="zh-TW" dirty="0" smtClean="0"/>
              <a:t>,</a:t>
            </a:r>
            <a:r>
              <a:rPr lang="zh-TW" altLang="en-US" dirty="0" smtClean="0"/>
              <a:t>因此人的理智面對面地看到天主必須喜樂</a:t>
            </a:r>
            <a:r>
              <a:rPr lang="en-US" altLang="zh-TW" dirty="0" smtClean="0"/>
              <a:t> </a:t>
            </a:r>
          </a:p>
          <a:p>
            <a:pPr marL="914400" lvl="1" indent="-457200">
              <a:buFont typeface="+mj-lt"/>
              <a:buAutoNum type="arabicPeriod"/>
            </a:pPr>
            <a:r>
              <a:rPr lang="zh-TW" altLang="en-US" dirty="0" smtClean="0"/>
              <a:t>因為</a:t>
            </a:r>
            <a:r>
              <a:rPr lang="zh-TW" altLang="en-US" dirty="0" smtClean="0"/>
              <a:t>祂是無限的美好</a:t>
            </a:r>
            <a:r>
              <a:rPr lang="en-US" altLang="zh-TW" dirty="0" smtClean="0"/>
              <a:t>,</a:t>
            </a:r>
            <a:r>
              <a:rPr lang="zh-TW" altLang="en-US" dirty="0" smtClean="0"/>
              <a:t>看到他的時候必定有愛和喜樂</a:t>
            </a:r>
            <a:endParaRPr lang="en-US" altLang="zh-TW" dirty="0" smtClean="0"/>
          </a:p>
        </p:txBody>
      </p:sp>
      <p:sp>
        <p:nvSpPr>
          <p:cNvPr id="4" name="Slide Number Placeholder 3"/>
          <p:cNvSpPr>
            <a:spLocks noGrp="1"/>
          </p:cNvSpPr>
          <p:nvPr>
            <p:ph type="sldNum" sz="quarter" idx="12"/>
          </p:nvPr>
        </p:nvSpPr>
        <p:spPr/>
        <p:txBody>
          <a:bodyPr/>
          <a:lstStyle/>
          <a:p>
            <a:fld id="{452DB7F3-C77E-4428-A35D-EDF29CC50991}" type="slidenum">
              <a:rPr lang="en-US" smtClean="0"/>
              <a:t>102</a:t>
            </a:fld>
            <a:endParaRPr lang="en-US"/>
          </a:p>
        </p:txBody>
      </p:sp>
    </p:spTree>
    <p:extLst>
      <p:ext uri="{BB962C8B-B14F-4D97-AF65-F5344CB8AC3E}">
        <p14:creationId xmlns:p14="http://schemas.microsoft.com/office/powerpoint/2010/main" val="19152661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276995"/>
            <a:ext cx="10236632" cy="879776"/>
          </a:xfrm>
        </p:spPr>
        <p:txBody>
          <a:bodyPr>
            <a:normAutofit/>
          </a:bodyPr>
          <a:lstStyle/>
          <a:p>
            <a:r>
              <a:rPr lang="en-US" altLang="zh-TW" b="1" dirty="0" smtClean="0">
                <a:effectLst>
                  <a:outerShdw blurRad="38100" dist="38100" dir="2700000" algn="tl">
                    <a:srgbClr val="000000">
                      <a:alpha val="43137"/>
                    </a:srgbClr>
                  </a:outerShdw>
                </a:effectLst>
              </a:rPr>
              <a:t>X.</a:t>
            </a:r>
            <a:r>
              <a:rPr lang="zh-TW" altLang="en-US" b="1" dirty="0">
                <a:effectLst>
                  <a:outerShdw blurRad="38100" dist="38100" dir="2700000" algn="tl">
                    <a:srgbClr val="000000">
                      <a:alpha val="43137"/>
                    </a:srgbClr>
                  </a:outerShdw>
                </a:effectLst>
              </a:rPr>
              <a:t> 天堂</a:t>
            </a:r>
            <a:r>
              <a:rPr lang="en-US" altLang="zh-TW" b="1" dirty="0">
                <a:effectLst>
                  <a:outerShdw blurRad="38100" dist="38100" dir="2700000" algn="tl">
                    <a:srgbClr val="000000">
                      <a:alpha val="43137"/>
                    </a:srgbClr>
                  </a:outerShdw>
                </a:effectLst>
              </a:rPr>
              <a:t>: </a:t>
            </a:r>
            <a:r>
              <a:rPr lang="zh-TW" altLang="en-US" b="1" dirty="0">
                <a:effectLst>
                  <a:outerShdw blurRad="38100" dist="38100" dir="2700000" algn="tl">
                    <a:srgbClr val="000000">
                      <a:alpha val="43137"/>
                    </a:srgbClr>
                  </a:outerShdw>
                </a:effectLst>
              </a:rPr>
              <a:t>分享天主的</a:t>
            </a:r>
            <a:r>
              <a:rPr lang="zh-TW" altLang="en-US" b="1" dirty="0" smtClean="0">
                <a:effectLst>
                  <a:outerShdw blurRad="38100" dist="38100" dir="2700000" algn="tl">
                    <a:srgbClr val="000000">
                      <a:alpha val="43137"/>
                    </a:srgbClr>
                  </a:outerShdw>
                </a:effectLst>
              </a:rPr>
              <a:t>永生</a:t>
            </a:r>
            <a:endParaRPr lang="zh-TW" alt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141412" y="1751682"/>
            <a:ext cx="9905999" cy="4715220"/>
          </a:xfrm>
        </p:spPr>
        <p:txBody>
          <a:bodyPr/>
          <a:lstStyle/>
          <a:p>
            <a:pPr marL="457200" indent="-457200">
              <a:buFont typeface="+mj-lt"/>
              <a:buAutoNum type="alphaUcPeriod" startAt="3"/>
            </a:pPr>
            <a:r>
              <a:rPr lang="zh-TW" altLang="en-US" dirty="0" smtClean="0"/>
              <a:t>天堂的意義也包括生活在基督內</a:t>
            </a:r>
            <a:r>
              <a:rPr lang="en-US" altLang="zh-TW" dirty="0" smtClean="0"/>
              <a:t>:</a:t>
            </a:r>
            <a:r>
              <a:rPr lang="zh-TW" altLang="en-US" dirty="0" smtClean="0"/>
              <a:t> 跟所有基督奧體的肢體生活再一起</a:t>
            </a:r>
            <a:endParaRPr lang="en-US" altLang="zh-TW" dirty="0" smtClean="0"/>
          </a:p>
          <a:p>
            <a:pPr marL="914400" lvl="1" indent="-457200">
              <a:buFont typeface="+mj-lt"/>
              <a:buAutoNum type="arabicPeriod"/>
            </a:pPr>
            <a:r>
              <a:rPr lang="zh-TW" altLang="en-US" dirty="0" smtClean="0"/>
              <a:t>天堂是諸聖</a:t>
            </a:r>
            <a:r>
              <a:rPr lang="zh-TW" altLang="en-US" dirty="0" smtClean="0"/>
              <a:t>相通功的</a:t>
            </a:r>
            <a:r>
              <a:rPr lang="zh-TW" altLang="en-US" dirty="0" smtClean="0"/>
              <a:t>團體</a:t>
            </a:r>
            <a:r>
              <a:rPr lang="en-US" altLang="zh-TW" dirty="0" smtClean="0"/>
              <a:t>,</a:t>
            </a:r>
            <a:r>
              <a:rPr lang="zh-TW" altLang="en-US" dirty="0" smtClean="0"/>
              <a:t> 因此滿足每一個人的共融的渴望</a:t>
            </a:r>
            <a:r>
              <a:rPr lang="en-US" altLang="zh-TW" dirty="0" smtClean="0"/>
              <a:t> (</a:t>
            </a:r>
            <a:r>
              <a:rPr lang="en-US" altLang="zh-TW" dirty="0" smtClean="0"/>
              <a:t>Ratzinger)</a:t>
            </a:r>
          </a:p>
          <a:p>
            <a:pPr marL="914400" lvl="1" indent="-457200">
              <a:buFont typeface="+mj-lt"/>
              <a:buAutoNum type="arabicPeriod"/>
            </a:pPr>
            <a:r>
              <a:rPr lang="zh-TW" altLang="en-US" dirty="0" smtClean="0"/>
              <a:t>因此天堂的喜悅包括二個層面</a:t>
            </a:r>
            <a:r>
              <a:rPr lang="en-US" altLang="zh-TW" dirty="0" smtClean="0"/>
              <a:t>:</a:t>
            </a:r>
            <a:r>
              <a:rPr lang="zh-TW" altLang="en-US" dirty="0" smtClean="0"/>
              <a:t> 在垂直</a:t>
            </a:r>
            <a:r>
              <a:rPr lang="zh-TW" altLang="en-US" dirty="0" smtClean="0"/>
              <a:t>的</a:t>
            </a:r>
            <a:r>
              <a:rPr lang="zh-TW" altLang="en-US" dirty="0" smtClean="0"/>
              <a:t>層面</a:t>
            </a:r>
            <a:r>
              <a:rPr lang="en-US" altLang="zh-TW" dirty="0" smtClean="0"/>
              <a:t>,</a:t>
            </a:r>
            <a:r>
              <a:rPr lang="zh-TW" altLang="en-US" dirty="0" smtClean="0"/>
              <a:t>直接的面對面看到天主</a:t>
            </a:r>
            <a:r>
              <a:rPr lang="en-US" altLang="zh-TW" dirty="0" smtClean="0"/>
              <a:t>,</a:t>
            </a:r>
            <a:r>
              <a:rPr lang="zh-TW" altLang="en-US" dirty="0" smtClean="0"/>
              <a:t>與天主</a:t>
            </a:r>
            <a:r>
              <a:rPr lang="zh-TW" altLang="en-US" dirty="0" smtClean="0"/>
              <a:t>的</a:t>
            </a:r>
            <a:r>
              <a:rPr lang="zh-TW" altLang="en-US" dirty="0" smtClean="0"/>
              <a:t>愛相通</a:t>
            </a:r>
            <a:r>
              <a:rPr lang="en-US" altLang="zh-TW" dirty="0" smtClean="0"/>
              <a:t>; </a:t>
            </a:r>
            <a:r>
              <a:rPr lang="zh-TW" altLang="en-US" dirty="0" smtClean="0"/>
              <a:t>以及</a:t>
            </a:r>
            <a:r>
              <a:rPr lang="zh-TW" altLang="en-US" dirty="0" smtClean="0"/>
              <a:t>橫的在主內愛其他的人</a:t>
            </a:r>
            <a:endParaRPr lang="en-US" altLang="zh-TW" dirty="0" smtClean="0"/>
          </a:p>
          <a:p>
            <a:pPr marL="914400" lvl="1" indent="-457200">
              <a:buFont typeface="+mj-lt"/>
              <a:buAutoNum type="arabicPeriod"/>
            </a:pPr>
            <a:r>
              <a:rPr lang="zh-TW" altLang="en-US" b="1" dirty="0"/>
              <a:t>天主教教理 </a:t>
            </a:r>
            <a:r>
              <a:rPr lang="en-US" altLang="zh-TW" b="1" dirty="0"/>
              <a:t>(CCC)#</a:t>
            </a:r>
            <a:r>
              <a:rPr lang="en-US" altLang="zh-TW" b="1" dirty="0" smtClean="0"/>
              <a:t>1026:</a:t>
            </a:r>
            <a:r>
              <a:rPr lang="zh-TW" altLang="en-US" dirty="0"/>
              <a:t> 耶穌基督以祂的死亡和復活為我們「開啟」了天堂。享受真福的生活就是圓滿地得到基督救贖工程的果實。基督接受那些信賴祂和忠於祂意願的人進入天上的榮耀。天堂是真福者的團體，在其中所有的人都與基督合為一體。</a:t>
            </a:r>
            <a:endParaRPr lang="en-US" altLang="zh-TW" dirty="0"/>
          </a:p>
        </p:txBody>
      </p:sp>
      <p:sp>
        <p:nvSpPr>
          <p:cNvPr id="4" name="Slide Number Placeholder 3"/>
          <p:cNvSpPr>
            <a:spLocks noGrp="1"/>
          </p:cNvSpPr>
          <p:nvPr>
            <p:ph type="sldNum" sz="quarter" idx="12"/>
          </p:nvPr>
        </p:nvSpPr>
        <p:spPr/>
        <p:txBody>
          <a:bodyPr/>
          <a:lstStyle/>
          <a:p>
            <a:fld id="{452DB7F3-C77E-4428-A35D-EDF29CC50991}" type="slidenum">
              <a:rPr lang="en-US" smtClean="0"/>
              <a:t>103</a:t>
            </a:fld>
            <a:endParaRPr lang="en-US"/>
          </a:p>
        </p:txBody>
      </p:sp>
    </p:spTree>
    <p:extLst>
      <p:ext uri="{BB962C8B-B14F-4D97-AF65-F5344CB8AC3E}">
        <p14:creationId xmlns:p14="http://schemas.microsoft.com/office/powerpoint/2010/main" val="24542843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299029"/>
            <a:ext cx="9905998" cy="648422"/>
          </a:xfrm>
        </p:spPr>
        <p:txBody>
          <a:bodyPr/>
          <a:lstStyle/>
          <a:p>
            <a:r>
              <a:rPr lang="en-US" altLang="zh-TW" dirty="0" smtClean="0"/>
              <a:t>XI.</a:t>
            </a:r>
            <a:r>
              <a:rPr lang="zh-TW" altLang="en-US" dirty="0" smtClean="0"/>
              <a:t> 總結</a:t>
            </a:r>
            <a:endParaRPr lang="en-US" dirty="0"/>
          </a:p>
        </p:txBody>
      </p:sp>
      <p:sp>
        <p:nvSpPr>
          <p:cNvPr id="3" name="Content Placeholder 2"/>
          <p:cNvSpPr>
            <a:spLocks noGrp="1"/>
          </p:cNvSpPr>
          <p:nvPr>
            <p:ph idx="1"/>
          </p:nvPr>
        </p:nvSpPr>
        <p:spPr>
          <a:xfrm>
            <a:off x="1141412" y="947450"/>
            <a:ext cx="9905999" cy="5662669"/>
          </a:xfrm>
        </p:spPr>
        <p:txBody>
          <a:bodyPr>
            <a:normAutofit lnSpcReduction="10000"/>
          </a:bodyPr>
          <a:lstStyle/>
          <a:p>
            <a:pPr marL="457200" indent="-457200">
              <a:buFont typeface="+mj-lt"/>
              <a:buAutoNum type="alphaUcPeriod"/>
            </a:pPr>
            <a:r>
              <a:rPr lang="zh-TW" altLang="en-US" dirty="0" smtClean="0"/>
              <a:t>死亡是一個人</a:t>
            </a:r>
            <a:r>
              <a:rPr lang="zh-TW" altLang="en-US" dirty="0" smtClean="0"/>
              <a:t>的 </a:t>
            </a:r>
            <a:r>
              <a:rPr lang="en-US" altLang="zh-TW" dirty="0" smtClean="0"/>
              <a:t>“</a:t>
            </a:r>
            <a:r>
              <a:rPr lang="zh-TW" altLang="en-US" dirty="0" smtClean="0"/>
              <a:t>自由</a:t>
            </a:r>
            <a:r>
              <a:rPr lang="zh-TW" altLang="en-US" dirty="0" smtClean="0"/>
              <a:t>選擇</a:t>
            </a:r>
            <a:r>
              <a:rPr lang="zh-TW" altLang="en-US" dirty="0" smtClean="0"/>
              <a:t>的歷史</a:t>
            </a:r>
            <a:r>
              <a:rPr lang="en-US" altLang="zh-TW" dirty="0" smtClean="0"/>
              <a:t>”</a:t>
            </a:r>
            <a:r>
              <a:rPr lang="zh-TW" altLang="en-US" dirty="0" smtClean="0"/>
              <a:t>的結束</a:t>
            </a:r>
            <a:r>
              <a:rPr lang="en-US" altLang="zh-TW" dirty="0" smtClean="0"/>
              <a:t>: </a:t>
            </a:r>
            <a:r>
              <a:rPr lang="zh-TW" altLang="en-US" dirty="0" smtClean="0"/>
              <a:t>在死亡中每一個人進入他已經明確性選擇的永遠</a:t>
            </a:r>
            <a:r>
              <a:rPr lang="en-US" altLang="zh-TW" dirty="0" smtClean="0"/>
              <a:t>;</a:t>
            </a:r>
            <a:r>
              <a:rPr lang="zh-TW" altLang="en-US" dirty="0" smtClean="0"/>
              <a:t> 不是</a:t>
            </a:r>
            <a:r>
              <a:rPr lang="zh-TW" altLang="en-US" dirty="0"/>
              <a:t>明確</a:t>
            </a:r>
            <a:r>
              <a:rPr lang="zh-TW" altLang="en-US" dirty="0" smtClean="0"/>
              <a:t>性</a:t>
            </a:r>
            <a:r>
              <a:rPr lang="zh-TW" altLang="en-US" dirty="0"/>
              <a:t>的</a:t>
            </a:r>
            <a:r>
              <a:rPr lang="zh-TW" altLang="en-US" dirty="0" smtClean="0"/>
              <a:t>選擇與天主的恩寵合作並且愛天主</a:t>
            </a:r>
            <a:r>
              <a:rPr lang="en-US" altLang="zh-TW" dirty="0" smtClean="0"/>
              <a:t>,</a:t>
            </a:r>
            <a:r>
              <a:rPr lang="zh-TW" altLang="en-US" dirty="0" smtClean="0"/>
              <a:t> 就是</a:t>
            </a:r>
            <a:r>
              <a:rPr lang="zh-TW" altLang="en-US" dirty="0"/>
              <a:t>明確性的</a:t>
            </a:r>
            <a:r>
              <a:rPr lang="zh-TW" altLang="en-US" dirty="0" smtClean="0"/>
              <a:t>選擇拒絕</a:t>
            </a:r>
            <a:r>
              <a:rPr lang="zh-TW" altLang="en-US" dirty="0"/>
              <a:t>恩寵</a:t>
            </a:r>
            <a:r>
              <a:rPr lang="zh-TW" altLang="en-US" dirty="0" smtClean="0"/>
              <a:t>和愛天主</a:t>
            </a:r>
            <a:r>
              <a:rPr lang="en-US" altLang="zh-TW" dirty="0" smtClean="0"/>
              <a:t>.</a:t>
            </a:r>
          </a:p>
          <a:p>
            <a:pPr marL="457200" indent="-457200">
              <a:buFont typeface="+mj-lt"/>
              <a:buAutoNum type="alphaUcPeriod"/>
            </a:pPr>
            <a:r>
              <a:rPr lang="zh-TW" altLang="en-US" dirty="0" smtClean="0"/>
              <a:t>審判是天主絕對性地真實的顯示</a:t>
            </a:r>
            <a:r>
              <a:rPr lang="en-US" altLang="zh-TW" dirty="0" smtClean="0"/>
              <a:t>,</a:t>
            </a:r>
            <a:r>
              <a:rPr lang="zh-TW" altLang="en-US" dirty="0" smtClean="0"/>
              <a:t>關於</a:t>
            </a:r>
            <a:r>
              <a:rPr lang="zh-TW" altLang="en-US" dirty="0"/>
              <a:t>每一</a:t>
            </a:r>
            <a:r>
              <a:rPr lang="zh-TW" altLang="en-US" dirty="0" smtClean="0"/>
              <a:t>個人</a:t>
            </a:r>
            <a:r>
              <a:rPr lang="zh-TW" altLang="en-US" dirty="0"/>
              <a:t>明確</a:t>
            </a:r>
            <a:r>
              <a:rPr lang="zh-TW" altLang="en-US" dirty="0" smtClean="0"/>
              <a:t>性選擇的事實</a:t>
            </a:r>
            <a:r>
              <a:rPr lang="en-US" altLang="zh-TW" dirty="0" smtClean="0"/>
              <a:t>.</a:t>
            </a:r>
          </a:p>
          <a:p>
            <a:pPr marL="457200" indent="-457200">
              <a:buFont typeface="+mj-lt"/>
              <a:buAutoNum type="alphaUcPeriod"/>
            </a:pPr>
            <a:r>
              <a:rPr lang="zh-TW" altLang="en-US" dirty="0" smtClean="0"/>
              <a:t>地獄是一種狀態</a:t>
            </a:r>
            <a:r>
              <a:rPr lang="en-US" altLang="zh-TW" dirty="0" smtClean="0"/>
              <a:t>,</a:t>
            </a:r>
            <a:r>
              <a:rPr lang="zh-TW" altLang="en-US" dirty="0" smtClean="0"/>
              <a:t> 是</a:t>
            </a:r>
            <a:r>
              <a:rPr lang="zh-TW" altLang="en-US" dirty="0"/>
              <a:t>明確性</a:t>
            </a:r>
            <a:r>
              <a:rPr lang="zh-TW" altLang="en-US" dirty="0" smtClean="0"/>
              <a:t>的</a:t>
            </a:r>
            <a:r>
              <a:rPr lang="en-US" altLang="zh-TW" dirty="0" smtClean="0"/>
              <a:t>,</a:t>
            </a:r>
            <a:r>
              <a:rPr lang="zh-TW" altLang="en-US" dirty="0" smtClean="0"/>
              <a:t>不會改變的</a:t>
            </a:r>
            <a:r>
              <a:rPr lang="en-US" altLang="zh-TW" dirty="0" smtClean="0"/>
              <a:t>,</a:t>
            </a:r>
            <a:r>
              <a:rPr lang="zh-TW" altLang="en-US" dirty="0" smtClean="0"/>
              <a:t>自願的選擇去拒絕天主得愛</a:t>
            </a:r>
            <a:r>
              <a:rPr lang="en-US" altLang="zh-TW" dirty="0" smtClean="0"/>
              <a:t>:</a:t>
            </a:r>
            <a:r>
              <a:rPr lang="zh-TW" altLang="en-US" dirty="0" smtClean="0"/>
              <a:t> 他是一種自我孤立的狀態</a:t>
            </a:r>
            <a:r>
              <a:rPr lang="en-US" altLang="zh-TW" dirty="0" smtClean="0"/>
              <a:t>,</a:t>
            </a:r>
            <a:r>
              <a:rPr lang="zh-TW" altLang="en-US" dirty="0" smtClean="0"/>
              <a:t> 在地獄中最痛苦的折磨是與天主畫地自限的結果</a:t>
            </a:r>
            <a:r>
              <a:rPr lang="en-US" altLang="zh-TW" dirty="0" smtClean="0"/>
              <a:t>.</a:t>
            </a:r>
          </a:p>
          <a:p>
            <a:pPr marL="457200" indent="-457200">
              <a:buFont typeface="+mj-lt"/>
              <a:buAutoNum type="alphaUcPeriod"/>
            </a:pPr>
            <a:r>
              <a:rPr lang="zh-TW" altLang="en-US" dirty="0" smtClean="0"/>
              <a:t>天堂是</a:t>
            </a:r>
            <a:r>
              <a:rPr lang="zh-TW" altLang="en-US" dirty="0"/>
              <a:t>一種</a:t>
            </a:r>
            <a:r>
              <a:rPr lang="zh-TW" altLang="en-US" dirty="0" smtClean="0"/>
              <a:t>狀態</a:t>
            </a:r>
            <a:r>
              <a:rPr lang="en-US" altLang="zh-TW" dirty="0" smtClean="0"/>
              <a:t>,</a:t>
            </a:r>
            <a:r>
              <a:rPr lang="zh-TW" altLang="en-US" dirty="0" smtClean="0"/>
              <a:t> 源自於在天主的恩寵中</a:t>
            </a:r>
            <a:r>
              <a:rPr lang="en-US" altLang="zh-TW" dirty="0" smtClean="0"/>
              <a:t>,</a:t>
            </a:r>
            <a:r>
              <a:rPr lang="zh-TW" altLang="en-US" dirty="0" smtClean="0"/>
              <a:t>接受天主與我們分享祂無限生命的禮物</a:t>
            </a:r>
            <a:r>
              <a:rPr lang="en-US" altLang="zh-TW" dirty="0" smtClean="0"/>
              <a:t>,</a:t>
            </a:r>
            <a:r>
              <a:rPr lang="zh-TW" altLang="en-US" dirty="0" smtClean="0"/>
              <a:t> 與天主面對面的相看與相愛</a:t>
            </a:r>
            <a:r>
              <a:rPr lang="en-US" altLang="zh-TW" dirty="0" smtClean="0"/>
              <a:t>; </a:t>
            </a:r>
            <a:r>
              <a:rPr lang="zh-TW" altLang="en-US" dirty="0" smtClean="0"/>
              <a:t>並且和所有生活在基督奧體內的人有愛的共融</a:t>
            </a:r>
            <a:endParaRPr lang="en-US" altLang="zh-TW" dirty="0" smtClean="0"/>
          </a:p>
          <a:p>
            <a:pPr marL="457200" indent="-457200">
              <a:buFont typeface="+mj-lt"/>
              <a:buAutoNum type="alphaUcPeriod"/>
            </a:pPr>
            <a:r>
              <a:rPr lang="zh-TW" altLang="en-US" dirty="0" smtClean="0"/>
              <a:t>為了永遠面對面看天主</a:t>
            </a:r>
            <a:r>
              <a:rPr lang="en-US" altLang="zh-TW" dirty="0" smtClean="0"/>
              <a:t>,</a:t>
            </a:r>
            <a:r>
              <a:rPr lang="zh-TW" altLang="en-US" dirty="0" smtClean="0"/>
              <a:t>也愛天主</a:t>
            </a:r>
            <a:r>
              <a:rPr lang="en-US" altLang="zh-TW" dirty="0" smtClean="0"/>
              <a:t>,</a:t>
            </a:r>
            <a:r>
              <a:rPr lang="zh-TW" altLang="en-US" dirty="0"/>
              <a:t>為了獲得</a:t>
            </a:r>
            <a:r>
              <a:rPr lang="zh-TW" altLang="en-US" dirty="0" smtClean="0"/>
              <a:t>天堂避免地獄</a:t>
            </a:r>
            <a:r>
              <a:rPr lang="en-US" altLang="zh-TW" dirty="0" smtClean="0"/>
              <a:t>,</a:t>
            </a:r>
            <a:r>
              <a:rPr lang="zh-TW" altLang="en-US" dirty="0" smtClean="0"/>
              <a:t>我們</a:t>
            </a:r>
            <a:r>
              <a:rPr lang="zh-TW" altLang="en-US" dirty="0" smtClean="0"/>
              <a:t>需要經常默想</a:t>
            </a:r>
            <a:r>
              <a:rPr lang="en-US" altLang="zh-TW" dirty="0" smtClean="0"/>
              <a:t>[</a:t>
            </a:r>
            <a:r>
              <a:rPr lang="zh-TW" altLang="en-US" dirty="0" smtClean="0"/>
              <a:t>萬名四末</a:t>
            </a:r>
            <a:r>
              <a:rPr lang="en-US" altLang="zh-TW" dirty="0" smtClean="0"/>
              <a:t>].</a:t>
            </a:r>
            <a:endParaRPr lang="en-US" dirty="0"/>
          </a:p>
        </p:txBody>
      </p:sp>
      <p:sp>
        <p:nvSpPr>
          <p:cNvPr id="4" name="Slide Number Placeholder 3"/>
          <p:cNvSpPr>
            <a:spLocks noGrp="1"/>
          </p:cNvSpPr>
          <p:nvPr>
            <p:ph type="sldNum" sz="quarter" idx="12"/>
          </p:nvPr>
        </p:nvSpPr>
        <p:spPr/>
        <p:txBody>
          <a:bodyPr/>
          <a:lstStyle/>
          <a:p>
            <a:fld id="{452DB7F3-C77E-4428-A35D-EDF29CC50991}" type="slidenum">
              <a:rPr lang="en-US" smtClean="0"/>
              <a:t>104</a:t>
            </a:fld>
            <a:endParaRPr lang="en-US"/>
          </a:p>
        </p:txBody>
      </p:sp>
    </p:spTree>
    <p:extLst>
      <p:ext uri="{BB962C8B-B14F-4D97-AF65-F5344CB8AC3E}">
        <p14:creationId xmlns:p14="http://schemas.microsoft.com/office/powerpoint/2010/main" val="733958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2474468" y="2073042"/>
            <a:ext cx="7149925" cy="707886"/>
          </a:xfrm>
          <a:prstGeom prst="rect">
            <a:avLst/>
          </a:prstGeom>
          <a:noFill/>
        </p:spPr>
        <p:txBody>
          <a:bodyPr wrap="square" rtlCol="0">
            <a:spAutoFit/>
          </a:bodyPr>
          <a:lstStyle/>
          <a:p>
            <a:pPr marL="571500" indent="-571500" fontAlgn="base">
              <a:spcBef>
                <a:spcPts val="1200"/>
              </a:spcBef>
              <a:spcAft>
                <a:spcPts val="1200"/>
              </a:spcAft>
              <a:buBlip>
                <a:blip r:embed="rId3"/>
              </a:buBlip>
            </a:pPr>
            <a:r>
              <a:rPr lang="zh-TW" altLang="en-US" sz="4000" b="1" dirty="0">
                <a:solidFill>
                  <a:prstClr val="black"/>
                </a:solidFill>
                <a:latin typeface="華康粗圓體" panose="020F0709000000000000" pitchFamily="49" charset="-120"/>
                <a:ea typeface="華康粗圓體" panose="020F0709000000000000" pitchFamily="49" charset="-120"/>
              </a:rPr>
              <a:t>自然生命與永生生命的不同</a:t>
            </a:r>
          </a:p>
        </p:txBody>
      </p:sp>
      <p:sp>
        <p:nvSpPr>
          <p:cNvPr id="9" name="文字方塊 8"/>
          <p:cNvSpPr txBox="1"/>
          <p:nvPr/>
        </p:nvSpPr>
        <p:spPr>
          <a:xfrm>
            <a:off x="2495601" y="3457178"/>
            <a:ext cx="7128792" cy="707886"/>
          </a:xfrm>
          <a:prstGeom prst="rect">
            <a:avLst/>
          </a:prstGeom>
          <a:noFill/>
        </p:spPr>
        <p:txBody>
          <a:bodyPr wrap="square" rtlCol="0">
            <a:spAutoFit/>
          </a:bodyPr>
          <a:lstStyle/>
          <a:p>
            <a:pPr marL="571500" indent="-571500" fontAlgn="base">
              <a:spcBef>
                <a:spcPts val="1200"/>
              </a:spcBef>
              <a:spcAft>
                <a:spcPts val="1200"/>
              </a:spcAft>
              <a:buBlip>
                <a:blip r:embed="rId3"/>
              </a:buBlip>
            </a:pPr>
            <a:r>
              <a:rPr lang="zh-TW" altLang="en-US" sz="4000" b="1" dirty="0">
                <a:solidFill>
                  <a:prstClr val="black"/>
                </a:solidFill>
                <a:latin typeface="華康粗圓體" panose="020F0709000000000000" pitchFamily="49" charset="-120"/>
                <a:ea typeface="華康粗圓體" panose="020F0709000000000000" pitchFamily="49" charset="-120"/>
              </a:rPr>
              <a:t>天主對人類 愛的計畫</a:t>
            </a:r>
          </a:p>
        </p:txBody>
      </p:sp>
      <p:sp>
        <p:nvSpPr>
          <p:cNvPr id="11" name="文字方塊 10"/>
          <p:cNvSpPr txBox="1"/>
          <p:nvPr/>
        </p:nvSpPr>
        <p:spPr>
          <a:xfrm>
            <a:off x="3326519" y="620689"/>
            <a:ext cx="5328592" cy="646331"/>
          </a:xfrm>
          <a:prstGeom prst="rect">
            <a:avLst/>
          </a:prstGeom>
          <a:noFill/>
        </p:spPr>
        <p:txBody>
          <a:bodyPr wrap="square" rtlCol="0">
            <a:spAutoFit/>
          </a:bodyPr>
          <a:lstStyle/>
          <a:p>
            <a:pPr algn="ctr" fontAlgn="base">
              <a:spcBef>
                <a:spcPct val="0"/>
              </a:spcBef>
              <a:spcAft>
                <a:spcPct val="0"/>
              </a:spcAft>
              <a:buFont typeface="Arial" pitchFamily="34" charset="0"/>
              <a:buNone/>
            </a:pPr>
            <a:r>
              <a:rPr lang="zh-TW" altLang="en-US" sz="3600" b="1" dirty="0">
                <a:solidFill>
                  <a:srgbClr val="7030A0"/>
                </a:solidFill>
                <a:latin typeface="華康粗圓體" panose="020F0709000000000000" pitchFamily="49" charset="-120"/>
                <a:ea typeface="華康粗圓體" panose="020F0709000000000000" pitchFamily="49" charset="-120"/>
              </a:rPr>
              <a:t>天主愛的</a:t>
            </a:r>
            <a:r>
              <a:rPr lang="zh-TW" altLang="en-US" sz="3600" b="1" dirty="0" smtClean="0">
                <a:solidFill>
                  <a:srgbClr val="7030A0"/>
                </a:solidFill>
                <a:latin typeface="華康粗圓體" panose="020F0709000000000000" pitchFamily="49" charset="-120"/>
                <a:ea typeface="華康粗圓體" panose="020F0709000000000000" pitchFamily="49" charset="-120"/>
              </a:rPr>
              <a:t>計畫</a:t>
            </a:r>
            <a:endParaRPr lang="en-US" altLang="zh-TW" sz="3600" b="1" dirty="0">
              <a:solidFill>
                <a:srgbClr val="7030A0"/>
              </a:solidFill>
              <a:latin typeface="華康粗圓體" panose="020F0709000000000000" pitchFamily="49" charset="-120"/>
              <a:ea typeface="華康粗圓體" panose="020F0709000000000000" pitchFamily="49" charset="-120"/>
            </a:endParaRPr>
          </a:p>
        </p:txBody>
      </p:sp>
    </p:spTree>
    <p:extLst>
      <p:ext uri="{BB962C8B-B14F-4D97-AF65-F5344CB8AC3E}">
        <p14:creationId xmlns:p14="http://schemas.microsoft.com/office/powerpoint/2010/main" val="1348086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10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left)">
                                      <p:cBhvr>
                                        <p:cTn id="18"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9" grpId="0" build="allAtOnce"/>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a:extLst>
              <a:ext uri="{BEBA8EAE-BF5A-486C-A8C5-ECC9F3942E4B}">
                <a14:imgProps xmlns:a14="http://schemas.microsoft.com/office/drawing/2010/main">
                  <a14:imgLayer r:embed="rId4">
                    <a14:imgEffect>
                      <a14:backgroundRemoval t="0" b="100000" l="9862" r="89792">
                        <a14:foregroundMark x1="32180" y1="73441" x2="31142" y2="88915"/>
                        <a14:backgroundMark x1="61246" y1="90531" x2="62111" y2="93764"/>
                        <a14:backgroundMark x1="65052" y1="98383" x2="65398" y2="99769"/>
                        <a14:backgroundMark x1="63322" y1="98614" x2="63495" y2="99769"/>
                      </a14:backgroundRemoval>
                    </a14:imgEffect>
                  </a14:imgLayer>
                </a14:imgProps>
              </a:ext>
              <a:ext uri="{28A0092B-C50C-407E-A947-70E740481C1C}">
                <a14:useLocalDpi xmlns:a14="http://schemas.microsoft.com/office/drawing/2010/main" val="0"/>
              </a:ext>
            </a:extLst>
          </a:blip>
          <a:stretch>
            <a:fillRect/>
          </a:stretch>
        </p:blipFill>
        <p:spPr>
          <a:xfrm>
            <a:off x="4295800" y="2345533"/>
            <a:ext cx="4248473" cy="4290170"/>
          </a:xfrm>
          <a:prstGeom prst="rect">
            <a:avLst/>
          </a:prstGeom>
        </p:spPr>
      </p:pic>
      <p:sp>
        <p:nvSpPr>
          <p:cNvPr id="13" name="雲朵形圖說文字 12"/>
          <p:cNvSpPr/>
          <p:nvPr/>
        </p:nvSpPr>
        <p:spPr>
          <a:xfrm>
            <a:off x="7392144" y="359912"/>
            <a:ext cx="3218776" cy="2850860"/>
          </a:xfrm>
          <a:prstGeom prst="cloudCallout">
            <a:avLst>
              <a:gd name="adj1" fmla="val -39896"/>
              <a:gd name="adj2" fmla="val 63942"/>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Font typeface="Arial" pitchFamily="34" charset="0"/>
              <a:buNone/>
            </a:pPr>
            <a:endParaRPr lang="zh-TW" altLang="en-US">
              <a:solidFill>
                <a:prstClr val="white"/>
              </a:solidFill>
            </a:endParaRPr>
          </a:p>
        </p:txBody>
      </p:sp>
      <p:sp>
        <p:nvSpPr>
          <p:cNvPr id="12" name="文字方塊 11"/>
          <p:cNvSpPr txBox="1"/>
          <p:nvPr/>
        </p:nvSpPr>
        <p:spPr>
          <a:xfrm rot="19705593">
            <a:off x="7316526" y="1358240"/>
            <a:ext cx="3415151" cy="861774"/>
          </a:xfrm>
          <a:prstGeom prst="rect">
            <a:avLst/>
          </a:prstGeom>
          <a:noFill/>
        </p:spPr>
        <p:txBody>
          <a:bodyPr wrap="square" rtlCol="0">
            <a:spAutoFit/>
          </a:bodyPr>
          <a:lstStyle/>
          <a:p>
            <a:pPr algn="ctr" fontAlgn="base">
              <a:spcBef>
                <a:spcPct val="0"/>
              </a:spcBef>
              <a:spcAft>
                <a:spcPct val="0"/>
              </a:spcAft>
              <a:buFont typeface="Arial" pitchFamily="34" charset="0"/>
              <a:buNone/>
            </a:pPr>
            <a:r>
              <a:rPr lang="zh-TW" altLang="en-US" sz="5000" b="1" dirty="0">
                <a:solidFill>
                  <a:srgbClr val="00B050"/>
                </a:solidFill>
                <a:latin typeface="華康粗圓體" panose="020F0709000000000000" pitchFamily="49" charset="-120"/>
                <a:ea typeface="華康粗圓體" panose="020F0709000000000000" pitchFamily="49" charset="-120"/>
              </a:rPr>
              <a:t>自然生命</a:t>
            </a:r>
            <a:endParaRPr lang="en-US" altLang="zh-TW" sz="5000" b="1" dirty="0">
              <a:solidFill>
                <a:srgbClr val="00B050"/>
              </a:solidFill>
              <a:latin typeface="華康粗圓體" panose="020F0709000000000000" pitchFamily="49" charset="-120"/>
              <a:ea typeface="華康粗圓體" panose="020F0709000000000000" pitchFamily="49" charset="-120"/>
            </a:endParaRPr>
          </a:p>
        </p:txBody>
      </p:sp>
      <p:sp>
        <p:nvSpPr>
          <p:cNvPr id="14" name="雲朵形圖說文字 13"/>
          <p:cNvSpPr/>
          <p:nvPr/>
        </p:nvSpPr>
        <p:spPr>
          <a:xfrm rot="199199" flipH="1">
            <a:off x="1601577" y="571955"/>
            <a:ext cx="3420319" cy="2577731"/>
          </a:xfrm>
          <a:prstGeom prst="cloudCallout">
            <a:avLst>
              <a:gd name="adj1" fmla="val -39896"/>
              <a:gd name="adj2" fmla="val 63942"/>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Font typeface="Arial" pitchFamily="34" charset="0"/>
              <a:buNone/>
            </a:pPr>
            <a:endParaRPr lang="zh-TW" altLang="en-US">
              <a:solidFill>
                <a:prstClr val="white"/>
              </a:solidFill>
            </a:endParaRPr>
          </a:p>
        </p:txBody>
      </p:sp>
      <p:sp>
        <p:nvSpPr>
          <p:cNvPr id="9" name="文字方塊 8"/>
          <p:cNvSpPr txBox="1"/>
          <p:nvPr/>
        </p:nvSpPr>
        <p:spPr>
          <a:xfrm rot="1122430">
            <a:off x="1375920" y="1404212"/>
            <a:ext cx="3869059" cy="861774"/>
          </a:xfrm>
          <a:prstGeom prst="rect">
            <a:avLst/>
          </a:prstGeom>
          <a:noFill/>
        </p:spPr>
        <p:txBody>
          <a:bodyPr wrap="square" rtlCol="0">
            <a:spAutoFit/>
          </a:bodyPr>
          <a:lstStyle/>
          <a:p>
            <a:pPr algn="ctr" fontAlgn="base">
              <a:spcBef>
                <a:spcPct val="0"/>
              </a:spcBef>
              <a:spcAft>
                <a:spcPct val="0"/>
              </a:spcAft>
              <a:buFont typeface="Arial" pitchFamily="34" charset="0"/>
              <a:buNone/>
            </a:pPr>
            <a:r>
              <a:rPr lang="zh-TW" altLang="en-US" sz="5000" b="1" dirty="0">
                <a:solidFill>
                  <a:srgbClr val="7030A0"/>
                </a:solidFill>
                <a:latin typeface="華康粗圓體" panose="020F0709000000000000" pitchFamily="49" charset="-120"/>
                <a:ea typeface="華康粗圓體" panose="020F0709000000000000" pitchFamily="49" charset="-120"/>
              </a:rPr>
              <a:t>永生生命</a:t>
            </a:r>
            <a:endParaRPr lang="en-US" altLang="zh-TW" sz="5000" b="1" dirty="0">
              <a:solidFill>
                <a:srgbClr val="7030A0"/>
              </a:solidFill>
              <a:latin typeface="華康粗圓體" panose="020F0709000000000000" pitchFamily="49" charset="-120"/>
              <a:ea typeface="華康粗圓體" panose="020F0709000000000000" pitchFamily="49" charset="-120"/>
            </a:endParaRPr>
          </a:p>
        </p:txBody>
      </p:sp>
    </p:spTree>
    <p:extLst>
      <p:ext uri="{BB962C8B-B14F-4D97-AF65-F5344CB8AC3E}">
        <p14:creationId xmlns:p14="http://schemas.microsoft.com/office/powerpoint/2010/main" val="4194975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8)">
                                      <p:cBhvr>
                                        <p:cTn id="7" dur="10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8)">
                                      <p:cBhvr>
                                        <p:cTn id="15" dur="100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32" presetClass="emph" presetSubtype="0" fill="hold" nodeType="afterEffect">
                                  <p:stCondLst>
                                    <p:cond delay="0"/>
                                  </p:stCondLst>
                                  <p:childTnLst>
                                    <p:animRot by="120000">
                                      <p:cBhvr>
                                        <p:cTn id="28" dur="100" fill="hold">
                                          <p:stCondLst>
                                            <p:cond delay="0"/>
                                          </p:stCondLst>
                                        </p:cTn>
                                        <p:tgtEl>
                                          <p:spTgt spid="11"/>
                                        </p:tgtEl>
                                        <p:attrNameLst>
                                          <p:attrName>r</p:attrName>
                                        </p:attrNameLst>
                                      </p:cBhvr>
                                    </p:animRot>
                                    <p:animRot by="-240000">
                                      <p:cBhvr>
                                        <p:cTn id="29" dur="200" fill="hold">
                                          <p:stCondLst>
                                            <p:cond delay="200"/>
                                          </p:stCondLst>
                                        </p:cTn>
                                        <p:tgtEl>
                                          <p:spTgt spid="11"/>
                                        </p:tgtEl>
                                        <p:attrNameLst>
                                          <p:attrName>r</p:attrName>
                                        </p:attrNameLst>
                                      </p:cBhvr>
                                    </p:animRot>
                                    <p:animRot by="240000">
                                      <p:cBhvr>
                                        <p:cTn id="30" dur="200" fill="hold">
                                          <p:stCondLst>
                                            <p:cond delay="400"/>
                                          </p:stCondLst>
                                        </p:cTn>
                                        <p:tgtEl>
                                          <p:spTgt spid="11"/>
                                        </p:tgtEl>
                                        <p:attrNameLst>
                                          <p:attrName>r</p:attrName>
                                        </p:attrNameLst>
                                      </p:cBhvr>
                                    </p:animRot>
                                    <p:animRot by="-240000">
                                      <p:cBhvr>
                                        <p:cTn id="31" dur="200" fill="hold">
                                          <p:stCondLst>
                                            <p:cond delay="600"/>
                                          </p:stCondLst>
                                        </p:cTn>
                                        <p:tgtEl>
                                          <p:spTgt spid="11"/>
                                        </p:tgtEl>
                                        <p:attrNameLst>
                                          <p:attrName>r</p:attrName>
                                        </p:attrNameLst>
                                      </p:cBhvr>
                                    </p:animRot>
                                    <p:animRot by="120000">
                                      <p:cBhvr>
                                        <p:cTn id="32"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14"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p:cNvGrpSpPr/>
          <p:nvPr/>
        </p:nvGrpSpPr>
        <p:grpSpPr>
          <a:xfrm>
            <a:off x="4009698" y="2146656"/>
            <a:ext cx="4462566" cy="4248472"/>
            <a:chOff x="3223520" y="1876319"/>
            <a:chExt cx="3024336" cy="2892334"/>
          </a:xfrm>
        </p:grpSpPr>
        <p:pic>
          <p:nvPicPr>
            <p:cNvPr id="5" name="圖片 4"/>
            <p:cNvPicPr>
              <a:picLocks noChangeAspect="1"/>
            </p:cNvPicPr>
            <p:nvPr/>
          </p:nvPicPr>
          <p:blipFill rotWithShape="1">
            <a:blip r:embed="rId3" cstate="print">
              <a:clrChange>
                <a:clrFrom>
                  <a:srgbClr val="FFFEFE"/>
                </a:clrFrom>
                <a:clrTo>
                  <a:srgbClr val="FFFEFE">
                    <a:alpha val="0"/>
                  </a:srgbClr>
                </a:clrTo>
              </a:clrChange>
              <a:extLst>
                <a:ext uri="{BEBA8EAE-BF5A-486C-A8C5-ECC9F3942E4B}">
                  <a14:imgProps xmlns:a14="http://schemas.microsoft.com/office/drawing/2010/main">
                    <a14:imgLayer r:embed="rId4">
                      <a14:imgEffect>
                        <a14:backgroundRemoval t="0" b="100000" l="0" r="100000">
                          <a14:foregroundMark x1="19870" y1="3090" x2="88925" y2="94382"/>
                          <a14:foregroundMark x1="77524" y1="6742" x2="9446" y2="93820"/>
                          <a14:foregroundMark x1="8143" y1="45787" x2="8469" y2="94101"/>
                          <a14:foregroundMark x1="8469" y1="95225" x2="89577" y2="95787"/>
                          <a14:foregroundMark x1="91857" y1="45225" x2="91857" y2="95225"/>
                          <a14:foregroundMark x1="94137" y1="34270" x2="93811" y2="44101"/>
                          <a14:foregroundMark x1="94137" y1="24719" x2="54072" y2="58146"/>
                          <a14:foregroundMark x1="85993" y1="93820" x2="29967" y2="69663"/>
                          <a14:foregroundMark x1="5863" y1="23876" x2="29642" y2="67697"/>
                          <a14:foregroundMark x1="14332" y1="38764" x2="44625" y2="23315"/>
                          <a14:foregroundMark x1="88274" y1="23876" x2="54723" y2="39045"/>
                          <a14:foregroundMark x1="92182" y1="26404" x2="80782" y2="81742"/>
                          <a14:foregroundMark x1="16938" y1="33427" x2="45928" y2="44101"/>
                          <a14:foregroundMark x1="16287" y1="76685" x2="16938" y2="59831"/>
                          <a14:foregroundMark x1="11075" y1="62921" x2="33550" y2="75562"/>
                          <a14:foregroundMark x1="11726" y1="76404" x2="53420" y2="63202"/>
                          <a14:foregroundMark x1="86645" y1="66292" x2="75570" y2="80056"/>
                          <a14:foregroundMark x1="87296" y1="62360" x2="83388" y2="75562"/>
                          <a14:foregroundMark x1="88274" y1="62921" x2="84365" y2="79775"/>
                          <a14:foregroundMark x1="87622" y1="61236" x2="79479" y2="76685"/>
                          <a14:backgroundMark x1="0" y1="49438" x2="7818" y2="49438"/>
                          <a14:backgroundMark x1="92182" y1="50000" x2="99674" y2="50000"/>
                        </a14:backgroundRemoval>
                      </a14:imgEffect>
                    </a14:imgLayer>
                  </a14:imgProps>
                </a:ext>
                <a:ext uri="{28A0092B-C50C-407E-A947-70E740481C1C}">
                  <a14:useLocalDpi xmlns:a14="http://schemas.microsoft.com/office/drawing/2010/main" val="0"/>
                </a:ext>
              </a:extLst>
            </a:blip>
            <a:srcRect/>
            <a:stretch/>
          </p:blipFill>
          <p:spPr>
            <a:xfrm>
              <a:off x="3223521" y="1876319"/>
              <a:ext cx="2882326" cy="2892334"/>
            </a:xfrm>
            <a:prstGeom prst="rect">
              <a:avLst/>
            </a:prstGeom>
          </p:spPr>
        </p:pic>
        <p:pic>
          <p:nvPicPr>
            <p:cNvPr id="9" name="圖片 8"/>
            <p:cNvPicPr>
              <a:picLocks noChangeAspect="1"/>
            </p:cNvPicPr>
            <p:nvPr/>
          </p:nvPicPr>
          <p:blipFill>
            <a:blip r:embed="rId5">
              <a:extLst>
                <a:ext uri="{BEBA8EAE-BF5A-486C-A8C5-ECC9F3942E4B}">
                  <a14:imgProps xmlns:a14="http://schemas.microsoft.com/office/drawing/2010/main">
                    <a14:imgLayer r:embed="rId6">
                      <a14:imgEffect>
                        <a14:backgroundRemoval t="809" b="100000" l="0" r="100000"/>
                      </a14:imgEffect>
                    </a14:imgLayer>
                  </a14:imgProps>
                </a:ext>
                <a:ext uri="{28A0092B-C50C-407E-A947-70E740481C1C}">
                  <a14:useLocalDpi xmlns:a14="http://schemas.microsoft.com/office/drawing/2010/main" val="0"/>
                </a:ext>
              </a:extLst>
            </a:blip>
            <a:stretch>
              <a:fillRect/>
            </a:stretch>
          </p:blipFill>
          <p:spPr>
            <a:xfrm>
              <a:off x="3673177" y="2659250"/>
              <a:ext cx="2129760" cy="1975352"/>
            </a:xfrm>
            <a:prstGeom prst="rect">
              <a:avLst/>
            </a:prstGeom>
          </p:spPr>
        </p:pic>
        <p:sp>
          <p:nvSpPr>
            <p:cNvPr id="10" name="文字方塊 9"/>
            <p:cNvSpPr txBox="1"/>
            <p:nvPr/>
          </p:nvSpPr>
          <p:spPr>
            <a:xfrm>
              <a:off x="3223520" y="3199950"/>
              <a:ext cx="3024336" cy="524112"/>
            </a:xfrm>
            <a:prstGeom prst="rect">
              <a:avLst/>
            </a:prstGeom>
            <a:noFill/>
          </p:spPr>
          <p:txBody>
            <a:bodyPr wrap="square" rtlCol="0">
              <a:spAutoFit/>
            </a:bodyPr>
            <a:lstStyle/>
            <a:p>
              <a:pPr algn="ctr" fontAlgn="base">
                <a:spcBef>
                  <a:spcPct val="0"/>
                </a:spcBef>
                <a:spcAft>
                  <a:spcPct val="0"/>
                </a:spcAft>
                <a:buFont typeface="Arial" pitchFamily="34" charset="0"/>
                <a:buNone/>
              </a:pPr>
              <a:r>
                <a:rPr lang="zh-TW" altLang="en-US" sz="4400" b="1" dirty="0">
                  <a:solidFill>
                    <a:srgbClr val="FFFF00"/>
                  </a:solidFill>
                  <a:latin typeface="華康粗圓體" panose="020F0709000000000000" pitchFamily="49" charset="-120"/>
                  <a:ea typeface="華康粗圓體" panose="020F0709000000000000" pitchFamily="49" charset="-120"/>
                </a:rPr>
                <a:t>自然生命</a:t>
              </a:r>
            </a:p>
          </p:txBody>
        </p:sp>
      </p:grpSp>
      <p:sp>
        <p:nvSpPr>
          <p:cNvPr id="12" name="文字方塊 11"/>
          <p:cNvSpPr txBox="1"/>
          <p:nvPr/>
        </p:nvSpPr>
        <p:spPr>
          <a:xfrm>
            <a:off x="2169600" y="237844"/>
            <a:ext cx="7992888" cy="2092881"/>
          </a:xfrm>
          <a:prstGeom prst="rect">
            <a:avLst/>
          </a:prstGeom>
          <a:noFill/>
        </p:spPr>
        <p:txBody>
          <a:bodyPr wrap="square" rtlCol="0">
            <a:spAutoFit/>
          </a:bodyPr>
          <a:lstStyle/>
          <a:p>
            <a:pPr algn="ctr" fontAlgn="base">
              <a:spcBef>
                <a:spcPts val="1200"/>
              </a:spcBef>
            </a:pPr>
            <a:r>
              <a:rPr lang="zh-TW" altLang="en-US" sz="6000" b="1" dirty="0">
                <a:solidFill>
                  <a:prstClr val="black"/>
                </a:solidFill>
                <a:latin typeface="華康粗圓體" panose="020F0709000000000000" pitchFamily="49" charset="-120"/>
                <a:ea typeface="華康粗圓體" panose="020F0709000000000000" pitchFamily="49" charset="-120"/>
              </a:rPr>
              <a:t>天主給予</a:t>
            </a:r>
            <a:endParaRPr lang="en-US" altLang="zh-TW" sz="6000" b="1" dirty="0">
              <a:solidFill>
                <a:prstClr val="black"/>
              </a:solidFill>
              <a:latin typeface="華康粗圓體" panose="020F0709000000000000" pitchFamily="49" charset="-120"/>
              <a:ea typeface="華康粗圓體" panose="020F0709000000000000" pitchFamily="49" charset="-120"/>
            </a:endParaRPr>
          </a:p>
          <a:p>
            <a:pPr algn="ctr" fontAlgn="base">
              <a:spcBef>
                <a:spcPts val="1200"/>
              </a:spcBef>
            </a:pPr>
            <a:r>
              <a:rPr lang="zh-TW" altLang="en-US" sz="6000" b="1" dirty="0">
                <a:solidFill>
                  <a:prstClr val="black"/>
                </a:solidFill>
                <a:latin typeface="華康粗圓體" panose="020F0709000000000000" pitchFamily="49" charset="-120"/>
                <a:ea typeface="華康粗圓體" panose="020F0709000000000000" pitchFamily="49" charset="-120"/>
              </a:rPr>
              <a:t>第一份       的禮物</a:t>
            </a:r>
          </a:p>
        </p:txBody>
      </p:sp>
      <p:sp>
        <p:nvSpPr>
          <p:cNvPr id="3" name="文字方塊 2"/>
          <p:cNvSpPr txBox="1"/>
          <p:nvPr/>
        </p:nvSpPr>
        <p:spPr>
          <a:xfrm>
            <a:off x="5655018" y="1333218"/>
            <a:ext cx="962385" cy="1015663"/>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6000" b="1" dirty="0">
                <a:solidFill>
                  <a:srgbClr val="FF0000"/>
                </a:solidFill>
                <a:latin typeface="華康粗圓體" panose="020F0709000000000000" pitchFamily="49" charset="-120"/>
                <a:ea typeface="華康粗圓體" panose="020F0709000000000000" pitchFamily="49" charset="-120"/>
              </a:rPr>
              <a:t>愛</a:t>
            </a:r>
            <a:endParaRPr lang="zh-TW" altLang="en-US" sz="6000" b="1" dirty="0">
              <a:solidFill>
                <a:prstClr val="black"/>
              </a:solidFill>
              <a:latin typeface="華康粗圓體" panose="020F0709000000000000" pitchFamily="49" charset="-120"/>
              <a:ea typeface="華康粗圓體" panose="020F0709000000000000" pitchFamily="49" charset="-120"/>
            </a:endParaRPr>
          </a:p>
        </p:txBody>
      </p:sp>
    </p:spTree>
    <p:extLst>
      <p:ext uri="{BB962C8B-B14F-4D97-AF65-F5344CB8AC3E}">
        <p14:creationId xmlns:p14="http://schemas.microsoft.com/office/powerpoint/2010/main" val="158931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par>
                                <p:cTn id="15" presetID="2" presetClass="entr" presetSubtype="3" fill="hold" grpId="0" nodeType="withEffect">
                                  <p:stCondLst>
                                    <p:cond delay="0"/>
                                  </p:stCondLst>
                                  <p:iterate type="lt">
                                    <p:tmPct val="0"/>
                                  </p:iterate>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34" presetClass="emph" presetSubtype="0" fill="hold" grpId="1" nodeType="afterEffect">
                                  <p:stCondLst>
                                    <p:cond delay="0"/>
                                  </p:stCondLst>
                                  <p:iterate type="lt">
                                    <p:tmPct val="10000"/>
                                  </p:iterate>
                                  <p:childTnLst>
                                    <p:animMotion origin="layout" path="M 0.0 0.0 L 0.0 -0.07213" pathEditMode="relative" ptsTypes="">
                                      <p:cBhvr>
                                        <p:cTn id="21" dur="1000" accel="50000" decel="50000" autoRev="1" fill="hold">
                                          <p:stCondLst>
                                            <p:cond delay="0"/>
                                          </p:stCondLst>
                                        </p:cTn>
                                        <p:tgtEl>
                                          <p:spTgt spid="3"/>
                                        </p:tgtEl>
                                        <p:attrNameLst>
                                          <p:attrName>ppt_x</p:attrName>
                                          <p:attrName>ppt_y</p:attrName>
                                        </p:attrNameLst>
                                      </p:cBhvr>
                                    </p:animMotion>
                                    <p:animRot by="1500000">
                                      <p:cBhvr>
                                        <p:cTn id="22" dur="500" fill="hold">
                                          <p:stCondLst>
                                            <p:cond delay="0"/>
                                          </p:stCondLst>
                                        </p:cTn>
                                        <p:tgtEl>
                                          <p:spTgt spid="3"/>
                                        </p:tgtEl>
                                        <p:attrNameLst>
                                          <p:attrName>r</p:attrName>
                                        </p:attrNameLst>
                                      </p:cBhvr>
                                    </p:animRot>
                                    <p:animRot by="-1500000">
                                      <p:cBhvr>
                                        <p:cTn id="23" dur="500" fill="hold">
                                          <p:stCondLst>
                                            <p:cond delay="500"/>
                                          </p:stCondLst>
                                        </p:cTn>
                                        <p:tgtEl>
                                          <p:spTgt spid="3"/>
                                        </p:tgtEl>
                                        <p:attrNameLst>
                                          <p:attrName>r</p:attrName>
                                        </p:attrNameLst>
                                      </p:cBhvr>
                                    </p:animRot>
                                    <p:animRot by="-1500000">
                                      <p:cBhvr>
                                        <p:cTn id="24" dur="500" fill="hold">
                                          <p:stCondLst>
                                            <p:cond delay="1000"/>
                                          </p:stCondLst>
                                        </p:cTn>
                                        <p:tgtEl>
                                          <p:spTgt spid="3"/>
                                        </p:tgtEl>
                                        <p:attrNameLst>
                                          <p:attrName>r</p:attrName>
                                        </p:attrNameLst>
                                      </p:cBhvr>
                                    </p:animRot>
                                    <p:animRot by="1500000">
                                      <p:cBhvr>
                                        <p:cTn id="25" dur="500" fill="hold">
                                          <p:stCondLst>
                                            <p:cond delay="15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4009698" y="2188434"/>
            <a:ext cx="4462566" cy="4248472"/>
            <a:chOff x="3223520" y="1876319"/>
            <a:chExt cx="3024336" cy="2892334"/>
          </a:xfrm>
        </p:grpSpPr>
        <p:pic>
          <p:nvPicPr>
            <p:cNvPr id="4" name="圖片 3"/>
            <p:cNvPicPr>
              <a:picLocks noChangeAspect="1"/>
            </p:cNvPicPr>
            <p:nvPr/>
          </p:nvPicPr>
          <p:blipFill rotWithShape="1">
            <a:blip r:embed="rId3" cstate="print">
              <a:clrChange>
                <a:clrFrom>
                  <a:srgbClr val="FFFEFE"/>
                </a:clrFrom>
                <a:clrTo>
                  <a:srgbClr val="FFFEFE">
                    <a:alpha val="0"/>
                  </a:srgbClr>
                </a:clrTo>
              </a:clrChange>
              <a:extLst>
                <a:ext uri="{BEBA8EAE-BF5A-486C-A8C5-ECC9F3942E4B}">
                  <a14:imgProps xmlns:a14="http://schemas.microsoft.com/office/drawing/2010/main">
                    <a14:imgLayer r:embed="rId4">
                      <a14:imgEffect>
                        <a14:backgroundRemoval t="0" b="100000" l="0" r="100000">
                          <a14:foregroundMark x1="19870" y1="3090" x2="88925" y2="94382"/>
                          <a14:foregroundMark x1="77524" y1="6742" x2="9446" y2="93820"/>
                          <a14:foregroundMark x1="8143" y1="45787" x2="8469" y2="94101"/>
                          <a14:foregroundMark x1="8469" y1="95225" x2="89577" y2="95787"/>
                          <a14:foregroundMark x1="91857" y1="45225" x2="91857" y2="95225"/>
                          <a14:foregroundMark x1="94137" y1="34270" x2="93811" y2="44101"/>
                          <a14:foregroundMark x1="94137" y1="24719" x2="54072" y2="58146"/>
                          <a14:foregroundMark x1="85993" y1="93820" x2="29967" y2="69663"/>
                          <a14:foregroundMark x1="5863" y1="23876" x2="29642" y2="67697"/>
                          <a14:foregroundMark x1="14332" y1="38764" x2="44625" y2="23315"/>
                          <a14:foregroundMark x1="88274" y1="23876" x2="54723" y2="39045"/>
                          <a14:foregroundMark x1="92182" y1="26404" x2="80782" y2="81742"/>
                          <a14:foregroundMark x1="16938" y1="33427" x2="45928" y2="44101"/>
                          <a14:foregroundMark x1="16287" y1="76685" x2="16938" y2="59831"/>
                          <a14:foregroundMark x1="11075" y1="62921" x2="33550" y2="75562"/>
                          <a14:foregroundMark x1="11726" y1="76404" x2="53420" y2="63202"/>
                          <a14:foregroundMark x1="86645" y1="66292" x2="75570" y2="80056"/>
                          <a14:foregroundMark x1="87296" y1="62360" x2="83388" y2="75562"/>
                          <a14:foregroundMark x1="88274" y1="62921" x2="84365" y2="79775"/>
                          <a14:foregroundMark x1="87622" y1="61236" x2="79479" y2="76685"/>
                          <a14:backgroundMark x1="0" y1="49438" x2="7818" y2="49438"/>
                          <a14:backgroundMark x1="92182" y1="50000" x2="99674" y2="50000"/>
                        </a14:backgroundRemoval>
                      </a14:imgEffect>
                    </a14:imgLayer>
                  </a14:imgProps>
                </a:ext>
                <a:ext uri="{28A0092B-C50C-407E-A947-70E740481C1C}">
                  <a14:useLocalDpi xmlns:a14="http://schemas.microsoft.com/office/drawing/2010/main" val="0"/>
                </a:ext>
              </a:extLst>
            </a:blip>
            <a:srcRect/>
            <a:stretch/>
          </p:blipFill>
          <p:spPr>
            <a:xfrm>
              <a:off x="3223521" y="1876319"/>
              <a:ext cx="2882326" cy="2892334"/>
            </a:xfrm>
            <a:prstGeom prst="rect">
              <a:avLst/>
            </a:prstGeom>
          </p:spPr>
        </p:pic>
        <p:pic>
          <p:nvPicPr>
            <p:cNvPr id="5" name="圖片 4"/>
            <p:cNvPicPr>
              <a:picLocks noChangeAspect="1"/>
            </p:cNvPicPr>
            <p:nvPr/>
          </p:nvPicPr>
          <p:blipFill>
            <a:blip r:embed="rId5">
              <a:extLst>
                <a:ext uri="{BEBA8EAE-BF5A-486C-A8C5-ECC9F3942E4B}">
                  <a14:imgProps xmlns:a14="http://schemas.microsoft.com/office/drawing/2010/main">
                    <a14:imgLayer r:embed="rId6">
                      <a14:imgEffect>
                        <a14:backgroundRemoval t="809" b="100000" l="0" r="100000"/>
                      </a14:imgEffect>
                    </a14:imgLayer>
                  </a14:imgProps>
                </a:ext>
                <a:ext uri="{28A0092B-C50C-407E-A947-70E740481C1C}">
                  <a14:useLocalDpi xmlns:a14="http://schemas.microsoft.com/office/drawing/2010/main" val="0"/>
                </a:ext>
              </a:extLst>
            </a:blip>
            <a:stretch>
              <a:fillRect/>
            </a:stretch>
          </p:blipFill>
          <p:spPr>
            <a:xfrm>
              <a:off x="3673177" y="2659250"/>
              <a:ext cx="2129760" cy="1975352"/>
            </a:xfrm>
            <a:prstGeom prst="rect">
              <a:avLst/>
            </a:prstGeom>
          </p:spPr>
        </p:pic>
        <p:sp>
          <p:nvSpPr>
            <p:cNvPr id="6" name="文字方塊 5"/>
            <p:cNvSpPr txBox="1"/>
            <p:nvPr/>
          </p:nvSpPr>
          <p:spPr>
            <a:xfrm>
              <a:off x="3223520" y="3199950"/>
              <a:ext cx="3024336" cy="524112"/>
            </a:xfrm>
            <a:prstGeom prst="rect">
              <a:avLst/>
            </a:prstGeom>
            <a:noFill/>
          </p:spPr>
          <p:txBody>
            <a:bodyPr wrap="square" rtlCol="0">
              <a:spAutoFit/>
            </a:bodyPr>
            <a:lstStyle/>
            <a:p>
              <a:pPr algn="ctr" fontAlgn="base">
                <a:spcBef>
                  <a:spcPct val="0"/>
                </a:spcBef>
                <a:spcAft>
                  <a:spcPct val="0"/>
                </a:spcAft>
                <a:buFont typeface="Arial" pitchFamily="34" charset="0"/>
                <a:buNone/>
              </a:pPr>
              <a:r>
                <a:rPr lang="zh-TW" altLang="en-US" sz="4400" b="1" dirty="0">
                  <a:solidFill>
                    <a:srgbClr val="FFFF00"/>
                  </a:solidFill>
                  <a:latin typeface="華康粗圓體" panose="020F0709000000000000" pitchFamily="49" charset="-120"/>
                  <a:ea typeface="華康粗圓體" panose="020F0709000000000000" pitchFamily="49" charset="-120"/>
                </a:rPr>
                <a:t>自然生命</a:t>
              </a:r>
            </a:p>
          </p:txBody>
        </p:sp>
      </p:grpSp>
      <p:grpSp>
        <p:nvGrpSpPr>
          <p:cNvPr id="12" name="群組 11"/>
          <p:cNvGrpSpPr/>
          <p:nvPr/>
        </p:nvGrpSpPr>
        <p:grpSpPr>
          <a:xfrm>
            <a:off x="1688362" y="314146"/>
            <a:ext cx="2967479" cy="1874288"/>
            <a:chOff x="164361" y="314146"/>
            <a:chExt cx="2967479" cy="1874288"/>
          </a:xfrm>
        </p:grpSpPr>
        <p:sp>
          <p:nvSpPr>
            <p:cNvPr id="7" name="直線圖說文字 2 6"/>
            <p:cNvSpPr/>
            <p:nvPr/>
          </p:nvSpPr>
          <p:spPr>
            <a:xfrm flipH="1">
              <a:off x="179511" y="314146"/>
              <a:ext cx="2952327" cy="1874288"/>
            </a:xfrm>
            <a:prstGeom prst="borderCallout2">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Font typeface="Arial" pitchFamily="34" charset="0"/>
                <a:buNone/>
              </a:pPr>
              <a:endParaRPr lang="zh-TW" altLang="en-US" b="1">
                <a:solidFill>
                  <a:prstClr val="white"/>
                </a:solidFill>
                <a:latin typeface="華康粗圓體" panose="020F0709000000000000" pitchFamily="49" charset="-120"/>
                <a:ea typeface="華康粗圓體" panose="020F0709000000000000" pitchFamily="49" charset="-120"/>
              </a:endParaRPr>
            </a:p>
          </p:txBody>
        </p:sp>
        <p:sp>
          <p:nvSpPr>
            <p:cNvPr id="10" name="矩形 9"/>
            <p:cNvSpPr/>
            <p:nvPr/>
          </p:nvSpPr>
          <p:spPr>
            <a:xfrm>
              <a:off x="164361" y="789625"/>
              <a:ext cx="2967479" cy="923330"/>
            </a:xfrm>
            <a:prstGeom prst="rect">
              <a:avLst/>
            </a:prstGeom>
            <a:noFill/>
          </p:spPr>
          <p:txBody>
            <a:bodyPr wrap="none" lIns="91440" tIns="45720" rIns="91440" bIns="45720" numCol="1">
              <a:prstTxWarp prst="textDoubleWave1">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buFont typeface="Arial" pitchFamily="34" charset="0"/>
                <a:buNone/>
              </a:pPr>
              <a:r>
                <a:rPr lang="zh-TW" altLang="en-US" sz="5400" b="1" dirty="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glow rad="101600">
                      <a:srgbClr val="5ECCF3">
                        <a:satMod val="175000"/>
                        <a:alpha val="40000"/>
                      </a:srgbClr>
                    </a:glow>
                    <a:outerShdw blurRad="80000" dist="40000" dir="5040000" algn="tl">
                      <a:srgbClr val="000000">
                        <a:alpha val="30000"/>
                      </a:srgbClr>
                    </a:outerShdw>
                  </a:effectLst>
                  <a:latin typeface="華康粗圓體" panose="020F0709000000000000" pitchFamily="49" charset="-120"/>
                  <a:ea typeface="華康粗圓體" panose="020F0709000000000000" pitchFamily="49" charset="-120"/>
                </a:rPr>
                <a:t>物質生命</a:t>
              </a:r>
            </a:p>
          </p:txBody>
        </p:sp>
      </p:grpSp>
      <p:grpSp>
        <p:nvGrpSpPr>
          <p:cNvPr id="13" name="群組 12"/>
          <p:cNvGrpSpPr/>
          <p:nvPr/>
        </p:nvGrpSpPr>
        <p:grpSpPr>
          <a:xfrm>
            <a:off x="7531586" y="314146"/>
            <a:ext cx="2972052" cy="1874288"/>
            <a:chOff x="6007586" y="314146"/>
            <a:chExt cx="2972052" cy="1874288"/>
          </a:xfrm>
        </p:grpSpPr>
        <p:sp>
          <p:nvSpPr>
            <p:cNvPr id="8" name="直線圖說文字 2 7"/>
            <p:cNvSpPr/>
            <p:nvPr/>
          </p:nvSpPr>
          <p:spPr>
            <a:xfrm>
              <a:off x="6012159" y="314146"/>
              <a:ext cx="2967479" cy="1874288"/>
            </a:xfrm>
            <a:prstGeom prst="borderCallout2">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Font typeface="Arial" pitchFamily="34" charset="0"/>
                <a:buNone/>
              </a:pPr>
              <a:endParaRPr lang="zh-TW" altLang="en-US" b="1">
                <a:solidFill>
                  <a:prstClr val="white"/>
                </a:solidFill>
                <a:latin typeface="華康粗圓體" panose="020F0709000000000000" pitchFamily="49" charset="-120"/>
                <a:ea typeface="華康粗圓體" panose="020F0709000000000000" pitchFamily="49" charset="-120"/>
              </a:endParaRPr>
            </a:p>
          </p:txBody>
        </p:sp>
        <p:sp>
          <p:nvSpPr>
            <p:cNvPr id="11" name="矩形 10"/>
            <p:cNvSpPr/>
            <p:nvPr/>
          </p:nvSpPr>
          <p:spPr>
            <a:xfrm>
              <a:off x="6007586" y="756145"/>
              <a:ext cx="2967479" cy="923330"/>
            </a:xfrm>
            <a:prstGeom prst="rect">
              <a:avLst/>
            </a:prstGeom>
            <a:noFill/>
          </p:spPr>
          <p:txBody>
            <a:bodyPr wrap="none" lIns="91440" tIns="45720" rIns="91440" bIns="45720" numCol="1">
              <a:prstTxWarp prst="textWave4">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buFont typeface="Arial" pitchFamily="34" charset="0"/>
                <a:buNone/>
              </a:pPr>
              <a:r>
                <a:rPr lang="zh-TW" altLang="en-US" sz="5400" b="1" dirty="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glow rad="101600">
                      <a:srgbClr val="5ECCF3">
                        <a:satMod val="175000"/>
                        <a:alpha val="40000"/>
                      </a:srgbClr>
                    </a:glow>
                    <a:outerShdw blurRad="80000" dist="40000" dir="5040000" algn="tl">
                      <a:srgbClr val="000000">
                        <a:alpha val="30000"/>
                      </a:srgbClr>
                    </a:outerShdw>
                  </a:effectLst>
                  <a:latin typeface="華康粗圓體" panose="020F0709000000000000" pitchFamily="49" charset="-120"/>
                  <a:ea typeface="華康粗圓體" panose="020F0709000000000000" pitchFamily="49" charset="-120"/>
                </a:rPr>
                <a:t>靈性生命</a:t>
              </a:r>
            </a:p>
          </p:txBody>
        </p:sp>
      </p:grpSp>
    </p:spTree>
    <p:extLst>
      <p:ext uri="{BB962C8B-B14F-4D97-AF65-F5344CB8AC3E}">
        <p14:creationId xmlns:p14="http://schemas.microsoft.com/office/powerpoint/2010/main" val="1752817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1"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par>
                          <p:cTn id="16" fill="hold">
                            <p:stCondLst>
                              <p:cond delay="2000"/>
                            </p:stCondLst>
                            <p:childTnLst>
                              <p:par>
                                <p:cTn id="17" presetID="31"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07568" y="548444"/>
            <a:ext cx="7992888" cy="1323439"/>
          </a:xfrm>
          <a:prstGeom prst="rect">
            <a:avLst/>
          </a:prstGeom>
          <a:noFill/>
        </p:spPr>
        <p:txBody>
          <a:bodyPr wrap="square" lIns="91440" tIns="45720" rIns="91440" bIns="45720" numCol="1">
            <a:prstTxWarp prst="textTriangle">
              <a:avLst>
                <a:gd name="adj" fmla="val 28324"/>
              </a:avLst>
            </a:prstTxWarp>
            <a:spAutoFit/>
            <a:scene3d>
              <a:camera prst="orthographicFront"/>
              <a:lightRig rig="threePt" dir="t"/>
            </a:scene3d>
            <a:sp3d extrusionH="57150">
              <a:bevelT w="38100" h="38100"/>
            </a:sp3d>
          </a:bodyPr>
          <a:lstStyle/>
          <a:p>
            <a:pPr algn="ctr" fontAlgn="base">
              <a:spcBef>
                <a:spcPct val="0"/>
              </a:spcBef>
              <a:spcAft>
                <a:spcPct val="0"/>
              </a:spcAft>
              <a:buFont typeface="Arial" pitchFamily="34" charset="0"/>
              <a:buNone/>
            </a:pPr>
            <a:r>
              <a:rPr lang="zh-TW" altLang="en-US" sz="8000" b="1" dirty="0">
                <a:ln w="17780" cmpd="sng">
                  <a:noFill/>
                  <a:prstDash val="solid"/>
                  <a:miter lim="800000"/>
                </a:ln>
                <a:blipFill>
                  <a:blip r:embed="rId3"/>
                  <a:tile tx="0" ty="0" sx="100000" sy="100000" flip="none" algn="tl"/>
                </a:blipFill>
                <a:effectLst>
                  <a:outerShdw blurRad="50800" algn="tl" rotWithShape="0">
                    <a:srgbClr val="000000"/>
                  </a:outerShdw>
                </a:effectLst>
                <a:latin typeface="華康粗圓體" panose="020F0709000000000000" pitchFamily="49" charset="-120"/>
                <a:ea typeface="華康粗圓體" panose="020F0709000000000000" pitchFamily="49" charset="-120"/>
              </a:rPr>
              <a:t>物質生命</a:t>
            </a:r>
            <a:r>
              <a:rPr lang="en-US" altLang="zh-TW" sz="8000" b="1" dirty="0">
                <a:ln w="17780" cmpd="sng">
                  <a:noFill/>
                  <a:prstDash val="solid"/>
                  <a:miter lim="800000"/>
                </a:ln>
                <a:blipFill>
                  <a:blip r:embed="rId3"/>
                  <a:tile tx="0" ty="0" sx="100000" sy="100000" flip="none" algn="tl"/>
                </a:blipFill>
                <a:effectLst>
                  <a:outerShdw blurRad="50800" algn="tl" rotWithShape="0">
                    <a:srgbClr val="000000"/>
                  </a:outerShdw>
                </a:effectLst>
                <a:latin typeface="華康粗圓體" panose="020F0709000000000000" pitchFamily="49" charset="-120"/>
                <a:ea typeface="華康粗圓體" panose="020F0709000000000000" pitchFamily="49" charset="-120"/>
              </a:rPr>
              <a:t>?</a:t>
            </a:r>
          </a:p>
        </p:txBody>
      </p:sp>
      <p:sp>
        <p:nvSpPr>
          <p:cNvPr id="15" name="矩形 14"/>
          <p:cNvSpPr/>
          <p:nvPr/>
        </p:nvSpPr>
        <p:spPr>
          <a:xfrm>
            <a:off x="2694608" y="2996952"/>
            <a:ext cx="6984776" cy="1048998"/>
          </a:xfrm>
          <a:prstGeom prst="rect">
            <a:avLst/>
          </a:prstGeom>
          <a:noFill/>
        </p:spPr>
        <p:txBody>
          <a:bodyPr wrap="square" lIns="91440" tIns="45720" rIns="91440" bIns="45720" numCol="1">
            <a:prstTxWarp prst="textPlain">
              <a:avLst/>
            </a:prstTxWarp>
            <a:spAutoFit/>
            <a:scene3d>
              <a:camera prst="orthographicFront"/>
              <a:lightRig rig="threePt" dir="t"/>
            </a:scene3d>
            <a:sp3d extrusionH="57150">
              <a:bevelT w="38100" h="38100"/>
            </a:sp3d>
          </a:bodyPr>
          <a:lstStyle/>
          <a:p>
            <a:pPr fontAlgn="base">
              <a:spcBef>
                <a:spcPct val="0"/>
              </a:spcBef>
              <a:spcAft>
                <a:spcPct val="0"/>
              </a:spcAft>
              <a:buFont typeface="Arial" pitchFamily="34" charset="0"/>
              <a:buNone/>
            </a:pPr>
            <a:r>
              <a:rPr lang="zh-TW" altLang="en-US" sz="3600" b="1" dirty="0">
                <a:ln w="17780" cmpd="sng">
                  <a:noFill/>
                  <a:prstDash val="solid"/>
                  <a:miter lim="800000"/>
                </a:ln>
                <a:solidFill>
                  <a:srgbClr val="FF0066"/>
                </a:solidFill>
                <a:effectLst>
                  <a:outerShdw blurRad="50800" algn="tl" rotWithShape="0">
                    <a:srgbClr val="000000"/>
                  </a:outerShdw>
                </a:effectLst>
                <a:latin typeface="華康粗圓體" panose="020F0709000000000000" pitchFamily="49" charset="-120"/>
                <a:ea typeface="華康粗圓體" panose="020F0709000000000000" pitchFamily="49" charset="-120"/>
              </a:rPr>
              <a:t>生命有結束的時刻</a:t>
            </a:r>
            <a:endParaRPr lang="en-US" altLang="zh-TW" sz="3600" b="1" dirty="0">
              <a:ln w="17780" cmpd="sng">
                <a:noFill/>
                <a:prstDash val="solid"/>
                <a:miter lim="800000"/>
              </a:ln>
              <a:solidFill>
                <a:srgbClr val="FF0066"/>
              </a:solidFill>
              <a:effectLst>
                <a:outerShdw blurRad="50800" algn="tl" rotWithShape="0">
                  <a:srgbClr val="000000"/>
                </a:outerShdw>
              </a:effectLst>
              <a:latin typeface="華康粗圓體" panose="020F0709000000000000" pitchFamily="49" charset="-120"/>
              <a:ea typeface="華康粗圓體" panose="020F0709000000000000" pitchFamily="49" charset="-120"/>
            </a:endParaRPr>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7608" y="4231378"/>
            <a:ext cx="3024336" cy="2181303"/>
          </a:xfrm>
          <a:prstGeom prst="ellipse">
            <a:avLst/>
          </a:prstGeom>
          <a:ln>
            <a:noFill/>
          </a:ln>
          <a:effectLst>
            <a:softEdge rad="112500"/>
          </a:effectLst>
        </p:spPr>
      </p:pic>
      <p:pic>
        <p:nvPicPr>
          <p:cNvPr id="5" name="圖片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960096" y="4414588"/>
            <a:ext cx="2598200" cy="196674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438486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4" presetClass="entr" presetSubtype="5"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vertical)">
                                      <p:cBhvr>
                                        <p:cTn id="20" dur="500"/>
                                        <p:tgtEl>
                                          <p:spTgt spid="3"/>
                                        </p:tgtEl>
                                      </p:cBhvr>
                                    </p:animEffect>
                                  </p:childTnLst>
                                </p:cTn>
                              </p:par>
                              <p:par>
                                <p:cTn id="21" presetID="21" presetClass="entr" presetSubtype="8"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8)">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260" t="5292" r="2670" b="5371"/>
          <a:stretch/>
        </p:blipFill>
        <p:spPr bwMode="auto">
          <a:xfrm>
            <a:off x="2279576" y="1675677"/>
            <a:ext cx="4392488" cy="3152013"/>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2032048" y="428526"/>
            <a:ext cx="7592344" cy="923330"/>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5400" b="1" dirty="0">
                <a:solidFill>
                  <a:srgbClr val="7030A0"/>
                </a:solidFill>
                <a:latin typeface="華康粗圓體" panose="020F0709000000000000" pitchFamily="49" charset="-120"/>
                <a:ea typeface="華康粗圓體" panose="020F0709000000000000" pitchFamily="49" charset="-120"/>
              </a:rPr>
              <a:t>質子、核子、分子</a:t>
            </a:r>
            <a:r>
              <a:rPr lang="en-US" altLang="zh-TW" sz="5400" b="1" dirty="0">
                <a:solidFill>
                  <a:srgbClr val="7030A0"/>
                </a:solidFill>
                <a:latin typeface="華康粗圓體" panose="020F0709000000000000" pitchFamily="49" charset="-120"/>
                <a:ea typeface="華康粗圓體" panose="020F0709000000000000" pitchFamily="49" charset="-120"/>
              </a:rPr>
              <a:t>…</a:t>
            </a:r>
            <a:endParaRPr lang="zh-TW" altLang="en-US" sz="5400" b="1" dirty="0">
              <a:solidFill>
                <a:srgbClr val="7030A0"/>
              </a:solidFill>
              <a:latin typeface="華康粗圓體" panose="020F0709000000000000" pitchFamily="49" charset="-120"/>
              <a:ea typeface="華康粗圓體" panose="020F0709000000000000" pitchFamily="49" charset="-120"/>
            </a:endParaRPr>
          </a:p>
        </p:txBody>
      </p:sp>
      <p:pic>
        <p:nvPicPr>
          <p:cNvPr id="6" name="圖片 5"/>
          <p:cNvPicPr>
            <a:picLocks noChangeAspect="1"/>
          </p:cNvPicPr>
          <p:nvPr/>
        </p:nvPicPr>
        <p:blipFill rotWithShape="1">
          <a:blip r:embed="rId4" cstate="print">
            <a:extLst>
              <a:ext uri="{28A0092B-C50C-407E-A947-70E740481C1C}">
                <a14:useLocalDpi xmlns:a14="http://schemas.microsoft.com/office/drawing/2010/main" val="0"/>
              </a:ext>
            </a:extLst>
          </a:blip>
          <a:srcRect t="-4058"/>
          <a:stretch/>
        </p:blipFill>
        <p:spPr>
          <a:xfrm>
            <a:off x="5447928" y="3933057"/>
            <a:ext cx="3233378" cy="23204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78984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0-#ppt_w/2"/>
                                          </p:val>
                                        </p:tav>
                                        <p:tav tm="100000">
                                          <p:val>
                                            <p:strVal val="#ppt_x"/>
                                          </p:val>
                                        </p:tav>
                                      </p:tavLst>
                                    </p:anim>
                                    <p:anim calcmode="lin" valueType="num">
                                      <p:cBhvr additive="base">
                                        <p:cTn id="12" dur="500" fill="hold"/>
                                        <p:tgtEl>
                                          <p:spTgt spid="409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2711624" y="1196753"/>
            <a:ext cx="2304836" cy="1200329"/>
          </a:xfrm>
          <a:prstGeom prst="rect">
            <a:avLst/>
          </a:prstGeom>
          <a:noFill/>
        </p:spPr>
        <p:txBody>
          <a:bodyPr wrap="square" rtlCol="0">
            <a:spAutoFit/>
          </a:bodyPr>
          <a:lstStyle/>
          <a:p>
            <a:pPr algn="dist" fontAlgn="base">
              <a:spcBef>
                <a:spcPct val="0"/>
              </a:spcBef>
              <a:spcAft>
                <a:spcPct val="0"/>
              </a:spcAft>
              <a:buFont typeface="Arial" pitchFamily="34" charset="0"/>
              <a:buNone/>
            </a:pPr>
            <a:r>
              <a:rPr lang="zh-TW" altLang="en-US" sz="7200" b="1" dirty="0">
                <a:solidFill>
                  <a:srgbClr val="7030A0"/>
                </a:solidFill>
                <a:latin typeface="華康粗圓體" panose="020F0709000000000000" pitchFamily="49" charset="-120"/>
                <a:ea typeface="華康粗圓體" panose="020F0709000000000000" pitchFamily="49" charset="-120"/>
              </a:rPr>
              <a:t>石頭</a:t>
            </a: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553" y="3270956"/>
            <a:ext cx="4788293" cy="319379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050" name="Picture 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7128" y="332656"/>
            <a:ext cx="4536504" cy="340237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68934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anim calcmode="lin" valueType="num">
                                      <p:cBhvr>
                                        <p:cTn id="19" dur="500" fill="hold"/>
                                        <p:tgtEl>
                                          <p:spTgt spid="6"/>
                                        </p:tgtEl>
                                        <p:attrNameLst>
                                          <p:attrName>ppt_x</p:attrName>
                                        </p:attrNameLst>
                                      </p:cBhvr>
                                      <p:tavLst>
                                        <p:tav tm="0">
                                          <p:val>
                                            <p:fltVal val="0.5"/>
                                          </p:val>
                                        </p:tav>
                                        <p:tav tm="100000">
                                          <p:val>
                                            <p:strVal val="#ppt_x"/>
                                          </p:val>
                                        </p:tav>
                                      </p:tavLst>
                                    </p:anim>
                                    <p:anim calcmode="lin" valueType="num">
                                      <p:cBhvr>
                                        <p:cTn id="20"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969" y="3068960"/>
            <a:ext cx="4788024" cy="319201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 name="圖片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879976" y="356152"/>
            <a:ext cx="4541652" cy="327551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文字方塊 6"/>
          <p:cNvSpPr txBox="1"/>
          <p:nvPr/>
        </p:nvSpPr>
        <p:spPr>
          <a:xfrm>
            <a:off x="2859088" y="908721"/>
            <a:ext cx="2304836" cy="1200329"/>
          </a:xfrm>
          <a:prstGeom prst="rect">
            <a:avLst/>
          </a:prstGeom>
          <a:noFill/>
        </p:spPr>
        <p:txBody>
          <a:bodyPr wrap="square" rtlCol="0">
            <a:spAutoFit/>
          </a:bodyPr>
          <a:lstStyle/>
          <a:p>
            <a:pPr algn="dist" fontAlgn="base">
              <a:spcBef>
                <a:spcPct val="0"/>
              </a:spcBef>
              <a:spcAft>
                <a:spcPct val="0"/>
              </a:spcAft>
              <a:buFont typeface="Arial" pitchFamily="34" charset="0"/>
              <a:buNone/>
            </a:pPr>
            <a:r>
              <a:rPr lang="zh-TW" altLang="en-US" sz="7200" b="1" dirty="0">
                <a:solidFill>
                  <a:srgbClr val="7030A0"/>
                </a:solidFill>
                <a:latin typeface="微軟正黑體" pitchFamily="34" charset="-120"/>
              </a:rPr>
              <a:t>植物</a:t>
            </a:r>
          </a:p>
        </p:txBody>
      </p:sp>
    </p:spTree>
    <p:extLst>
      <p:ext uri="{BB962C8B-B14F-4D97-AF65-F5344CB8AC3E}">
        <p14:creationId xmlns:p14="http://schemas.microsoft.com/office/powerpoint/2010/main" val="2206431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anim calcmode="lin" valueType="num">
                                      <p:cBhvr>
                                        <p:cTn id="19" dur="500" fill="hold"/>
                                        <p:tgtEl>
                                          <p:spTgt spid="5"/>
                                        </p:tgtEl>
                                        <p:attrNameLst>
                                          <p:attrName>ppt_x</p:attrName>
                                        </p:attrNameLst>
                                      </p:cBhvr>
                                      <p:tavLst>
                                        <p:tav tm="0">
                                          <p:val>
                                            <p:fltVal val="0.5"/>
                                          </p:val>
                                        </p:tav>
                                        <p:tav tm="100000">
                                          <p:val>
                                            <p:strVal val="#ppt_x"/>
                                          </p:val>
                                        </p:tav>
                                      </p:tavLst>
                                    </p:anim>
                                    <p:anim calcmode="lin" valueType="num">
                                      <p:cBhvr>
                                        <p:cTn id="20"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2639616" y="1340768"/>
            <a:ext cx="2047728" cy="923330"/>
          </a:xfrm>
          <a:prstGeom prst="rect">
            <a:avLst/>
          </a:prstGeom>
          <a:noFill/>
        </p:spPr>
        <p:txBody>
          <a:bodyPr wrap="square" rtlCol="0">
            <a:spAutoFit/>
          </a:bodyPr>
          <a:lstStyle/>
          <a:p>
            <a:pPr algn="dist" fontAlgn="base">
              <a:spcBef>
                <a:spcPct val="0"/>
              </a:spcBef>
              <a:spcAft>
                <a:spcPct val="0"/>
              </a:spcAft>
              <a:buFont typeface="Arial" pitchFamily="34" charset="0"/>
              <a:buNone/>
            </a:pPr>
            <a:r>
              <a:rPr lang="zh-TW" altLang="en-US" sz="5400" b="1" dirty="0">
                <a:solidFill>
                  <a:srgbClr val="7030A0"/>
                </a:solidFill>
                <a:latin typeface="華康粗圓體" panose="020F0709000000000000" pitchFamily="49" charset="-120"/>
                <a:ea typeface="華康粗圓體" panose="020F0709000000000000" pitchFamily="49" charset="-120"/>
              </a:rPr>
              <a:t>動 物</a:t>
            </a: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8020" y="260649"/>
            <a:ext cx="4977988" cy="331104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3323" y="3098922"/>
            <a:ext cx="4903734" cy="320600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0176" y="3601650"/>
            <a:ext cx="2479478" cy="3256351"/>
          </a:xfrm>
          <a:prstGeom prst="ellipse">
            <a:avLst/>
          </a:prstGeom>
          <a:ln>
            <a:noFill/>
          </a:ln>
          <a:effectLst>
            <a:softEdge rad="112500"/>
          </a:effectLst>
        </p:spPr>
      </p:pic>
    </p:spTree>
    <p:extLst>
      <p:ext uri="{BB962C8B-B14F-4D97-AF65-F5344CB8AC3E}">
        <p14:creationId xmlns:p14="http://schemas.microsoft.com/office/powerpoint/2010/main" val="2849382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heel(8)">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b="1" dirty="0" smtClean="0">
                <a:effectLst>
                  <a:outerShdw blurRad="38100" dist="38100" dir="2700000" algn="tl">
                    <a:srgbClr val="000000">
                      <a:alpha val="43137"/>
                    </a:srgbClr>
                  </a:outerShdw>
                </a:effectLst>
              </a:rPr>
              <a:t>I.</a:t>
            </a:r>
            <a:r>
              <a:rPr lang="zh-TW" altLang="en-US" b="1" dirty="0" smtClean="0">
                <a:effectLst>
                  <a:outerShdw blurRad="38100" dist="38100" dir="2700000" algn="tl">
                    <a:srgbClr val="000000">
                      <a:alpha val="43137"/>
                    </a:srgbClr>
                  </a:outerShdw>
                </a:effectLst>
              </a:rPr>
              <a:t> 簡介</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457200" indent="-457200">
              <a:buFont typeface="+mj-lt"/>
              <a:buAutoNum type="alphaUcPeriod"/>
            </a:pPr>
            <a:r>
              <a:rPr lang="zh-TW" altLang="en-US" dirty="0" smtClean="0"/>
              <a:t>什麼是最後四件事？死亡</a:t>
            </a:r>
            <a:r>
              <a:rPr lang="zh-TW" altLang="en-US" dirty="0"/>
              <a:t> </a:t>
            </a:r>
            <a:r>
              <a:rPr lang="zh-TW" altLang="en-US" dirty="0" smtClean="0"/>
              <a:t>審判 天堂 地獄</a:t>
            </a:r>
            <a:endParaRPr lang="en-US" altLang="zh-TW" dirty="0" smtClean="0"/>
          </a:p>
          <a:p>
            <a:pPr marL="914400" lvl="1" indent="-457200">
              <a:buFont typeface="+mj-lt"/>
              <a:buAutoNum type="arabicPeriod"/>
            </a:pPr>
            <a:r>
              <a:rPr lang="zh-TW" altLang="en-US" dirty="0" smtClean="0"/>
              <a:t>傳統的習俗</a:t>
            </a:r>
            <a:r>
              <a:rPr lang="en-US" altLang="zh-TW" dirty="0" smtClean="0"/>
              <a:t>:</a:t>
            </a:r>
            <a:r>
              <a:rPr lang="zh-TW" altLang="en-US" dirty="0" smtClean="0"/>
              <a:t> 習慣性的祈禱反省和默想最後四件事 來避免犯罪 培養美德 增強對天主的愛和對天堂的盼望</a:t>
            </a:r>
            <a:endParaRPr lang="en-US" altLang="zh-TW" dirty="0" smtClean="0"/>
          </a:p>
          <a:p>
            <a:pPr marL="914400" lvl="1" indent="-457200">
              <a:buFont typeface="+mj-lt"/>
              <a:buAutoNum type="arabicPeriod"/>
            </a:pPr>
            <a:r>
              <a:rPr lang="zh-TW" altLang="en-US" dirty="0" smtClean="0"/>
              <a:t>現代的問題</a:t>
            </a:r>
            <a:r>
              <a:rPr lang="en-US" altLang="zh-TW" dirty="0" smtClean="0"/>
              <a:t>:</a:t>
            </a:r>
            <a:r>
              <a:rPr lang="zh-TW" altLang="en-US" dirty="0" smtClean="0"/>
              <a:t> 只有</a:t>
            </a:r>
            <a:r>
              <a:rPr lang="en-US" altLang="zh-TW" dirty="0" smtClean="0"/>
              <a:t>1%</a:t>
            </a:r>
            <a:r>
              <a:rPr lang="zh-TW" altLang="en-US" dirty="0" smtClean="0"/>
              <a:t>的美國天主教徒相信永久性的地獄 而在這些人中 只有一半的人相信他們有可能會去地獄</a:t>
            </a:r>
            <a:endParaRPr lang="en-US" altLang="zh-TW" dirty="0" smtClean="0"/>
          </a:p>
          <a:p>
            <a:pPr marL="914400" lvl="1" indent="-457200">
              <a:buFont typeface="+mj-lt"/>
              <a:buAutoNum type="arabicPeriod"/>
            </a:pPr>
            <a:r>
              <a:rPr lang="zh-TW" altLang="en-US" dirty="0" smtClean="0"/>
              <a:t>現代問題的根源</a:t>
            </a:r>
            <a:r>
              <a:rPr lang="en-US" altLang="zh-TW" dirty="0" smtClean="0"/>
              <a:t>:</a:t>
            </a:r>
            <a:r>
              <a:rPr lang="zh-TW" altLang="en-US" dirty="0" smtClean="0"/>
              <a:t> </a:t>
            </a:r>
            <a:endParaRPr lang="en-US" altLang="zh-TW" dirty="0" smtClean="0"/>
          </a:p>
          <a:p>
            <a:pPr lvl="2"/>
            <a:r>
              <a:rPr lang="zh-TW" altLang="en-US" dirty="0" smtClean="0"/>
              <a:t>永生在天主愛</a:t>
            </a:r>
            <a:r>
              <a:rPr lang="zh-TW" altLang="en-US" dirty="0"/>
              <a:t>的</a:t>
            </a:r>
            <a:r>
              <a:rPr lang="zh-TW" altLang="en-US" dirty="0" smtClean="0"/>
              <a:t>計畫中的意義的誤解</a:t>
            </a:r>
            <a:endParaRPr lang="en-US" altLang="zh-TW" dirty="0" smtClean="0"/>
          </a:p>
          <a:p>
            <a:pPr lvl="2"/>
            <a:r>
              <a:rPr lang="zh-TW" altLang="en-US" dirty="0" smtClean="0"/>
              <a:t>人類的自由與天主的恩寵的關係的</a:t>
            </a:r>
            <a:r>
              <a:rPr lang="zh-TW" altLang="en-US" dirty="0"/>
              <a:t>錯誤</a:t>
            </a:r>
            <a:r>
              <a:rPr lang="zh-TW" altLang="en-US" dirty="0" smtClean="0"/>
              <a:t>理論</a:t>
            </a:r>
            <a:endParaRPr lang="en-US" dirty="0"/>
          </a:p>
        </p:txBody>
      </p:sp>
      <p:sp>
        <p:nvSpPr>
          <p:cNvPr id="4" name="Slide Number Placeholder 3"/>
          <p:cNvSpPr>
            <a:spLocks noGrp="1"/>
          </p:cNvSpPr>
          <p:nvPr>
            <p:ph type="sldNum" sz="quarter" idx="12"/>
          </p:nvPr>
        </p:nvSpPr>
        <p:spPr/>
        <p:txBody>
          <a:bodyPr/>
          <a:lstStyle/>
          <a:p>
            <a:fld id="{452DB7F3-C77E-4428-A35D-EDF29CC50991}" type="slidenum">
              <a:rPr lang="en-US" smtClean="0"/>
              <a:t>2</a:t>
            </a:fld>
            <a:endParaRPr lang="en-US"/>
          </a:p>
        </p:txBody>
      </p:sp>
    </p:spTree>
    <p:extLst>
      <p:ext uri="{BB962C8B-B14F-4D97-AF65-F5344CB8AC3E}">
        <p14:creationId xmlns:p14="http://schemas.microsoft.com/office/powerpoint/2010/main" val="3611703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19817" y="393322"/>
            <a:ext cx="7492607" cy="1240604"/>
          </a:xfrm>
          <a:prstGeom prst="rect">
            <a:avLst/>
          </a:prstGeom>
          <a:noFill/>
        </p:spPr>
        <p:txBody>
          <a:bodyPr wrap="square" lIns="91440" tIns="45720" rIns="91440" bIns="45720" numCol="1">
            <a:prstTxWarp prst="textPlain">
              <a:avLst/>
            </a:prstTxWarp>
            <a:spAutoFit/>
            <a:scene3d>
              <a:camera prst="orthographicFront"/>
              <a:lightRig rig="threePt" dir="t"/>
            </a:scene3d>
            <a:sp3d extrusionH="57150">
              <a:bevelT w="38100" h="38100"/>
            </a:sp3d>
          </a:bodyPr>
          <a:lstStyle/>
          <a:p>
            <a:pPr algn="ctr" fontAlgn="base">
              <a:spcBef>
                <a:spcPct val="0"/>
              </a:spcBef>
              <a:spcAft>
                <a:spcPct val="0"/>
              </a:spcAft>
              <a:buFont typeface="Arial" pitchFamily="34" charset="0"/>
              <a:buNone/>
            </a:pPr>
            <a:r>
              <a:rPr lang="zh-TW" altLang="en-US" sz="8000" b="1" dirty="0">
                <a:ln w="17780" cmpd="sng">
                  <a:noFill/>
                  <a:prstDash val="solid"/>
                  <a:miter lim="800000"/>
                </a:ln>
                <a:gradFill flip="none" rotWithShape="1">
                  <a:gsLst>
                    <a:gs pos="0">
                      <a:srgbClr val="F14124">
                        <a:lumMod val="60000"/>
                        <a:lumOff val="40000"/>
                        <a:shade val="30000"/>
                        <a:satMod val="115000"/>
                      </a:srgbClr>
                    </a:gs>
                    <a:gs pos="50000">
                      <a:srgbClr val="F14124">
                        <a:lumMod val="60000"/>
                        <a:lumOff val="40000"/>
                        <a:shade val="67500"/>
                        <a:satMod val="115000"/>
                      </a:srgbClr>
                    </a:gs>
                    <a:gs pos="100000">
                      <a:srgbClr val="F14124">
                        <a:lumMod val="60000"/>
                        <a:lumOff val="40000"/>
                        <a:shade val="100000"/>
                        <a:satMod val="115000"/>
                      </a:srgbClr>
                    </a:gs>
                  </a:gsLst>
                  <a:path path="circle">
                    <a:fillToRect l="100000" t="100000"/>
                  </a:path>
                  <a:tileRect r="-100000" b="-100000"/>
                </a:gradFill>
                <a:effectLst>
                  <a:outerShdw blurRad="50800" algn="tl" rotWithShape="0">
                    <a:srgbClr val="000000"/>
                  </a:outerShdw>
                </a:effectLst>
                <a:latin typeface="華康粗圓體" panose="020F0709000000000000" pitchFamily="49" charset="-120"/>
                <a:ea typeface="華康粗圓體" panose="020F0709000000000000" pitchFamily="49" charset="-120"/>
              </a:rPr>
              <a:t>靈性生命</a:t>
            </a:r>
            <a:r>
              <a:rPr lang="en-US" altLang="zh-TW" sz="8000" b="1" dirty="0">
                <a:ln w="17780" cmpd="sng">
                  <a:noFill/>
                  <a:prstDash val="solid"/>
                  <a:miter lim="800000"/>
                </a:ln>
                <a:gradFill flip="none" rotWithShape="1">
                  <a:gsLst>
                    <a:gs pos="0">
                      <a:srgbClr val="F14124">
                        <a:lumMod val="60000"/>
                        <a:lumOff val="40000"/>
                        <a:shade val="30000"/>
                        <a:satMod val="115000"/>
                      </a:srgbClr>
                    </a:gs>
                    <a:gs pos="50000">
                      <a:srgbClr val="F14124">
                        <a:lumMod val="60000"/>
                        <a:lumOff val="40000"/>
                        <a:shade val="67500"/>
                        <a:satMod val="115000"/>
                      </a:srgbClr>
                    </a:gs>
                    <a:gs pos="100000">
                      <a:srgbClr val="F14124">
                        <a:lumMod val="60000"/>
                        <a:lumOff val="40000"/>
                        <a:shade val="100000"/>
                        <a:satMod val="115000"/>
                      </a:srgbClr>
                    </a:gs>
                  </a:gsLst>
                  <a:path path="circle">
                    <a:fillToRect l="100000" t="100000"/>
                  </a:path>
                  <a:tileRect r="-100000" b="-100000"/>
                </a:gradFill>
                <a:effectLst>
                  <a:outerShdw blurRad="50800" algn="tl" rotWithShape="0">
                    <a:srgbClr val="000000"/>
                  </a:outerShdw>
                </a:effectLst>
                <a:latin typeface="華康粗圓體" panose="020F0709000000000000" pitchFamily="49" charset="-120"/>
                <a:ea typeface="華康粗圓體" panose="020F0709000000000000" pitchFamily="49" charset="-120"/>
              </a:rPr>
              <a:t>?</a:t>
            </a:r>
          </a:p>
        </p:txBody>
      </p:sp>
      <p:sp>
        <p:nvSpPr>
          <p:cNvPr id="2" name="文字方塊 1"/>
          <p:cNvSpPr txBox="1"/>
          <p:nvPr/>
        </p:nvSpPr>
        <p:spPr>
          <a:xfrm>
            <a:off x="3431705" y="3242122"/>
            <a:ext cx="5563707" cy="1015663"/>
          </a:xfrm>
          <a:prstGeom prst="rect">
            <a:avLst/>
          </a:prstGeom>
          <a:noFill/>
        </p:spPr>
        <p:txBody>
          <a:bodyPr wrap="square" rtlCol="0">
            <a:spAutoFit/>
          </a:bodyPr>
          <a:lstStyle/>
          <a:p>
            <a:pPr marL="285750" indent="-285750" fontAlgn="base">
              <a:spcBef>
                <a:spcPct val="0"/>
              </a:spcBef>
              <a:spcAft>
                <a:spcPct val="0"/>
              </a:spcAft>
              <a:buBlip>
                <a:blip r:embed="rId3"/>
              </a:buBlip>
            </a:pPr>
            <a:r>
              <a:rPr lang="zh-TW" altLang="en-US" sz="6000" b="1" dirty="0">
                <a:solidFill>
                  <a:srgbClr val="4E67C8">
                    <a:lumMod val="75000"/>
                  </a:srgbClr>
                </a:solidFill>
                <a:latin typeface="華康粗圓體" panose="020F0709000000000000" pitchFamily="49" charset="-120"/>
                <a:ea typeface="華康粗圓體" panose="020F0709000000000000" pitchFamily="49" charset="-120"/>
              </a:rPr>
              <a:t>有思考能力</a:t>
            </a:r>
            <a:r>
              <a:rPr lang="en-US" altLang="zh-TW" sz="6000" b="1" dirty="0">
                <a:solidFill>
                  <a:srgbClr val="4E67C8">
                    <a:lumMod val="75000"/>
                  </a:srgbClr>
                </a:solidFill>
                <a:latin typeface="華康粗圓體" panose="020F0709000000000000" pitchFamily="49" charset="-120"/>
                <a:ea typeface="華康粗圓體" panose="020F0709000000000000" pitchFamily="49" charset="-120"/>
              </a:rPr>
              <a:t>!</a:t>
            </a:r>
            <a:endParaRPr lang="zh-TW" altLang="en-US" sz="6000" b="1" dirty="0">
              <a:solidFill>
                <a:srgbClr val="4E67C8">
                  <a:lumMod val="75000"/>
                </a:srgbClr>
              </a:solidFill>
              <a:latin typeface="華康粗圓體" panose="020F0709000000000000" pitchFamily="49" charset="-120"/>
              <a:ea typeface="華康粗圓體" panose="020F0709000000000000" pitchFamily="49" charset="-120"/>
            </a:endParaRPr>
          </a:p>
        </p:txBody>
      </p:sp>
      <p:sp>
        <p:nvSpPr>
          <p:cNvPr id="7" name="文字方塊 6"/>
          <p:cNvSpPr txBox="1"/>
          <p:nvPr/>
        </p:nvSpPr>
        <p:spPr>
          <a:xfrm>
            <a:off x="3431705" y="4218646"/>
            <a:ext cx="5563707" cy="1015663"/>
          </a:xfrm>
          <a:prstGeom prst="rect">
            <a:avLst/>
          </a:prstGeom>
          <a:noFill/>
        </p:spPr>
        <p:txBody>
          <a:bodyPr wrap="square" rtlCol="0">
            <a:spAutoFit/>
          </a:bodyPr>
          <a:lstStyle/>
          <a:p>
            <a:pPr marL="285750" indent="-285750" fontAlgn="base">
              <a:spcBef>
                <a:spcPct val="0"/>
              </a:spcBef>
              <a:spcAft>
                <a:spcPct val="0"/>
              </a:spcAft>
              <a:buBlip>
                <a:blip r:embed="rId3"/>
              </a:buBlip>
            </a:pPr>
            <a:r>
              <a:rPr lang="zh-TW" altLang="en-US" sz="6000" b="1" dirty="0">
                <a:solidFill>
                  <a:srgbClr val="4E67C8">
                    <a:lumMod val="75000"/>
                  </a:srgbClr>
                </a:solidFill>
                <a:latin typeface="華康粗圓體" panose="020F0709000000000000" pitchFamily="49" charset="-120"/>
                <a:ea typeface="華康粗圓體" panose="020F0709000000000000" pitchFamily="49" charset="-120"/>
              </a:rPr>
              <a:t>有自由意志</a:t>
            </a:r>
            <a:r>
              <a:rPr lang="en-US" altLang="zh-TW" sz="6000" b="1" dirty="0">
                <a:solidFill>
                  <a:srgbClr val="4E67C8">
                    <a:lumMod val="75000"/>
                  </a:srgbClr>
                </a:solidFill>
                <a:latin typeface="華康粗圓體" panose="020F0709000000000000" pitchFamily="49" charset="-120"/>
                <a:ea typeface="華康粗圓體" panose="020F0709000000000000" pitchFamily="49" charset="-120"/>
              </a:rPr>
              <a:t>!</a:t>
            </a:r>
            <a:endParaRPr lang="zh-TW" altLang="en-US" sz="6000" b="1" dirty="0">
              <a:solidFill>
                <a:srgbClr val="4E67C8">
                  <a:lumMod val="75000"/>
                </a:srgbClr>
              </a:solidFill>
              <a:latin typeface="華康粗圓體" panose="020F0709000000000000" pitchFamily="49" charset="-120"/>
              <a:ea typeface="華康粗圓體" panose="020F0709000000000000" pitchFamily="49" charset="-120"/>
            </a:endParaRPr>
          </a:p>
        </p:txBody>
      </p:sp>
      <p:sp>
        <p:nvSpPr>
          <p:cNvPr id="8" name="文字方塊 7"/>
          <p:cNvSpPr txBox="1"/>
          <p:nvPr/>
        </p:nvSpPr>
        <p:spPr>
          <a:xfrm>
            <a:off x="3450796" y="5212309"/>
            <a:ext cx="5563707" cy="1015663"/>
          </a:xfrm>
          <a:prstGeom prst="rect">
            <a:avLst/>
          </a:prstGeom>
          <a:noFill/>
        </p:spPr>
        <p:txBody>
          <a:bodyPr wrap="square" rtlCol="0">
            <a:spAutoFit/>
          </a:bodyPr>
          <a:lstStyle/>
          <a:p>
            <a:pPr marL="285750" indent="-285750" fontAlgn="base">
              <a:spcBef>
                <a:spcPct val="0"/>
              </a:spcBef>
              <a:spcAft>
                <a:spcPct val="0"/>
              </a:spcAft>
              <a:buBlip>
                <a:blip r:embed="rId3"/>
              </a:buBlip>
            </a:pPr>
            <a:r>
              <a:rPr lang="zh-TW" altLang="en-US" sz="6000" b="1" dirty="0">
                <a:solidFill>
                  <a:srgbClr val="4E67C8">
                    <a:lumMod val="75000"/>
                  </a:srgbClr>
                </a:solidFill>
                <a:latin typeface="華康粗圓體" panose="020F0709000000000000" pitchFamily="49" charset="-120"/>
                <a:ea typeface="華康粗圓體" panose="020F0709000000000000" pitchFamily="49" charset="-120"/>
              </a:rPr>
              <a:t>有愛的能力</a:t>
            </a:r>
            <a:r>
              <a:rPr lang="en-US" altLang="zh-TW" sz="6000" b="1" dirty="0">
                <a:solidFill>
                  <a:srgbClr val="4E67C8">
                    <a:lumMod val="75000"/>
                  </a:srgbClr>
                </a:solidFill>
                <a:latin typeface="華康粗圓體" panose="020F0709000000000000" pitchFamily="49" charset="-120"/>
                <a:ea typeface="華康粗圓體" panose="020F0709000000000000" pitchFamily="49" charset="-120"/>
              </a:rPr>
              <a:t>!</a:t>
            </a:r>
            <a:endParaRPr lang="zh-TW" altLang="en-US" sz="6000" b="1" dirty="0">
              <a:solidFill>
                <a:srgbClr val="4E67C8">
                  <a:lumMod val="75000"/>
                </a:srgbClr>
              </a:solidFill>
              <a:latin typeface="華康粗圓體" panose="020F0709000000000000" pitchFamily="49" charset="-120"/>
              <a:ea typeface="華康粗圓體" panose="020F0709000000000000" pitchFamily="49" charset="-120"/>
            </a:endParaRPr>
          </a:p>
        </p:txBody>
      </p:sp>
      <p:sp>
        <p:nvSpPr>
          <p:cNvPr id="9" name="矩形 8"/>
          <p:cNvSpPr/>
          <p:nvPr/>
        </p:nvSpPr>
        <p:spPr>
          <a:xfrm>
            <a:off x="2855641" y="1758468"/>
            <a:ext cx="6740443" cy="1116063"/>
          </a:xfrm>
          <a:prstGeom prst="rect">
            <a:avLst/>
          </a:prstGeom>
          <a:noFill/>
        </p:spPr>
        <p:txBody>
          <a:bodyPr wrap="square" lIns="91440" tIns="45720" rIns="91440" bIns="45720" numCol="1">
            <a:prstTxWarp prst="textPlain">
              <a:avLst/>
            </a:prstTxWarp>
            <a:spAutoFit/>
            <a:scene3d>
              <a:camera prst="orthographicFront"/>
              <a:lightRig rig="threePt" dir="t"/>
            </a:scene3d>
            <a:sp3d extrusionH="57150">
              <a:bevelT w="38100" h="38100"/>
            </a:sp3d>
          </a:bodyPr>
          <a:lstStyle/>
          <a:p>
            <a:pPr algn="ctr" fontAlgn="base">
              <a:spcBef>
                <a:spcPct val="0"/>
              </a:spcBef>
              <a:spcAft>
                <a:spcPct val="0"/>
              </a:spcAft>
              <a:buFont typeface="Arial" pitchFamily="34" charset="0"/>
              <a:buNone/>
            </a:pPr>
            <a:r>
              <a:rPr lang="zh-TW" altLang="en-US" sz="3600" b="1" dirty="0">
                <a:ln w="17780" cmpd="sng">
                  <a:noFill/>
                  <a:prstDash val="solid"/>
                  <a:miter lim="800000"/>
                </a:ln>
                <a:solidFill>
                  <a:srgbClr val="FF8021">
                    <a:lumMod val="75000"/>
                  </a:srgbClr>
                </a:solidFill>
                <a:effectLst>
                  <a:outerShdw blurRad="50800" algn="tl" rotWithShape="0">
                    <a:srgbClr val="000000"/>
                  </a:outerShdw>
                </a:effectLst>
                <a:latin typeface="華康粗圓體" panose="020F0709000000000000" pitchFamily="49" charset="-120"/>
                <a:ea typeface="華康粗圓體" panose="020F0709000000000000" pitchFamily="49" charset="-120"/>
              </a:rPr>
              <a:t>有精神的靈魂</a:t>
            </a:r>
            <a:endParaRPr lang="en-US" altLang="zh-TW" sz="3600" b="1" dirty="0">
              <a:ln w="17780" cmpd="sng">
                <a:noFill/>
                <a:prstDash val="solid"/>
                <a:miter lim="800000"/>
              </a:ln>
              <a:solidFill>
                <a:srgbClr val="FF8021">
                  <a:lumMod val="75000"/>
                </a:srgbClr>
              </a:solidFill>
              <a:effectLst>
                <a:outerShdw blurRad="50800" algn="tl" rotWithShape="0">
                  <a:srgbClr val="000000"/>
                </a:outerShdw>
              </a:effectLst>
              <a:latin typeface="華康粗圓體" panose="020F0709000000000000" pitchFamily="49" charset="-120"/>
              <a:ea typeface="華康粗圓體" panose="020F0709000000000000" pitchFamily="49" charset="-120"/>
            </a:endParaRPr>
          </a:p>
        </p:txBody>
      </p:sp>
    </p:spTree>
    <p:extLst>
      <p:ext uri="{BB962C8B-B14F-4D97-AF65-F5344CB8AC3E}">
        <p14:creationId xmlns:p14="http://schemas.microsoft.com/office/powerpoint/2010/main" val="4211980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79576" y="620688"/>
            <a:ext cx="7348592" cy="1296144"/>
          </a:xfrm>
          <a:prstGeom prst="rect">
            <a:avLst/>
          </a:prstGeom>
          <a:noFill/>
        </p:spPr>
        <p:txBody>
          <a:bodyPr wrap="square" lIns="91440" tIns="45720" rIns="91440" bIns="45720" numCol="1">
            <a:prstTxWarp prst="textPlain">
              <a:avLst/>
            </a:prstTxWarp>
            <a:spAutoFit/>
            <a:scene3d>
              <a:camera prst="orthographicFront"/>
              <a:lightRig rig="threePt" dir="t"/>
            </a:scene3d>
            <a:sp3d extrusionH="57150">
              <a:bevelT w="38100" h="38100"/>
            </a:sp3d>
          </a:bodyPr>
          <a:lstStyle/>
          <a:p>
            <a:pPr algn="ctr" fontAlgn="base">
              <a:spcBef>
                <a:spcPct val="0"/>
              </a:spcBef>
              <a:spcAft>
                <a:spcPct val="0"/>
              </a:spcAft>
              <a:buFont typeface="Arial" pitchFamily="34" charset="0"/>
              <a:buNone/>
            </a:pPr>
            <a:r>
              <a:rPr lang="zh-TW" altLang="en-US" sz="8000" b="1" dirty="0">
                <a:ln w="17780" cmpd="sng">
                  <a:noFill/>
                  <a:prstDash val="solid"/>
                  <a:miter lim="800000"/>
                </a:ln>
                <a:gradFill flip="none" rotWithShape="1">
                  <a:gsLst>
                    <a:gs pos="0">
                      <a:srgbClr val="F14124">
                        <a:lumMod val="60000"/>
                        <a:lumOff val="40000"/>
                        <a:shade val="30000"/>
                        <a:satMod val="115000"/>
                      </a:srgbClr>
                    </a:gs>
                    <a:gs pos="50000">
                      <a:srgbClr val="F14124">
                        <a:lumMod val="60000"/>
                        <a:lumOff val="40000"/>
                        <a:shade val="67500"/>
                        <a:satMod val="115000"/>
                      </a:srgbClr>
                    </a:gs>
                    <a:gs pos="100000">
                      <a:srgbClr val="F14124">
                        <a:lumMod val="60000"/>
                        <a:lumOff val="40000"/>
                        <a:shade val="100000"/>
                        <a:satMod val="115000"/>
                      </a:srgbClr>
                    </a:gs>
                  </a:gsLst>
                  <a:path path="circle">
                    <a:fillToRect l="100000" t="100000"/>
                  </a:path>
                  <a:tileRect r="-100000" b="-100000"/>
                </a:gradFill>
                <a:effectLst>
                  <a:outerShdw blurRad="50800" algn="tl" rotWithShape="0">
                    <a:srgbClr val="000000"/>
                  </a:outerShdw>
                </a:effectLst>
                <a:latin typeface="華康粗圓體" panose="020F0709000000000000" pitchFamily="49" charset="-120"/>
                <a:ea typeface="華康粗圓體" panose="020F0709000000000000" pitchFamily="49" charset="-120"/>
              </a:rPr>
              <a:t>誰有這樣特質？</a:t>
            </a:r>
            <a:endParaRPr lang="en-US" altLang="zh-TW" sz="8000" b="1" dirty="0">
              <a:ln w="17780" cmpd="sng">
                <a:noFill/>
                <a:prstDash val="solid"/>
                <a:miter lim="800000"/>
              </a:ln>
              <a:gradFill flip="none" rotWithShape="1">
                <a:gsLst>
                  <a:gs pos="0">
                    <a:srgbClr val="F14124">
                      <a:lumMod val="60000"/>
                      <a:lumOff val="40000"/>
                      <a:shade val="30000"/>
                      <a:satMod val="115000"/>
                    </a:srgbClr>
                  </a:gs>
                  <a:gs pos="50000">
                    <a:srgbClr val="F14124">
                      <a:lumMod val="60000"/>
                      <a:lumOff val="40000"/>
                      <a:shade val="67500"/>
                      <a:satMod val="115000"/>
                    </a:srgbClr>
                  </a:gs>
                  <a:gs pos="100000">
                    <a:srgbClr val="F14124">
                      <a:lumMod val="60000"/>
                      <a:lumOff val="40000"/>
                      <a:shade val="100000"/>
                      <a:satMod val="115000"/>
                    </a:srgbClr>
                  </a:gs>
                </a:gsLst>
                <a:path path="circle">
                  <a:fillToRect l="100000" t="100000"/>
                </a:path>
                <a:tileRect r="-100000" b="-100000"/>
              </a:gradFill>
              <a:effectLst>
                <a:outerShdw blurRad="50800" algn="tl" rotWithShape="0">
                  <a:srgbClr val="000000"/>
                </a:outerShdw>
              </a:effectLst>
              <a:latin typeface="華康粗圓體" panose="020F0709000000000000" pitchFamily="49" charset="-120"/>
              <a:ea typeface="華康粗圓體" panose="020F0709000000000000" pitchFamily="49" charset="-120"/>
            </a:endParaRPr>
          </a:p>
        </p:txBody>
      </p:sp>
      <p:pic>
        <p:nvPicPr>
          <p:cNvPr id="7174" name="Picture 6"/>
          <p:cNvPicPr>
            <a:picLocks noChangeAspect="1" noChangeArrowheads="1"/>
          </p:cNvPicPr>
          <p:nvPr/>
        </p:nvPicPr>
        <p:blipFill>
          <a:blip r:embed="rId3">
            <a:clrChange>
              <a:clrFrom>
                <a:srgbClr val="FFFFFD"/>
              </a:clrFrom>
              <a:clrTo>
                <a:srgbClr val="FFFFFD">
                  <a:alpha val="0"/>
                </a:srgbClr>
              </a:clrTo>
            </a:clrChange>
            <a:extLst>
              <a:ext uri="{28A0092B-C50C-407E-A947-70E740481C1C}">
                <a14:useLocalDpi xmlns:a14="http://schemas.microsoft.com/office/drawing/2010/main" val="0"/>
              </a:ext>
            </a:extLst>
          </a:blip>
          <a:stretch>
            <a:fillRect/>
          </a:stretch>
        </p:blipFill>
        <p:spPr bwMode="auto">
          <a:xfrm>
            <a:off x="6240016" y="1916833"/>
            <a:ext cx="3614508" cy="461349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507450" y="2852937"/>
            <a:ext cx="3672408" cy="31388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755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176"/>
                                        </p:tgtEl>
                                        <p:attrNameLst>
                                          <p:attrName>style.visibility</p:attrName>
                                        </p:attrNameLst>
                                      </p:cBhvr>
                                      <p:to>
                                        <p:strVal val="visible"/>
                                      </p:to>
                                    </p:set>
                                    <p:animEffect transition="in" filter="wipe(down)">
                                      <p:cBhvr>
                                        <p:cTn id="12" dur="580">
                                          <p:stCondLst>
                                            <p:cond delay="0"/>
                                          </p:stCondLst>
                                        </p:cTn>
                                        <p:tgtEl>
                                          <p:spTgt spid="7176"/>
                                        </p:tgtEl>
                                      </p:cBhvr>
                                    </p:animEffect>
                                    <p:anim calcmode="lin" valueType="num">
                                      <p:cBhvr>
                                        <p:cTn id="13" dur="1822" tmFilter="0,0; 0.14,0.36; 0.43,0.73; 0.71,0.91; 1.0,1.0">
                                          <p:stCondLst>
                                            <p:cond delay="0"/>
                                          </p:stCondLst>
                                        </p:cTn>
                                        <p:tgtEl>
                                          <p:spTgt spid="717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17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17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17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176"/>
                                        </p:tgtEl>
                                        <p:attrNameLst>
                                          <p:attrName>ppt_y</p:attrName>
                                        </p:attrNameLst>
                                      </p:cBhvr>
                                      <p:tavLst>
                                        <p:tav tm="0" fmla="#ppt_y-sin(pi*$)/81">
                                          <p:val>
                                            <p:fltVal val="0"/>
                                          </p:val>
                                        </p:tav>
                                        <p:tav tm="100000">
                                          <p:val>
                                            <p:fltVal val="1"/>
                                          </p:val>
                                        </p:tav>
                                      </p:tavLst>
                                    </p:anim>
                                    <p:animScale>
                                      <p:cBhvr>
                                        <p:cTn id="18" dur="26">
                                          <p:stCondLst>
                                            <p:cond delay="650"/>
                                          </p:stCondLst>
                                        </p:cTn>
                                        <p:tgtEl>
                                          <p:spTgt spid="7176"/>
                                        </p:tgtEl>
                                      </p:cBhvr>
                                      <p:to x="100000" y="60000"/>
                                    </p:animScale>
                                    <p:animScale>
                                      <p:cBhvr>
                                        <p:cTn id="19" dur="166" decel="50000">
                                          <p:stCondLst>
                                            <p:cond delay="676"/>
                                          </p:stCondLst>
                                        </p:cTn>
                                        <p:tgtEl>
                                          <p:spTgt spid="7176"/>
                                        </p:tgtEl>
                                      </p:cBhvr>
                                      <p:to x="100000" y="100000"/>
                                    </p:animScale>
                                    <p:animScale>
                                      <p:cBhvr>
                                        <p:cTn id="20" dur="26">
                                          <p:stCondLst>
                                            <p:cond delay="1312"/>
                                          </p:stCondLst>
                                        </p:cTn>
                                        <p:tgtEl>
                                          <p:spTgt spid="7176"/>
                                        </p:tgtEl>
                                      </p:cBhvr>
                                      <p:to x="100000" y="80000"/>
                                    </p:animScale>
                                    <p:animScale>
                                      <p:cBhvr>
                                        <p:cTn id="21" dur="166" decel="50000">
                                          <p:stCondLst>
                                            <p:cond delay="1338"/>
                                          </p:stCondLst>
                                        </p:cTn>
                                        <p:tgtEl>
                                          <p:spTgt spid="7176"/>
                                        </p:tgtEl>
                                      </p:cBhvr>
                                      <p:to x="100000" y="100000"/>
                                    </p:animScale>
                                    <p:animScale>
                                      <p:cBhvr>
                                        <p:cTn id="22" dur="26">
                                          <p:stCondLst>
                                            <p:cond delay="1642"/>
                                          </p:stCondLst>
                                        </p:cTn>
                                        <p:tgtEl>
                                          <p:spTgt spid="7176"/>
                                        </p:tgtEl>
                                      </p:cBhvr>
                                      <p:to x="100000" y="90000"/>
                                    </p:animScale>
                                    <p:animScale>
                                      <p:cBhvr>
                                        <p:cTn id="23" dur="166" decel="50000">
                                          <p:stCondLst>
                                            <p:cond delay="1668"/>
                                          </p:stCondLst>
                                        </p:cTn>
                                        <p:tgtEl>
                                          <p:spTgt spid="7176"/>
                                        </p:tgtEl>
                                      </p:cBhvr>
                                      <p:to x="100000" y="100000"/>
                                    </p:animScale>
                                    <p:animScale>
                                      <p:cBhvr>
                                        <p:cTn id="24" dur="26">
                                          <p:stCondLst>
                                            <p:cond delay="1808"/>
                                          </p:stCondLst>
                                        </p:cTn>
                                        <p:tgtEl>
                                          <p:spTgt spid="7176"/>
                                        </p:tgtEl>
                                      </p:cBhvr>
                                      <p:to x="100000" y="95000"/>
                                    </p:animScale>
                                    <p:animScale>
                                      <p:cBhvr>
                                        <p:cTn id="25" dur="166" decel="50000">
                                          <p:stCondLst>
                                            <p:cond delay="1834"/>
                                          </p:stCondLst>
                                        </p:cTn>
                                        <p:tgtEl>
                                          <p:spTgt spid="717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7174"/>
                                        </p:tgtEl>
                                        <p:attrNameLst>
                                          <p:attrName>style.visibility</p:attrName>
                                        </p:attrNameLst>
                                      </p:cBhvr>
                                      <p:to>
                                        <p:strVal val="visible"/>
                                      </p:to>
                                    </p:set>
                                    <p:animEffect transition="in" filter="wipe(down)">
                                      <p:cBhvr>
                                        <p:cTn id="30" dur="580">
                                          <p:stCondLst>
                                            <p:cond delay="0"/>
                                          </p:stCondLst>
                                        </p:cTn>
                                        <p:tgtEl>
                                          <p:spTgt spid="7174"/>
                                        </p:tgtEl>
                                      </p:cBhvr>
                                    </p:animEffect>
                                    <p:anim calcmode="lin" valueType="num">
                                      <p:cBhvr>
                                        <p:cTn id="31" dur="1822" tmFilter="0,0; 0.14,0.36; 0.43,0.73; 0.71,0.91; 1.0,1.0">
                                          <p:stCondLst>
                                            <p:cond delay="0"/>
                                          </p:stCondLst>
                                        </p:cTn>
                                        <p:tgtEl>
                                          <p:spTgt spid="7174"/>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7174"/>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7174"/>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7174"/>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7174"/>
                                        </p:tgtEl>
                                        <p:attrNameLst>
                                          <p:attrName>ppt_y</p:attrName>
                                        </p:attrNameLst>
                                      </p:cBhvr>
                                      <p:tavLst>
                                        <p:tav tm="0" fmla="#ppt_y-sin(pi*$)/81">
                                          <p:val>
                                            <p:fltVal val="0"/>
                                          </p:val>
                                        </p:tav>
                                        <p:tav tm="100000">
                                          <p:val>
                                            <p:fltVal val="1"/>
                                          </p:val>
                                        </p:tav>
                                      </p:tavLst>
                                    </p:anim>
                                    <p:animScale>
                                      <p:cBhvr>
                                        <p:cTn id="36" dur="26">
                                          <p:stCondLst>
                                            <p:cond delay="650"/>
                                          </p:stCondLst>
                                        </p:cTn>
                                        <p:tgtEl>
                                          <p:spTgt spid="7174"/>
                                        </p:tgtEl>
                                      </p:cBhvr>
                                      <p:to x="100000" y="60000"/>
                                    </p:animScale>
                                    <p:animScale>
                                      <p:cBhvr>
                                        <p:cTn id="37" dur="166" decel="50000">
                                          <p:stCondLst>
                                            <p:cond delay="676"/>
                                          </p:stCondLst>
                                        </p:cTn>
                                        <p:tgtEl>
                                          <p:spTgt spid="7174"/>
                                        </p:tgtEl>
                                      </p:cBhvr>
                                      <p:to x="100000" y="100000"/>
                                    </p:animScale>
                                    <p:animScale>
                                      <p:cBhvr>
                                        <p:cTn id="38" dur="26">
                                          <p:stCondLst>
                                            <p:cond delay="1312"/>
                                          </p:stCondLst>
                                        </p:cTn>
                                        <p:tgtEl>
                                          <p:spTgt spid="7174"/>
                                        </p:tgtEl>
                                      </p:cBhvr>
                                      <p:to x="100000" y="80000"/>
                                    </p:animScale>
                                    <p:animScale>
                                      <p:cBhvr>
                                        <p:cTn id="39" dur="166" decel="50000">
                                          <p:stCondLst>
                                            <p:cond delay="1338"/>
                                          </p:stCondLst>
                                        </p:cTn>
                                        <p:tgtEl>
                                          <p:spTgt spid="7174"/>
                                        </p:tgtEl>
                                      </p:cBhvr>
                                      <p:to x="100000" y="100000"/>
                                    </p:animScale>
                                    <p:animScale>
                                      <p:cBhvr>
                                        <p:cTn id="40" dur="26">
                                          <p:stCondLst>
                                            <p:cond delay="1642"/>
                                          </p:stCondLst>
                                        </p:cTn>
                                        <p:tgtEl>
                                          <p:spTgt spid="7174"/>
                                        </p:tgtEl>
                                      </p:cBhvr>
                                      <p:to x="100000" y="90000"/>
                                    </p:animScale>
                                    <p:animScale>
                                      <p:cBhvr>
                                        <p:cTn id="41" dur="166" decel="50000">
                                          <p:stCondLst>
                                            <p:cond delay="1668"/>
                                          </p:stCondLst>
                                        </p:cTn>
                                        <p:tgtEl>
                                          <p:spTgt spid="7174"/>
                                        </p:tgtEl>
                                      </p:cBhvr>
                                      <p:to x="100000" y="100000"/>
                                    </p:animScale>
                                    <p:animScale>
                                      <p:cBhvr>
                                        <p:cTn id="42" dur="26">
                                          <p:stCondLst>
                                            <p:cond delay="1808"/>
                                          </p:stCondLst>
                                        </p:cTn>
                                        <p:tgtEl>
                                          <p:spTgt spid="7174"/>
                                        </p:tgtEl>
                                      </p:cBhvr>
                                      <p:to x="100000" y="95000"/>
                                    </p:animScale>
                                    <p:animScale>
                                      <p:cBhvr>
                                        <p:cTn id="43" dur="166" decel="50000">
                                          <p:stCondLst>
                                            <p:cond delay="1834"/>
                                          </p:stCondLst>
                                        </p:cTn>
                                        <p:tgtEl>
                                          <p:spTgt spid="71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4494294" y="364482"/>
            <a:ext cx="6096000" cy="6460554"/>
            <a:chOff x="42276" y="567361"/>
            <a:chExt cx="6096000" cy="6081833"/>
          </a:xfrm>
        </p:grpSpPr>
        <p:pic>
          <p:nvPicPr>
            <p:cNvPr id="8196" name="Picture 4" descr="http://muslimmedianetwork.com/mmn/windows-live-pictures/TheoryofRelativity_C917/tufail312.jpg"/>
            <p:cNvPicPr>
              <a:picLocks noChangeAspect="1" noChangeArrowheads="1"/>
            </p:cNvPicPr>
            <p:nvPr/>
          </p:nvPicPr>
          <p:blipFill rotWithShape="1">
            <a:blip r:embed="rId3" cstate="print">
              <a:clrChange>
                <a:clrFrom>
                  <a:srgbClr val="FEFFED"/>
                </a:clrFrom>
                <a:clrTo>
                  <a:srgbClr val="FEFFED">
                    <a:alpha val="0"/>
                  </a:srgbClr>
                </a:clrTo>
              </a:clrChange>
              <a:extLst>
                <a:ext uri="{28A0092B-C50C-407E-A947-70E740481C1C}">
                  <a14:useLocalDpi xmlns:a14="http://schemas.microsoft.com/office/drawing/2010/main" val="0"/>
                </a:ext>
              </a:extLst>
            </a:blip>
            <a:srcRect/>
            <a:stretch/>
          </p:blipFill>
          <p:spPr bwMode="auto">
            <a:xfrm>
              <a:off x="42276" y="4040088"/>
              <a:ext cx="6096000" cy="260910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img708.imageshack.us/img708/4562/ayntayn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9712" y="567361"/>
              <a:ext cx="2769858" cy="37975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群組 2"/>
          <p:cNvGrpSpPr/>
          <p:nvPr/>
        </p:nvGrpSpPr>
        <p:grpSpPr>
          <a:xfrm>
            <a:off x="1991544" y="364482"/>
            <a:ext cx="3528392" cy="1300024"/>
            <a:chOff x="5615608" y="2653506"/>
            <a:chExt cx="3528392" cy="1300024"/>
          </a:xfrm>
        </p:grpSpPr>
        <p:pic>
          <p:nvPicPr>
            <p:cNvPr id="8198" name="Picture 6" descr="http://thumbs.dreamstime.com/z/%E4%BA%BA%E8%84%91%E5%8A%9F%E8%83%BD-31613607.jpg"/>
            <p:cNvPicPr>
              <a:picLocks noChangeAspect="1" noChangeArrowheads="1"/>
            </p:cNvPicPr>
            <p:nvPr/>
          </p:nvPicPr>
          <p:blipFill rotWithShape="1">
            <a:blip r:embed="rId5" cstate="print">
              <a:clrChange>
                <a:clrFrom>
                  <a:srgbClr val="FEFEFE"/>
                </a:clrFrom>
                <a:clrTo>
                  <a:srgbClr val="FEFEFE">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flipH="1">
              <a:off x="6955642" y="2653506"/>
              <a:ext cx="1797040" cy="1300024"/>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5615608" y="2795597"/>
              <a:ext cx="3528392" cy="830997"/>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4800" b="1" dirty="0">
                  <a:solidFill>
                    <a:srgbClr val="7030A0"/>
                  </a:solidFill>
                  <a:latin typeface="華康粗圓體" panose="020F0709000000000000" pitchFamily="49" charset="-120"/>
                  <a:ea typeface="華康粗圓體" panose="020F0709000000000000" pitchFamily="49" charset="-120"/>
                </a:rPr>
                <a:t>有思考能力！</a:t>
              </a:r>
            </a:p>
          </p:txBody>
        </p:sp>
      </p:grpSp>
      <p:sp>
        <p:nvSpPr>
          <p:cNvPr id="5" name="文字方塊 4"/>
          <p:cNvSpPr txBox="1"/>
          <p:nvPr/>
        </p:nvSpPr>
        <p:spPr>
          <a:xfrm>
            <a:off x="2374429" y="1966011"/>
            <a:ext cx="2754189" cy="830997"/>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4800" b="1" dirty="0">
                <a:solidFill>
                  <a:srgbClr val="F14124">
                    <a:lumMod val="75000"/>
                  </a:srgbClr>
                </a:solidFill>
                <a:latin typeface="華康粗圓體" panose="020F0709000000000000" pitchFamily="49" charset="-120"/>
                <a:ea typeface="華康粗圓體" panose="020F0709000000000000" pitchFamily="49" charset="-120"/>
              </a:rPr>
              <a:t>愛因斯坦</a:t>
            </a:r>
          </a:p>
        </p:txBody>
      </p:sp>
      <p:sp>
        <p:nvSpPr>
          <p:cNvPr id="9" name="文字方塊 8"/>
          <p:cNvSpPr txBox="1"/>
          <p:nvPr/>
        </p:nvSpPr>
        <p:spPr>
          <a:xfrm>
            <a:off x="1722283" y="3861049"/>
            <a:ext cx="3528392" cy="830997"/>
          </a:xfrm>
          <a:prstGeom prst="rect">
            <a:avLst/>
          </a:prstGeom>
          <a:noFill/>
        </p:spPr>
        <p:txBody>
          <a:bodyPr wrap="square" rtlCol="0">
            <a:spAutoFit/>
          </a:bodyPr>
          <a:lstStyle/>
          <a:p>
            <a:pPr algn="ctr" fontAlgn="base">
              <a:spcBef>
                <a:spcPct val="0"/>
              </a:spcBef>
              <a:spcAft>
                <a:spcPct val="0"/>
              </a:spcAft>
              <a:buFont typeface="Arial" pitchFamily="34" charset="0"/>
              <a:buNone/>
            </a:pPr>
            <a:r>
              <a:rPr lang="zh-TW" altLang="en-US" sz="4800" b="1" dirty="0">
                <a:solidFill>
                  <a:srgbClr val="002060"/>
                </a:solidFill>
                <a:latin typeface="華康粗圓體" panose="020F0709000000000000" pitchFamily="49" charset="-120"/>
                <a:ea typeface="華康粗圓體" panose="020F0709000000000000" pitchFamily="49" charset="-120"/>
              </a:rPr>
              <a:t>物理學家</a:t>
            </a:r>
          </a:p>
        </p:txBody>
      </p:sp>
    </p:spTree>
    <p:extLst>
      <p:ext uri="{BB962C8B-B14F-4D97-AF65-F5344CB8AC3E}">
        <p14:creationId xmlns:p14="http://schemas.microsoft.com/office/powerpoint/2010/main" val="998840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2" presetClass="entr" presetSubtype="3"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1544" y="260649"/>
            <a:ext cx="3312369" cy="4147087"/>
          </a:xfrm>
          <a:prstGeom prst="ellipse">
            <a:avLst/>
          </a:prstGeom>
          <a:ln>
            <a:noFill/>
          </a:ln>
          <a:effectLst>
            <a:softEdge rad="112500"/>
          </a:effectLst>
        </p:spPr>
      </p:pic>
      <p:sp>
        <p:nvSpPr>
          <p:cNvPr id="5" name="文字方塊 4"/>
          <p:cNvSpPr txBox="1"/>
          <p:nvPr/>
        </p:nvSpPr>
        <p:spPr>
          <a:xfrm>
            <a:off x="2270633" y="4454164"/>
            <a:ext cx="2754189" cy="830997"/>
          </a:xfrm>
          <a:prstGeom prst="rect">
            <a:avLst/>
          </a:prstGeom>
          <a:noFill/>
        </p:spPr>
        <p:txBody>
          <a:bodyPr wrap="square" rtlCol="0">
            <a:spAutoFit/>
          </a:bodyPr>
          <a:lstStyle/>
          <a:p>
            <a:pPr algn="ctr" fontAlgn="base">
              <a:spcBef>
                <a:spcPct val="0"/>
              </a:spcBef>
              <a:spcAft>
                <a:spcPct val="0"/>
              </a:spcAft>
              <a:buFont typeface="Arial" pitchFamily="34" charset="0"/>
              <a:buNone/>
            </a:pPr>
            <a:r>
              <a:rPr lang="zh-TW" altLang="en-US" sz="4800" b="1" dirty="0">
                <a:solidFill>
                  <a:srgbClr val="F14124">
                    <a:lumMod val="75000"/>
                  </a:srgbClr>
                </a:solidFill>
                <a:latin typeface="華康粗圓體" panose="020F0709000000000000" pitchFamily="49" charset="-120"/>
                <a:ea typeface="華康粗圓體" panose="020F0709000000000000" pitchFamily="49" charset="-120"/>
              </a:rPr>
              <a:t>貝多芬</a:t>
            </a:r>
          </a:p>
        </p:txBody>
      </p:sp>
      <p:sp>
        <p:nvSpPr>
          <p:cNvPr id="8" name="文字方塊 7"/>
          <p:cNvSpPr txBox="1"/>
          <p:nvPr/>
        </p:nvSpPr>
        <p:spPr>
          <a:xfrm>
            <a:off x="6528048" y="476672"/>
            <a:ext cx="3528392" cy="830997"/>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4800" b="1" dirty="0">
                <a:solidFill>
                  <a:srgbClr val="7030A0"/>
                </a:solidFill>
                <a:latin typeface="華康粗圓體" panose="020F0709000000000000" pitchFamily="49" charset="-120"/>
                <a:ea typeface="華康粗圓體" panose="020F0709000000000000" pitchFamily="49" charset="-120"/>
              </a:rPr>
              <a:t>有自由意志！</a:t>
            </a:r>
          </a:p>
        </p:txBody>
      </p:sp>
      <p:pic>
        <p:nvPicPr>
          <p:cNvPr id="9220" name="Picture 4" descr="http://upload.eapoo.com/2010-08-05/57261/201008051056371730m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444" y="3486043"/>
            <a:ext cx="3689649" cy="276723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591944" y="1700808"/>
            <a:ext cx="2489802" cy="2549694"/>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p:cNvSpPr txBox="1"/>
          <p:nvPr/>
        </p:nvSpPr>
        <p:spPr>
          <a:xfrm>
            <a:off x="1883531" y="5614817"/>
            <a:ext cx="3528392" cy="830997"/>
          </a:xfrm>
          <a:prstGeom prst="rect">
            <a:avLst/>
          </a:prstGeom>
          <a:noFill/>
        </p:spPr>
        <p:txBody>
          <a:bodyPr wrap="square" rtlCol="0">
            <a:spAutoFit/>
          </a:bodyPr>
          <a:lstStyle/>
          <a:p>
            <a:pPr algn="ctr" fontAlgn="base">
              <a:spcBef>
                <a:spcPct val="0"/>
              </a:spcBef>
              <a:spcAft>
                <a:spcPct val="0"/>
              </a:spcAft>
              <a:buFont typeface="Arial" pitchFamily="34" charset="0"/>
              <a:buNone/>
            </a:pPr>
            <a:r>
              <a:rPr lang="zh-TW" altLang="en-US" sz="4800" b="1" dirty="0">
                <a:solidFill>
                  <a:srgbClr val="7030A0"/>
                </a:solidFill>
                <a:latin typeface="華康粗圓體" panose="020F0709000000000000" pitchFamily="49" charset="-120"/>
                <a:ea typeface="華康粗圓體" panose="020F0709000000000000" pitchFamily="49" charset="-120"/>
              </a:rPr>
              <a:t>音樂家</a:t>
            </a:r>
          </a:p>
        </p:txBody>
      </p:sp>
    </p:spTree>
    <p:extLst>
      <p:ext uri="{BB962C8B-B14F-4D97-AF65-F5344CB8AC3E}">
        <p14:creationId xmlns:p14="http://schemas.microsoft.com/office/powerpoint/2010/main" val="3283230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9220"/>
                                        </p:tgtEl>
                                        <p:attrNameLst>
                                          <p:attrName>style.visibility</p:attrName>
                                        </p:attrNameLst>
                                      </p:cBhvr>
                                      <p:to>
                                        <p:strVal val="visible"/>
                                      </p:to>
                                    </p:set>
                                    <p:anim calcmode="lin" valueType="num">
                                      <p:cBhvr additive="base">
                                        <p:cTn id="34" dur="500" fill="hold"/>
                                        <p:tgtEl>
                                          <p:spTgt spid="9220"/>
                                        </p:tgtEl>
                                        <p:attrNameLst>
                                          <p:attrName>ppt_x</p:attrName>
                                        </p:attrNameLst>
                                      </p:cBhvr>
                                      <p:tavLst>
                                        <p:tav tm="0">
                                          <p:val>
                                            <p:strVal val="1+#ppt_w/2"/>
                                          </p:val>
                                        </p:tav>
                                        <p:tav tm="100000">
                                          <p:val>
                                            <p:strVal val="#ppt_x"/>
                                          </p:val>
                                        </p:tav>
                                      </p:tavLst>
                                    </p:anim>
                                    <p:anim calcmode="lin" valueType="num">
                                      <p:cBhvr additive="base">
                                        <p:cTn id="35" dur="500" fill="hold"/>
                                        <p:tgtEl>
                                          <p:spTgt spid="9220"/>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9222"/>
                                        </p:tgtEl>
                                        <p:attrNameLst>
                                          <p:attrName>style.visibility</p:attrName>
                                        </p:attrNameLst>
                                      </p:cBhvr>
                                      <p:to>
                                        <p:strVal val="visible"/>
                                      </p:to>
                                    </p:set>
                                    <p:anim calcmode="lin" valueType="num">
                                      <p:cBhvr>
                                        <p:cTn id="40" dur="1000" fill="hold"/>
                                        <p:tgtEl>
                                          <p:spTgt spid="9222"/>
                                        </p:tgtEl>
                                        <p:attrNameLst>
                                          <p:attrName>ppt_w</p:attrName>
                                        </p:attrNameLst>
                                      </p:cBhvr>
                                      <p:tavLst>
                                        <p:tav tm="0">
                                          <p:val>
                                            <p:fltVal val="0"/>
                                          </p:val>
                                        </p:tav>
                                        <p:tav tm="100000">
                                          <p:val>
                                            <p:strVal val="#ppt_w"/>
                                          </p:val>
                                        </p:tav>
                                      </p:tavLst>
                                    </p:anim>
                                    <p:anim calcmode="lin" valueType="num">
                                      <p:cBhvr>
                                        <p:cTn id="41" dur="1000" fill="hold"/>
                                        <p:tgtEl>
                                          <p:spTgt spid="9222"/>
                                        </p:tgtEl>
                                        <p:attrNameLst>
                                          <p:attrName>ppt_h</p:attrName>
                                        </p:attrNameLst>
                                      </p:cBhvr>
                                      <p:tavLst>
                                        <p:tav tm="0">
                                          <p:val>
                                            <p:fltVal val="0"/>
                                          </p:val>
                                        </p:tav>
                                        <p:tav tm="100000">
                                          <p:val>
                                            <p:strVal val="#ppt_h"/>
                                          </p:val>
                                        </p:tav>
                                      </p:tavLst>
                                    </p:anim>
                                    <p:anim calcmode="lin" valueType="num">
                                      <p:cBhvr>
                                        <p:cTn id="42" dur="1000" fill="hold"/>
                                        <p:tgtEl>
                                          <p:spTgt spid="9222"/>
                                        </p:tgtEl>
                                        <p:attrNameLst>
                                          <p:attrName>style.rotation</p:attrName>
                                        </p:attrNameLst>
                                      </p:cBhvr>
                                      <p:tavLst>
                                        <p:tav tm="0">
                                          <p:val>
                                            <p:fltVal val="90"/>
                                          </p:val>
                                        </p:tav>
                                        <p:tav tm="100000">
                                          <p:val>
                                            <p:fltVal val="0"/>
                                          </p:val>
                                        </p:tav>
                                      </p:tavLst>
                                    </p:anim>
                                    <p:animEffect transition="in" filter="fade">
                                      <p:cBhvr>
                                        <p:cTn id="43" dur="10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207568" y="836713"/>
            <a:ext cx="3528392" cy="830997"/>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4800" b="1" dirty="0">
                <a:solidFill>
                  <a:srgbClr val="7030A0"/>
                </a:solidFill>
                <a:latin typeface="華康粗圓體" panose="020F0709000000000000" pitchFamily="49" charset="-120"/>
                <a:ea typeface="華康粗圓體" panose="020F0709000000000000" pitchFamily="49" charset="-120"/>
              </a:rPr>
              <a:t>有愛的能力！</a:t>
            </a:r>
          </a:p>
        </p:txBody>
      </p:sp>
      <p:pic>
        <p:nvPicPr>
          <p:cNvPr id="10248" name="Picture 8" descr="http://goodmenproject.wpengine.netdna-cdn.com/wp-content/uploads/2013/05/mother-teres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217" y="1124744"/>
            <a:ext cx="5581650" cy="332422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圖片 3"/>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991544" y="3861048"/>
            <a:ext cx="4286250" cy="2857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圖片 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66922" y="3104448"/>
            <a:ext cx="2802172" cy="2185350"/>
          </a:xfrm>
          <a:prstGeom prst="rect">
            <a:avLst/>
          </a:prstGeom>
        </p:spPr>
      </p:pic>
      <p:sp>
        <p:nvSpPr>
          <p:cNvPr id="9" name="文字方塊 8"/>
          <p:cNvSpPr txBox="1"/>
          <p:nvPr/>
        </p:nvSpPr>
        <p:spPr>
          <a:xfrm>
            <a:off x="2161515" y="1986785"/>
            <a:ext cx="3258245" cy="830997"/>
          </a:xfrm>
          <a:prstGeom prst="rect">
            <a:avLst/>
          </a:prstGeom>
          <a:noFill/>
        </p:spPr>
        <p:txBody>
          <a:bodyPr wrap="square" rtlCol="0">
            <a:spAutoFit/>
          </a:bodyPr>
          <a:lstStyle/>
          <a:p>
            <a:pPr algn="ctr" fontAlgn="base">
              <a:spcBef>
                <a:spcPct val="0"/>
              </a:spcBef>
              <a:spcAft>
                <a:spcPct val="0"/>
              </a:spcAft>
              <a:buFont typeface="Arial" pitchFamily="34" charset="0"/>
              <a:buNone/>
            </a:pPr>
            <a:r>
              <a:rPr lang="zh-TW" altLang="en-US" sz="4800" b="1" dirty="0">
                <a:solidFill>
                  <a:srgbClr val="F14124">
                    <a:lumMod val="75000"/>
                  </a:srgbClr>
                </a:solidFill>
                <a:latin typeface="華康粗圓體" panose="020F0709000000000000" pitchFamily="49" charset="-120"/>
                <a:ea typeface="華康粗圓體" panose="020F0709000000000000" pitchFamily="49" charset="-120"/>
              </a:rPr>
              <a:t>德肋莎修女</a:t>
            </a:r>
          </a:p>
        </p:txBody>
      </p:sp>
    </p:spTree>
    <p:extLst>
      <p:ext uri="{BB962C8B-B14F-4D97-AF65-F5344CB8AC3E}">
        <p14:creationId xmlns:p14="http://schemas.microsoft.com/office/powerpoint/2010/main" val="2878453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10248"/>
                                        </p:tgtEl>
                                        <p:attrNameLst>
                                          <p:attrName>style.visibility</p:attrName>
                                        </p:attrNameLst>
                                      </p:cBhvr>
                                      <p:to>
                                        <p:strVal val="visible"/>
                                      </p:to>
                                    </p:set>
                                    <p:anim calcmode="lin" valueType="num">
                                      <p:cBhvr additive="base">
                                        <p:cTn id="18" dur="500" fill="hold"/>
                                        <p:tgtEl>
                                          <p:spTgt spid="10248"/>
                                        </p:tgtEl>
                                        <p:attrNameLst>
                                          <p:attrName>ppt_x</p:attrName>
                                        </p:attrNameLst>
                                      </p:cBhvr>
                                      <p:tavLst>
                                        <p:tav tm="0">
                                          <p:val>
                                            <p:strVal val="1+#ppt_w/2"/>
                                          </p:val>
                                        </p:tav>
                                        <p:tav tm="100000">
                                          <p:val>
                                            <p:strVal val="#ppt_x"/>
                                          </p:val>
                                        </p:tav>
                                      </p:tavLst>
                                    </p:anim>
                                    <p:anim calcmode="lin" valueType="num">
                                      <p:cBhvr additive="base">
                                        <p:cTn id="19" dur="500" fill="hold"/>
                                        <p:tgtEl>
                                          <p:spTgt spid="10248"/>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6"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p:cNvGrpSpPr/>
          <p:nvPr/>
        </p:nvGrpSpPr>
        <p:grpSpPr>
          <a:xfrm>
            <a:off x="4009698" y="2146656"/>
            <a:ext cx="4462566" cy="4248472"/>
            <a:chOff x="3223520" y="1876319"/>
            <a:chExt cx="3024336" cy="2892334"/>
          </a:xfrm>
        </p:grpSpPr>
        <p:pic>
          <p:nvPicPr>
            <p:cNvPr id="5" name="圖片 4"/>
            <p:cNvPicPr>
              <a:picLocks noChangeAspect="1"/>
            </p:cNvPicPr>
            <p:nvPr/>
          </p:nvPicPr>
          <p:blipFill rotWithShape="1">
            <a:blip r:embed="rId3" cstate="print">
              <a:clrChange>
                <a:clrFrom>
                  <a:srgbClr val="FFFEFE"/>
                </a:clrFrom>
                <a:clrTo>
                  <a:srgbClr val="FFFEFE">
                    <a:alpha val="0"/>
                  </a:srgbClr>
                </a:clrTo>
              </a:clrChange>
              <a:extLst>
                <a:ext uri="{BEBA8EAE-BF5A-486C-A8C5-ECC9F3942E4B}">
                  <a14:imgProps xmlns:a14="http://schemas.microsoft.com/office/drawing/2010/main">
                    <a14:imgLayer r:embed="rId4">
                      <a14:imgEffect>
                        <a14:backgroundRemoval t="0" b="100000" l="0" r="100000">
                          <a14:foregroundMark x1="19870" y1="3090" x2="88925" y2="94382"/>
                          <a14:foregroundMark x1="77524" y1="6742" x2="9446" y2="93820"/>
                          <a14:foregroundMark x1="8143" y1="45787" x2="8469" y2="94101"/>
                          <a14:foregroundMark x1="8469" y1="95225" x2="89577" y2="95787"/>
                          <a14:foregroundMark x1="91857" y1="45225" x2="91857" y2="95225"/>
                          <a14:foregroundMark x1="94137" y1="34270" x2="93811" y2="44101"/>
                          <a14:foregroundMark x1="94137" y1="24719" x2="54072" y2="58146"/>
                          <a14:foregroundMark x1="85993" y1="93820" x2="29967" y2="69663"/>
                          <a14:foregroundMark x1="5863" y1="23876" x2="29642" y2="67697"/>
                          <a14:foregroundMark x1="14332" y1="38764" x2="44625" y2="23315"/>
                          <a14:foregroundMark x1="88274" y1="23876" x2="54723" y2="39045"/>
                          <a14:foregroundMark x1="92182" y1="26404" x2="80782" y2="81742"/>
                          <a14:foregroundMark x1="16938" y1="33427" x2="45928" y2="44101"/>
                          <a14:foregroundMark x1="16287" y1="76685" x2="16938" y2="59831"/>
                          <a14:foregroundMark x1="11075" y1="62921" x2="33550" y2="75562"/>
                          <a14:foregroundMark x1="11726" y1="76404" x2="53420" y2="63202"/>
                          <a14:foregroundMark x1="86645" y1="66292" x2="75570" y2="80056"/>
                          <a14:foregroundMark x1="87296" y1="62360" x2="83388" y2="75562"/>
                          <a14:foregroundMark x1="88274" y1="62921" x2="84365" y2="79775"/>
                          <a14:foregroundMark x1="87622" y1="61236" x2="79479" y2="76685"/>
                          <a14:backgroundMark x1="0" y1="49438" x2="7818" y2="49438"/>
                          <a14:backgroundMark x1="92182" y1="50000" x2="99674" y2="50000"/>
                        </a14:backgroundRemoval>
                      </a14:imgEffect>
                    </a14:imgLayer>
                  </a14:imgProps>
                </a:ext>
                <a:ext uri="{28A0092B-C50C-407E-A947-70E740481C1C}">
                  <a14:useLocalDpi xmlns:a14="http://schemas.microsoft.com/office/drawing/2010/main" val="0"/>
                </a:ext>
              </a:extLst>
            </a:blip>
            <a:srcRect/>
            <a:stretch/>
          </p:blipFill>
          <p:spPr>
            <a:xfrm>
              <a:off x="3223521" y="1876319"/>
              <a:ext cx="2882326" cy="2892334"/>
            </a:xfrm>
            <a:prstGeom prst="rect">
              <a:avLst/>
            </a:prstGeom>
          </p:spPr>
        </p:pic>
        <p:pic>
          <p:nvPicPr>
            <p:cNvPr id="9" name="圖片 8"/>
            <p:cNvPicPr>
              <a:picLocks noChangeAspect="1"/>
            </p:cNvPicPr>
            <p:nvPr/>
          </p:nvPicPr>
          <p:blipFill>
            <a:blip r:embed="rId5">
              <a:extLst>
                <a:ext uri="{BEBA8EAE-BF5A-486C-A8C5-ECC9F3942E4B}">
                  <a14:imgProps xmlns:a14="http://schemas.microsoft.com/office/drawing/2010/main">
                    <a14:imgLayer r:embed="rId6">
                      <a14:imgEffect>
                        <a14:backgroundRemoval t="809" b="100000" l="0" r="100000"/>
                      </a14:imgEffect>
                    </a14:imgLayer>
                  </a14:imgProps>
                </a:ext>
                <a:ext uri="{28A0092B-C50C-407E-A947-70E740481C1C}">
                  <a14:useLocalDpi xmlns:a14="http://schemas.microsoft.com/office/drawing/2010/main" val="0"/>
                </a:ext>
              </a:extLst>
            </a:blip>
            <a:stretch>
              <a:fillRect/>
            </a:stretch>
          </p:blipFill>
          <p:spPr>
            <a:xfrm>
              <a:off x="3673177" y="2659250"/>
              <a:ext cx="2129760" cy="1975352"/>
            </a:xfrm>
            <a:prstGeom prst="rect">
              <a:avLst/>
            </a:prstGeom>
          </p:spPr>
        </p:pic>
        <p:sp>
          <p:nvSpPr>
            <p:cNvPr id="10" name="文字方塊 9"/>
            <p:cNvSpPr txBox="1"/>
            <p:nvPr/>
          </p:nvSpPr>
          <p:spPr>
            <a:xfrm>
              <a:off x="3223520" y="3199950"/>
              <a:ext cx="3024336" cy="524112"/>
            </a:xfrm>
            <a:prstGeom prst="rect">
              <a:avLst/>
            </a:prstGeom>
            <a:noFill/>
          </p:spPr>
          <p:txBody>
            <a:bodyPr wrap="square" rtlCol="0">
              <a:spAutoFit/>
            </a:bodyPr>
            <a:lstStyle/>
            <a:p>
              <a:pPr algn="ctr" fontAlgn="base">
                <a:spcBef>
                  <a:spcPct val="0"/>
                </a:spcBef>
                <a:spcAft>
                  <a:spcPct val="0"/>
                </a:spcAft>
                <a:buFont typeface="Arial" pitchFamily="34" charset="0"/>
                <a:buNone/>
              </a:pPr>
              <a:r>
                <a:rPr lang="zh-TW" altLang="en-US" sz="4400" b="1" dirty="0">
                  <a:solidFill>
                    <a:srgbClr val="FFFF00"/>
                  </a:solidFill>
                  <a:latin typeface="華康粗圓體" panose="020F0709000000000000" pitchFamily="49" charset="-120"/>
                  <a:ea typeface="華康粗圓體" panose="020F0709000000000000" pitchFamily="49" charset="-120"/>
                </a:rPr>
                <a:t>永生生命</a:t>
              </a:r>
            </a:p>
          </p:txBody>
        </p:sp>
      </p:grpSp>
      <p:sp>
        <p:nvSpPr>
          <p:cNvPr id="12" name="文字方塊 11"/>
          <p:cNvSpPr txBox="1"/>
          <p:nvPr/>
        </p:nvSpPr>
        <p:spPr>
          <a:xfrm>
            <a:off x="2169600" y="237844"/>
            <a:ext cx="7992888" cy="2092881"/>
          </a:xfrm>
          <a:prstGeom prst="rect">
            <a:avLst/>
          </a:prstGeom>
          <a:noFill/>
        </p:spPr>
        <p:txBody>
          <a:bodyPr wrap="square" rtlCol="0">
            <a:spAutoFit/>
          </a:bodyPr>
          <a:lstStyle/>
          <a:p>
            <a:pPr algn="ctr" fontAlgn="base">
              <a:spcBef>
                <a:spcPts val="1200"/>
              </a:spcBef>
            </a:pPr>
            <a:r>
              <a:rPr lang="zh-TW" altLang="en-US" sz="6000" b="1" dirty="0">
                <a:solidFill>
                  <a:prstClr val="black"/>
                </a:solidFill>
                <a:latin typeface="華康粗圓體" panose="020F0709000000000000" pitchFamily="49" charset="-120"/>
                <a:ea typeface="華康粗圓體" panose="020F0709000000000000" pitchFamily="49" charset="-120"/>
              </a:rPr>
              <a:t>天主給予</a:t>
            </a:r>
            <a:endParaRPr lang="en-US" altLang="zh-TW" sz="6000" b="1" dirty="0">
              <a:solidFill>
                <a:prstClr val="black"/>
              </a:solidFill>
              <a:latin typeface="華康粗圓體" panose="020F0709000000000000" pitchFamily="49" charset="-120"/>
              <a:ea typeface="華康粗圓體" panose="020F0709000000000000" pitchFamily="49" charset="-120"/>
            </a:endParaRPr>
          </a:p>
          <a:p>
            <a:pPr algn="ctr" fontAlgn="base">
              <a:spcBef>
                <a:spcPts val="1200"/>
              </a:spcBef>
            </a:pPr>
            <a:r>
              <a:rPr lang="zh-TW" altLang="en-US" sz="6000" b="1" dirty="0">
                <a:solidFill>
                  <a:prstClr val="black"/>
                </a:solidFill>
                <a:latin typeface="華康粗圓體" panose="020F0709000000000000" pitchFamily="49" charset="-120"/>
                <a:ea typeface="華康粗圓體" panose="020F0709000000000000" pitchFamily="49" charset="-120"/>
              </a:rPr>
              <a:t>第二份       的禮物</a:t>
            </a:r>
          </a:p>
        </p:txBody>
      </p:sp>
      <p:sp>
        <p:nvSpPr>
          <p:cNvPr id="3" name="文字方塊 2"/>
          <p:cNvSpPr txBox="1"/>
          <p:nvPr/>
        </p:nvSpPr>
        <p:spPr>
          <a:xfrm>
            <a:off x="5655018" y="1333218"/>
            <a:ext cx="962385" cy="1015663"/>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6000" b="1" dirty="0">
                <a:solidFill>
                  <a:srgbClr val="FF0000"/>
                </a:solidFill>
                <a:latin typeface="華康粗圓體" panose="020F0709000000000000" pitchFamily="49" charset="-120"/>
                <a:ea typeface="華康粗圓體" panose="020F0709000000000000" pitchFamily="49" charset="-120"/>
              </a:rPr>
              <a:t>愛</a:t>
            </a:r>
            <a:endParaRPr lang="zh-TW" altLang="en-US" sz="6000" dirty="0">
              <a:solidFill>
                <a:prstClr val="black"/>
              </a:solidFill>
              <a:latin typeface="華康粗圓體" panose="020F0709000000000000" pitchFamily="49" charset="-120"/>
              <a:ea typeface="華康粗圓體" panose="020F0709000000000000" pitchFamily="49" charset="-120"/>
            </a:endParaRPr>
          </a:p>
        </p:txBody>
      </p:sp>
    </p:spTree>
    <p:extLst>
      <p:ext uri="{BB962C8B-B14F-4D97-AF65-F5344CB8AC3E}">
        <p14:creationId xmlns:p14="http://schemas.microsoft.com/office/powerpoint/2010/main" val="1694850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par>
                                <p:cTn id="15" presetID="2" presetClass="entr" presetSubtype="3" fill="hold" grpId="0" nodeType="withEffect">
                                  <p:stCondLst>
                                    <p:cond delay="0"/>
                                  </p:stCondLst>
                                  <p:iterate type="lt">
                                    <p:tmPct val="0"/>
                                  </p:iterate>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34" presetClass="emph" presetSubtype="0" fill="hold" grpId="1" nodeType="afterEffect">
                                  <p:stCondLst>
                                    <p:cond delay="0"/>
                                  </p:stCondLst>
                                  <p:iterate type="lt">
                                    <p:tmPct val="10000"/>
                                  </p:iterate>
                                  <p:childTnLst>
                                    <p:animMotion origin="layout" path="M 0.0 0.0 L 0.0 -0.07213" pathEditMode="relative" ptsTypes="">
                                      <p:cBhvr>
                                        <p:cTn id="21" dur="1000" accel="50000" decel="50000" autoRev="1" fill="hold">
                                          <p:stCondLst>
                                            <p:cond delay="0"/>
                                          </p:stCondLst>
                                        </p:cTn>
                                        <p:tgtEl>
                                          <p:spTgt spid="3"/>
                                        </p:tgtEl>
                                        <p:attrNameLst>
                                          <p:attrName>ppt_x</p:attrName>
                                          <p:attrName>ppt_y</p:attrName>
                                        </p:attrNameLst>
                                      </p:cBhvr>
                                    </p:animMotion>
                                    <p:animRot by="1500000">
                                      <p:cBhvr>
                                        <p:cTn id="22" dur="500" fill="hold">
                                          <p:stCondLst>
                                            <p:cond delay="0"/>
                                          </p:stCondLst>
                                        </p:cTn>
                                        <p:tgtEl>
                                          <p:spTgt spid="3"/>
                                        </p:tgtEl>
                                        <p:attrNameLst>
                                          <p:attrName>r</p:attrName>
                                        </p:attrNameLst>
                                      </p:cBhvr>
                                    </p:animRot>
                                    <p:animRot by="-1500000">
                                      <p:cBhvr>
                                        <p:cTn id="23" dur="500" fill="hold">
                                          <p:stCondLst>
                                            <p:cond delay="500"/>
                                          </p:stCondLst>
                                        </p:cTn>
                                        <p:tgtEl>
                                          <p:spTgt spid="3"/>
                                        </p:tgtEl>
                                        <p:attrNameLst>
                                          <p:attrName>r</p:attrName>
                                        </p:attrNameLst>
                                      </p:cBhvr>
                                    </p:animRot>
                                    <p:animRot by="-1500000">
                                      <p:cBhvr>
                                        <p:cTn id="24" dur="500" fill="hold">
                                          <p:stCondLst>
                                            <p:cond delay="1000"/>
                                          </p:stCondLst>
                                        </p:cTn>
                                        <p:tgtEl>
                                          <p:spTgt spid="3"/>
                                        </p:tgtEl>
                                        <p:attrNameLst>
                                          <p:attrName>r</p:attrName>
                                        </p:attrNameLst>
                                      </p:cBhvr>
                                    </p:animRot>
                                    <p:animRot by="1500000">
                                      <p:cBhvr>
                                        <p:cTn id="25" dur="500" fill="hold">
                                          <p:stCondLst>
                                            <p:cond delay="15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群組 25"/>
          <p:cNvGrpSpPr/>
          <p:nvPr/>
        </p:nvGrpSpPr>
        <p:grpSpPr>
          <a:xfrm>
            <a:off x="1685388" y="692697"/>
            <a:ext cx="2214674" cy="1398809"/>
            <a:chOff x="150081" y="692696"/>
            <a:chExt cx="2214674" cy="1398809"/>
          </a:xfrm>
        </p:grpSpPr>
        <p:sp>
          <p:nvSpPr>
            <p:cNvPr id="7" name="直線圖說文字 2 6"/>
            <p:cNvSpPr/>
            <p:nvPr/>
          </p:nvSpPr>
          <p:spPr>
            <a:xfrm flipH="1">
              <a:off x="161388" y="692696"/>
              <a:ext cx="2203366" cy="1398809"/>
            </a:xfrm>
            <a:prstGeom prst="borderCallout2">
              <a:avLst/>
            </a:prstGeom>
            <a:ln/>
          </p:spPr>
          <p:style>
            <a:lnRef idx="3">
              <a:schemeClr val="lt1"/>
            </a:lnRef>
            <a:fillRef idx="1">
              <a:schemeClr val="accent4"/>
            </a:fillRef>
            <a:effectRef idx="1">
              <a:schemeClr val="accent4"/>
            </a:effectRef>
            <a:fontRef idx="minor">
              <a:schemeClr val="lt1"/>
            </a:fontRef>
          </p:style>
          <p:txBody>
            <a:bodyPr rtlCol="0" anchor="ctr"/>
            <a:lstStyle/>
            <a:p>
              <a:pPr algn="ctr" fontAlgn="base">
                <a:spcBef>
                  <a:spcPct val="0"/>
                </a:spcBef>
                <a:spcAft>
                  <a:spcPct val="0"/>
                </a:spcAft>
                <a:buFont typeface="Arial" pitchFamily="34" charset="0"/>
                <a:buNone/>
              </a:pPr>
              <a:endParaRPr lang="zh-TW" altLang="en-US">
                <a:solidFill>
                  <a:prstClr val="white"/>
                </a:solidFill>
                <a:latin typeface="華康粗圓體" panose="020F0709000000000000" pitchFamily="49" charset="-120"/>
                <a:ea typeface="華康粗圓體" panose="020F0709000000000000" pitchFamily="49" charset="-120"/>
              </a:endParaRPr>
            </a:p>
          </p:txBody>
        </p:sp>
        <p:sp>
          <p:nvSpPr>
            <p:cNvPr id="10" name="矩形 9"/>
            <p:cNvSpPr/>
            <p:nvPr/>
          </p:nvSpPr>
          <p:spPr>
            <a:xfrm>
              <a:off x="150081" y="1047553"/>
              <a:ext cx="2214674" cy="689095"/>
            </a:xfrm>
            <a:prstGeom prst="rect">
              <a:avLst/>
            </a:prstGeom>
            <a:noFill/>
          </p:spPr>
          <p:txBody>
            <a:bodyPr wrap="none" lIns="91440" tIns="45720" rIns="91440" bIns="45720" numCol="1">
              <a:prstTxWarp prst="textDoubleWave1">
                <a:avLst/>
              </a:prstTxWarp>
              <a:spAutoFit/>
            </a:bodyPr>
            <a:lstStyle/>
            <a:p>
              <a:pPr algn="ctr" fontAlgn="base">
                <a:spcBef>
                  <a:spcPct val="0"/>
                </a:spcBef>
                <a:spcAft>
                  <a:spcPct val="0"/>
                </a:spcAft>
                <a:buFont typeface="Arial" pitchFamily="34" charset="0"/>
                <a:buNone/>
              </a:pPr>
              <a:r>
                <a:rPr lang="zh-TW" altLang="en-US" sz="5400" b="1" dirty="0">
                  <a:ln w="12700">
                    <a:solidFill>
                      <a:srgbClr val="212745">
                        <a:satMod val="155000"/>
                      </a:srgbClr>
                    </a:solidFill>
                    <a:prstDash val="solid"/>
                  </a:ln>
                  <a:solidFill>
                    <a:srgbClr val="7030A0"/>
                  </a:solidFill>
                  <a:effectLst>
                    <a:outerShdw blurRad="41275" dist="20320" dir="1800000" algn="tl" rotWithShape="0">
                      <a:srgbClr val="000000">
                        <a:alpha val="40000"/>
                      </a:srgbClr>
                    </a:outerShdw>
                  </a:effectLst>
                  <a:latin typeface="華康粗圓體" panose="020F0709000000000000" pitchFamily="49" charset="-120"/>
                  <a:ea typeface="華康粗圓體" panose="020F0709000000000000" pitchFamily="49" charset="-120"/>
                </a:rPr>
                <a:t>無限生命</a:t>
              </a:r>
            </a:p>
          </p:txBody>
        </p:sp>
      </p:grpSp>
      <p:grpSp>
        <p:nvGrpSpPr>
          <p:cNvPr id="27" name="群組 26"/>
          <p:cNvGrpSpPr/>
          <p:nvPr/>
        </p:nvGrpSpPr>
        <p:grpSpPr>
          <a:xfrm>
            <a:off x="8096111" y="692697"/>
            <a:ext cx="2234201" cy="1398809"/>
            <a:chOff x="6572110" y="692696"/>
            <a:chExt cx="2234201" cy="1398809"/>
          </a:xfrm>
        </p:grpSpPr>
        <p:sp>
          <p:nvSpPr>
            <p:cNvPr id="8" name="直線圖說文字 2 7"/>
            <p:cNvSpPr/>
            <p:nvPr/>
          </p:nvSpPr>
          <p:spPr>
            <a:xfrm>
              <a:off x="6572110" y="692696"/>
              <a:ext cx="2214674" cy="1398809"/>
            </a:xfrm>
            <a:prstGeom prst="borderCallout2">
              <a:avLst/>
            </a:prstGeom>
            <a:ln/>
          </p:spPr>
          <p:style>
            <a:lnRef idx="3">
              <a:schemeClr val="lt1"/>
            </a:lnRef>
            <a:fillRef idx="1">
              <a:schemeClr val="accent4"/>
            </a:fillRef>
            <a:effectRef idx="1">
              <a:schemeClr val="accent4"/>
            </a:effectRef>
            <a:fontRef idx="minor">
              <a:schemeClr val="lt1"/>
            </a:fontRef>
          </p:style>
          <p:txBody>
            <a:bodyPr rtlCol="0" anchor="ctr"/>
            <a:lstStyle/>
            <a:p>
              <a:pPr algn="ctr" fontAlgn="base">
                <a:spcBef>
                  <a:spcPct val="0"/>
                </a:spcBef>
                <a:spcAft>
                  <a:spcPct val="0"/>
                </a:spcAft>
                <a:buFont typeface="Arial" pitchFamily="34" charset="0"/>
                <a:buNone/>
              </a:pPr>
              <a:endParaRPr lang="zh-TW" altLang="en-US">
                <a:solidFill>
                  <a:prstClr val="white"/>
                </a:solidFill>
                <a:latin typeface="華康粗圓體" panose="020F0709000000000000" pitchFamily="49" charset="-120"/>
                <a:ea typeface="華康粗圓體" panose="020F0709000000000000" pitchFamily="49" charset="-120"/>
              </a:endParaRPr>
            </a:p>
          </p:txBody>
        </p:sp>
        <p:sp>
          <p:nvSpPr>
            <p:cNvPr id="20" name="矩形 19"/>
            <p:cNvSpPr/>
            <p:nvPr/>
          </p:nvSpPr>
          <p:spPr>
            <a:xfrm>
              <a:off x="6591637" y="972478"/>
              <a:ext cx="2214674" cy="689095"/>
            </a:xfrm>
            <a:prstGeom prst="rect">
              <a:avLst/>
            </a:prstGeom>
            <a:noFill/>
          </p:spPr>
          <p:txBody>
            <a:bodyPr wrap="none" lIns="91440" tIns="45720" rIns="91440" bIns="45720" numCol="1">
              <a:prstTxWarp prst="textDoubleWave1">
                <a:avLst/>
              </a:prstTxWarp>
              <a:spAutoFit/>
            </a:bodyPr>
            <a:lstStyle/>
            <a:p>
              <a:pPr algn="ctr" fontAlgn="base">
                <a:spcBef>
                  <a:spcPct val="0"/>
                </a:spcBef>
                <a:spcAft>
                  <a:spcPct val="0"/>
                </a:spcAft>
                <a:buFont typeface="Arial" pitchFamily="34" charset="0"/>
                <a:buNone/>
              </a:pPr>
              <a:r>
                <a:rPr lang="zh-TW" altLang="en-US" sz="5400" b="1" dirty="0">
                  <a:ln w="12700">
                    <a:solidFill>
                      <a:srgbClr val="212745">
                        <a:satMod val="155000"/>
                      </a:srgbClr>
                    </a:solidFill>
                    <a:prstDash val="solid"/>
                  </a:ln>
                  <a:solidFill>
                    <a:srgbClr val="7030A0"/>
                  </a:solidFill>
                  <a:effectLst>
                    <a:outerShdw blurRad="41275" dist="20320" dir="1800000" algn="tl" rotWithShape="0">
                      <a:srgbClr val="000000">
                        <a:alpha val="40000"/>
                      </a:srgbClr>
                    </a:outerShdw>
                  </a:effectLst>
                  <a:latin typeface="華康粗圓體" panose="020F0709000000000000" pitchFamily="49" charset="-120"/>
                  <a:ea typeface="華康粗圓體" panose="020F0709000000000000" pitchFamily="49" charset="-120"/>
                </a:rPr>
                <a:t>無限的愛</a:t>
              </a:r>
            </a:p>
          </p:txBody>
        </p:sp>
      </p:grpSp>
      <p:grpSp>
        <p:nvGrpSpPr>
          <p:cNvPr id="29" name="群組 28"/>
          <p:cNvGrpSpPr/>
          <p:nvPr/>
        </p:nvGrpSpPr>
        <p:grpSpPr>
          <a:xfrm>
            <a:off x="1973421" y="5085185"/>
            <a:ext cx="2244104" cy="1398809"/>
            <a:chOff x="438114" y="5085184"/>
            <a:chExt cx="2244104" cy="1398809"/>
          </a:xfrm>
        </p:grpSpPr>
        <p:sp>
          <p:nvSpPr>
            <p:cNvPr id="15" name="直線圖說文字 2 14"/>
            <p:cNvSpPr/>
            <p:nvPr/>
          </p:nvSpPr>
          <p:spPr>
            <a:xfrm rot="10800000">
              <a:off x="467544" y="5085184"/>
              <a:ext cx="2214674" cy="1398809"/>
            </a:xfrm>
            <a:prstGeom prst="borderCallout2">
              <a:avLst/>
            </a:prstGeom>
            <a:ln/>
          </p:spPr>
          <p:style>
            <a:lnRef idx="3">
              <a:schemeClr val="lt1"/>
            </a:lnRef>
            <a:fillRef idx="1">
              <a:schemeClr val="accent4"/>
            </a:fillRef>
            <a:effectRef idx="1">
              <a:schemeClr val="accent4"/>
            </a:effectRef>
            <a:fontRef idx="minor">
              <a:schemeClr val="lt1"/>
            </a:fontRef>
          </p:style>
          <p:txBody>
            <a:bodyPr rtlCol="0" anchor="ctr"/>
            <a:lstStyle/>
            <a:p>
              <a:pPr algn="ctr" fontAlgn="base">
                <a:spcBef>
                  <a:spcPct val="0"/>
                </a:spcBef>
                <a:spcAft>
                  <a:spcPct val="0"/>
                </a:spcAft>
                <a:buFont typeface="Arial" pitchFamily="34" charset="0"/>
                <a:buNone/>
              </a:pPr>
              <a:endParaRPr lang="zh-TW" altLang="en-US">
                <a:solidFill>
                  <a:prstClr val="white"/>
                </a:solidFill>
                <a:latin typeface="華康粗圓體" panose="020F0709000000000000" pitchFamily="49" charset="-120"/>
                <a:ea typeface="華康粗圓體" panose="020F0709000000000000" pitchFamily="49" charset="-120"/>
              </a:endParaRPr>
            </a:p>
          </p:txBody>
        </p:sp>
        <p:sp>
          <p:nvSpPr>
            <p:cNvPr id="21" name="矩形 20"/>
            <p:cNvSpPr/>
            <p:nvPr/>
          </p:nvSpPr>
          <p:spPr>
            <a:xfrm>
              <a:off x="438114" y="5413293"/>
              <a:ext cx="2214674" cy="689095"/>
            </a:xfrm>
            <a:prstGeom prst="rect">
              <a:avLst/>
            </a:prstGeom>
            <a:noFill/>
          </p:spPr>
          <p:txBody>
            <a:bodyPr wrap="none" lIns="91440" tIns="45720" rIns="91440" bIns="45720" numCol="1">
              <a:prstTxWarp prst="textDoubleWave1">
                <a:avLst/>
              </a:prstTxWarp>
              <a:spAutoFit/>
            </a:bodyPr>
            <a:lstStyle/>
            <a:p>
              <a:pPr algn="ctr" fontAlgn="base">
                <a:spcBef>
                  <a:spcPct val="0"/>
                </a:spcBef>
                <a:spcAft>
                  <a:spcPct val="0"/>
                </a:spcAft>
                <a:buFont typeface="Arial" pitchFamily="34" charset="0"/>
                <a:buNone/>
              </a:pPr>
              <a:r>
                <a:rPr lang="zh-TW" altLang="en-US" sz="5400" b="1" dirty="0">
                  <a:ln w="12700">
                    <a:solidFill>
                      <a:srgbClr val="212745">
                        <a:satMod val="155000"/>
                      </a:srgbClr>
                    </a:solidFill>
                    <a:prstDash val="solid"/>
                  </a:ln>
                  <a:solidFill>
                    <a:srgbClr val="7030A0"/>
                  </a:solidFill>
                  <a:effectLst>
                    <a:outerShdw blurRad="41275" dist="20320" dir="1800000" algn="tl" rotWithShape="0">
                      <a:srgbClr val="000000">
                        <a:alpha val="40000"/>
                      </a:srgbClr>
                    </a:outerShdw>
                  </a:effectLst>
                  <a:latin typeface="華康粗圓體" panose="020F0709000000000000" pitchFamily="49" charset="-120"/>
                  <a:ea typeface="華康粗圓體" panose="020F0709000000000000" pitchFamily="49" charset="-120"/>
                </a:rPr>
                <a:t>無限智慧</a:t>
              </a:r>
            </a:p>
          </p:txBody>
        </p:sp>
      </p:grpSp>
      <p:grpSp>
        <p:nvGrpSpPr>
          <p:cNvPr id="28" name="群組 27"/>
          <p:cNvGrpSpPr/>
          <p:nvPr/>
        </p:nvGrpSpPr>
        <p:grpSpPr>
          <a:xfrm>
            <a:off x="8086206" y="5135158"/>
            <a:ext cx="2214674" cy="1398809"/>
            <a:chOff x="6562206" y="5135157"/>
            <a:chExt cx="2214674" cy="1398809"/>
          </a:xfrm>
        </p:grpSpPr>
        <p:sp>
          <p:nvSpPr>
            <p:cNvPr id="18" name="直線圖說文字 2 17"/>
            <p:cNvSpPr/>
            <p:nvPr/>
          </p:nvSpPr>
          <p:spPr>
            <a:xfrm rot="10800000" flipH="1">
              <a:off x="6562206" y="5135157"/>
              <a:ext cx="2214674" cy="1398809"/>
            </a:xfrm>
            <a:prstGeom prst="borderCallout2">
              <a:avLst/>
            </a:prstGeom>
            <a:ln/>
          </p:spPr>
          <p:style>
            <a:lnRef idx="3">
              <a:schemeClr val="lt1"/>
            </a:lnRef>
            <a:fillRef idx="1">
              <a:schemeClr val="accent4"/>
            </a:fillRef>
            <a:effectRef idx="1">
              <a:schemeClr val="accent4"/>
            </a:effectRef>
            <a:fontRef idx="minor">
              <a:schemeClr val="lt1"/>
            </a:fontRef>
          </p:style>
          <p:txBody>
            <a:bodyPr rtlCol="0" anchor="ctr"/>
            <a:lstStyle/>
            <a:p>
              <a:pPr algn="ctr" fontAlgn="base">
                <a:spcBef>
                  <a:spcPct val="0"/>
                </a:spcBef>
                <a:spcAft>
                  <a:spcPct val="0"/>
                </a:spcAft>
                <a:buFont typeface="Arial" pitchFamily="34" charset="0"/>
                <a:buNone/>
              </a:pPr>
              <a:endParaRPr lang="zh-TW" altLang="en-US">
                <a:solidFill>
                  <a:prstClr val="white"/>
                </a:solidFill>
                <a:latin typeface="華康粗圓體" panose="020F0709000000000000" pitchFamily="49" charset="-120"/>
                <a:ea typeface="華康粗圓體" panose="020F0709000000000000" pitchFamily="49" charset="-120"/>
              </a:endParaRPr>
            </a:p>
          </p:txBody>
        </p:sp>
        <p:sp>
          <p:nvSpPr>
            <p:cNvPr id="22" name="矩形 21"/>
            <p:cNvSpPr/>
            <p:nvPr/>
          </p:nvSpPr>
          <p:spPr>
            <a:xfrm>
              <a:off x="6562206" y="5440040"/>
              <a:ext cx="2214674" cy="689095"/>
            </a:xfrm>
            <a:prstGeom prst="rect">
              <a:avLst/>
            </a:prstGeom>
            <a:noFill/>
          </p:spPr>
          <p:txBody>
            <a:bodyPr wrap="none" lIns="91440" tIns="45720" rIns="91440" bIns="45720" numCol="1">
              <a:prstTxWarp prst="textDoubleWave1">
                <a:avLst/>
              </a:prstTxWarp>
              <a:spAutoFit/>
            </a:bodyPr>
            <a:lstStyle/>
            <a:p>
              <a:pPr algn="ctr" fontAlgn="base">
                <a:spcBef>
                  <a:spcPct val="0"/>
                </a:spcBef>
                <a:spcAft>
                  <a:spcPct val="0"/>
                </a:spcAft>
                <a:buFont typeface="Arial" pitchFamily="34" charset="0"/>
                <a:buNone/>
              </a:pPr>
              <a:r>
                <a:rPr lang="zh-TW" altLang="en-US" sz="5400" b="1" dirty="0">
                  <a:ln w="12700">
                    <a:solidFill>
                      <a:srgbClr val="212745">
                        <a:satMod val="155000"/>
                      </a:srgbClr>
                    </a:solidFill>
                    <a:prstDash val="solid"/>
                  </a:ln>
                  <a:solidFill>
                    <a:srgbClr val="7030A0"/>
                  </a:solidFill>
                  <a:effectLst>
                    <a:outerShdw blurRad="41275" dist="20320" dir="1800000" algn="tl" rotWithShape="0">
                      <a:srgbClr val="000000">
                        <a:alpha val="40000"/>
                      </a:srgbClr>
                    </a:outerShdw>
                  </a:effectLst>
                  <a:latin typeface="華康粗圓體" panose="020F0709000000000000" pitchFamily="49" charset="-120"/>
                  <a:ea typeface="華康粗圓體" panose="020F0709000000000000" pitchFamily="49" charset="-120"/>
                </a:rPr>
                <a:t>無限美善</a:t>
              </a:r>
            </a:p>
          </p:txBody>
        </p:sp>
      </p:grpSp>
      <p:grpSp>
        <p:nvGrpSpPr>
          <p:cNvPr id="25" name="群組 24"/>
          <p:cNvGrpSpPr/>
          <p:nvPr/>
        </p:nvGrpSpPr>
        <p:grpSpPr>
          <a:xfrm>
            <a:off x="4525845" y="-72626"/>
            <a:ext cx="3245965" cy="2537066"/>
            <a:chOff x="2990537" y="-72626"/>
            <a:chExt cx="3245965" cy="2537066"/>
          </a:xfrm>
        </p:grpSpPr>
        <p:sp>
          <p:nvSpPr>
            <p:cNvPr id="2" name="爆炸 2 1"/>
            <p:cNvSpPr/>
            <p:nvPr/>
          </p:nvSpPr>
          <p:spPr>
            <a:xfrm rot="1226824">
              <a:off x="2990537" y="-72626"/>
              <a:ext cx="3245965" cy="2537066"/>
            </a:xfrm>
            <a:prstGeom prst="irregularSeal2">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fontAlgn="base">
                <a:spcBef>
                  <a:spcPct val="0"/>
                </a:spcBef>
                <a:spcAft>
                  <a:spcPct val="0"/>
                </a:spcAft>
                <a:buFont typeface="Arial" pitchFamily="34" charset="0"/>
                <a:buNone/>
              </a:pPr>
              <a:endParaRPr lang="zh-TW" altLang="en-US">
                <a:solidFill>
                  <a:prstClr val="white"/>
                </a:solidFill>
                <a:latin typeface="華康粗圓體" panose="020F0709000000000000" pitchFamily="49" charset="-120"/>
                <a:ea typeface="華康粗圓體" panose="020F0709000000000000" pitchFamily="49" charset="-120"/>
              </a:endParaRPr>
            </a:p>
          </p:txBody>
        </p:sp>
        <p:sp>
          <p:nvSpPr>
            <p:cNvPr id="9" name="文字方塊 8"/>
            <p:cNvSpPr txBox="1"/>
            <p:nvPr/>
          </p:nvSpPr>
          <p:spPr>
            <a:xfrm>
              <a:off x="3250268" y="932306"/>
              <a:ext cx="2520280" cy="769441"/>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4400" b="1" dirty="0">
                  <a:solidFill>
                    <a:srgbClr val="FFFF00"/>
                  </a:solidFill>
                  <a:latin typeface="華康粗圓體" panose="020F0709000000000000" pitchFamily="49" charset="-120"/>
                  <a:ea typeface="華康粗圓體" panose="020F0709000000000000" pitchFamily="49" charset="-120"/>
                </a:rPr>
                <a:t>分享天主</a:t>
              </a:r>
            </a:p>
          </p:txBody>
        </p:sp>
      </p:grpSp>
      <p:grpSp>
        <p:nvGrpSpPr>
          <p:cNvPr id="3" name="群組 2"/>
          <p:cNvGrpSpPr/>
          <p:nvPr/>
        </p:nvGrpSpPr>
        <p:grpSpPr>
          <a:xfrm>
            <a:off x="4379115" y="2188434"/>
            <a:ext cx="3384376" cy="3222009"/>
            <a:chOff x="3223520" y="1876319"/>
            <a:chExt cx="3024336" cy="2892334"/>
          </a:xfrm>
        </p:grpSpPr>
        <p:pic>
          <p:nvPicPr>
            <p:cNvPr id="4" name="圖片 3"/>
            <p:cNvPicPr>
              <a:picLocks noChangeAspect="1"/>
            </p:cNvPicPr>
            <p:nvPr/>
          </p:nvPicPr>
          <p:blipFill rotWithShape="1">
            <a:blip r:embed="rId3" cstate="print">
              <a:clrChange>
                <a:clrFrom>
                  <a:srgbClr val="FFFEFE"/>
                </a:clrFrom>
                <a:clrTo>
                  <a:srgbClr val="FFFEFE">
                    <a:alpha val="0"/>
                  </a:srgbClr>
                </a:clrTo>
              </a:clrChange>
              <a:extLst>
                <a:ext uri="{BEBA8EAE-BF5A-486C-A8C5-ECC9F3942E4B}">
                  <a14:imgProps xmlns:a14="http://schemas.microsoft.com/office/drawing/2010/main">
                    <a14:imgLayer r:embed="rId4">
                      <a14:imgEffect>
                        <a14:backgroundRemoval t="0" b="100000" l="0" r="100000">
                          <a14:foregroundMark x1="19870" y1="3090" x2="88925" y2="94382"/>
                          <a14:foregroundMark x1="77524" y1="6742" x2="9446" y2="93820"/>
                          <a14:foregroundMark x1="8143" y1="45787" x2="8469" y2="94101"/>
                          <a14:foregroundMark x1="8469" y1="95225" x2="89577" y2="95787"/>
                          <a14:foregroundMark x1="91857" y1="45225" x2="91857" y2="95225"/>
                          <a14:foregroundMark x1="94137" y1="34270" x2="93811" y2="44101"/>
                          <a14:foregroundMark x1="94137" y1="24719" x2="54072" y2="58146"/>
                          <a14:foregroundMark x1="85993" y1="93820" x2="29967" y2="69663"/>
                          <a14:foregroundMark x1="5863" y1="23876" x2="29642" y2="67697"/>
                          <a14:foregroundMark x1="14332" y1="38764" x2="44625" y2="23315"/>
                          <a14:foregroundMark x1="88274" y1="23876" x2="54723" y2="39045"/>
                          <a14:foregroundMark x1="92182" y1="26404" x2="80782" y2="81742"/>
                          <a14:foregroundMark x1="16938" y1="33427" x2="45928" y2="44101"/>
                          <a14:foregroundMark x1="16287" y1="76685" x2="16938" y2="59831"/>
                          <a14:foregroundMark x1="11075" y1="62921" x2="33550" y2="75562"/>
                          <a14:foregroundMark x1="11726" y1="76404" x2="53420" y2="63202"/>
                          <a14:foregroundMark x1="86645" y1="66292" x2="75570" y2="80056"/>
                          <a14:foregroundMark x1="87296" y1="62360" x2="83388" y2="75562"/>
                          <a14:foregroundMark x1="88274" y1="62921" x2="84365" y2="79775"/>
                          <a14:foregroundMark x1="87622" y1="61236" x2="79479" y2="76685"/>
                          <a14:backgroundMark x1="0" y1="49438" x2="7818" y2="49438"/>
                          <a14:backgroundMark x1="92182" y1="50000" x2="99674" y2="50000"/>
                        </a14:backgroundRemoval>
                      </a14:imgEffect>
                    </a14:imgLayer>
                  </a14:imgProps>
                </a:ext>
                <a:ext uri="{28A0092B-C50C-407E-A947-70E740481C1C}">
                  <a14:useLocalDpi xmlns:a14="http://schemas.microsoft.com/office/drawing/2010/main" val="0"/>
                </a:ext>
              </a:extLst>
            </a:blip>
            <a:srcRect/>
            <a:stretch/>
          </p:blipFill>
          <p:spPr>
            <a:xfrm>
              <a:off x="3223521" y="1876319"/>
              <a:ext cx="2882326" cy="2892334"/>
            </a:xfrm>
            <a:prstGeom prst="rect">
              <a:avLst/>
            </a:prstGeom>
          </p:spPr>
        </p:pic>
        <p:pic>
          <p:nvPicPr>
            <p:cNvPr id="5" name="圖片 4"/>
            <p:cNvPicPr>
              <a:picLocks noChangeAspect="1"/>
            </p:cNvPicPr>
            <p:nvPr/>
          </p:nvPicPr>
          <p:blipFill>
            <a:blip r:embed="rId5">
              <a:extLst>
                <a:ext uri="{BEBA8EAE-BF5A-486C-A8C5-ECC9F3942E4B}">
                  <a14:imgProps xmlns:a14="http://schemas.microsoft.com/office/drawing/2010/main">
                    <a14:imgLayer r:embed="rId6">
                      <a14:imgEffect>
                        <a14:backgroundRemoval t="809" b="100000" l="0" r="100000"/>
                      </a14:imgEffect>
                    </a14:imgLayer>
                  </a14:imgProps>
                </a:ext>
                <a:ext uri="{28A0092B-C50C-407E-A947-70E740481C1C}">
                  <a14:useLocalDpi xmlns:a14="http://schemas.microsoft.com/office/drawing/2010/main" val="0"/>
                </a:ext>
              </a:extLst>
            </a:blip>
            <a:stretch>
              <a:fillRect/>
            </a:stretch>
          </p:blipFill>
          <p:spPr>
            <a:xfrm>
              <a:off x="3673177" y="2659250"/>
              <a:ext cx="2129760" cy="1975352"/>
            </a:xfrm>
            <a:prstGeom prst="rect">
              <a:avLst/>
            </a:prstGeom>
          </p:spPr>
        </p:pic>
        <p:sp>
          <p:nvSpPr>
            <p:cNvPr id="6" name="文字方塊 5"/>
            <p:cNvSpPr txBox="1"/>
            <p:nvPr/>
          </p:nvSpPr>
          <p:spPr>
            <a:xfrm>
              <a:off x="3223520" y="3199950"/>
              <a:ext cx="3024336" cy="635455"/>
            </a:xfrm>
            <a:prstGeom prst="rect">
              <a:avLst/>
            </a:prstGeom>
            <a:noFill/>
          </p:spPr>
          <p:txBody>
            <a:bodyPr wrap="square" rtlCol="0">
              <a:spAutoFit/>
            </a:bodyPr>
            <a:lstStyle/>
            <a:p>
              <a:pPr algn="ctr" fontAlgn="base">
                <a:spcBef>
                  <a:spcPct val="0"/>
                </a:spcBef>
                <a:spcAft>
                  <a:spcPct val="0"/>
                </a:spcAft>
                <a:buFont typeface="Arial" pitchFamily="34" charset="0"/>
                <a:buNone/>
              </a:pPr>
              <a:r>
                <a:rPr lang="zh-TW" altLang="en-US" sz="4000" b="1" dirty="0">
                  <a:solidFill>
                    <a:srgbClr val="FFFF00"/>
                  </a:solidFill>
                  <a:latin typeface="華康粗圓體" panose="020F0709000000000000" pitchFamily="49" charset="-120"/>
                  <a:ea typeface="華康粗圓體" panose="020F0709000000000000" pitchFamily="49" charset="-120"/>
                </a:rPr>
                <a:t>永生生命</a:t>
              </a:r>
              <a:endParaRPr lang="zh-TW" altLang="en-US" sz="4400" b="1" dirty="0">
                <a:solidFill>
                  <a:srgbClr val="FFFF00"/>
                </a:solidFill>
                <a:latin typeface="華康粗圓體" panose="020F0709000000000000" pitchFamily="49" charset="-120"/>
                <a:ea typeface="華康粗圓體" panose="020F0709000000000000" pitchFamily="49" charset="-120"/>
              </a:endParaRPr>
            </a:p>
          </p:txBody>
        </p:sp>
      </p:grpSp>
    </p:spTree>
    <p:extLst>
      <p:ext uri="{BB962C8B-B14F-4D97-AF65-F5344CB8AC3E}">
        <p14:creationId xmlns:p14="http://schemas.microsoft.com/office/powerpoint/2010/main" val="2564712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heel(8)">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80">
                                          <p:stCondLst>
                                            <p:cond delay="0"/>
                                          </p:stCondLst>
                                        </p:cTn>
                                        <p:tgtEl>
                                          <p:spTgt spid="26"/>
                                        </p:tgtEl>
                                      </p:cBhvr>
                                    </p:animEffect>
                                    <p:anim calcmode="lin" valueType="num">
                                      <p:cBhvr>
                                        <p:cTn id="1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3" dur="26">
                                          <p:stCondLst>
                                            <p:cond delay="650"/>
                                          </p:stCondLst>
                                        </p:cTn>
                                        <p:tgtEl>
                                          <p:spTgt spid="26"/>
                                        </p:tgtEl>
                                      </p:cBhvr>
                                      <p:to x="100000" y="60000"/>
                                    </p:animScale>
                                    <p:animScale>
                                      <p:cBhvr>
                                        <p:cTn id="24" dur="166" decel="50000">
                                          <p:stCondLst>
                                            <p:cond delay="676"/>
                                          </p:stCondLst>
                                        </p:cTn>
                                        <p:tgtEl>
                                          <p:spTgt spid="26"/>
                                        </p:tgtEl>
                                      </p:cBhvr>
                                      <p:to x="100000" y="100000"/>
                                    </p:animScale>
                                    <p:animScale>
                                      <p:cBhvr>
                                        <p:cTn id="25" dur="26">
                                          <p:stCondLst>
                                            <p:cond delay="1312"/>
                                          </p:stCondLst>
                                        </p:cTn>
                                        <p:tgtEl>
                                          <p:spTgt spid="26"/>
                                        </p:tgtEl>
                                      </p:cBhvr>
                                      <p:to x="100000" y="80000"/>
                                    </p:animScale>
                                    <p:animScale>
                                      <p:cBhvr>
                                        <p:cTn id="26" dur="166" decel="50000">
                                          <p:stCondLst>
                                            <p:cond delay="1338"/>
                                          </p:stCondLst>
                                        </p:cTn>
                                        <p:tgtEl>
                                          <p:spTgt spid="26"/>
                                        </p:tgtEl>
                                      </p:cBhvr>
                                      <p:to x="100000" y="100000"/>
                                    </p:animScale>
                                    <p:animScale>
                                      <p:cBhvr>
                                        <p:cTn id="27" dur="26">
                                          <p:stCondLst>
                                            <p:cond delay="1642"/>
                                          </p:stCondLst>
                                        </p:cTn>
                                        <p:tgtEl>
                                          <p:spTgt spid="26"/>
                                        </p:tgtEl>
                                      </p:cBhvr>
                                      <p:to x="100000" y="90000"/>
                                    </p:animScale>
                                    <p:animScale>
                                      <p:cBhvr>
                                        <p:cTn id="28" dur="166" decel="50000">
                                          <p:stCondLst>
                                            <p:cond delay="1668"/>
                                          </p:stCondLst>
                                        </p:cTn>
                                        <p:tgtEl>
                                          <p:spTgt spid="26"/>
                                        </p:tgtEl>
                                      </p:cBhvr>
                                      <p:to x="100000" y="100000"/>
                                    </p:animScale>
                                    <p:animScale>
                                      <p:cBhvr>
                                        <p:cTn id="29" dur="26">
                                          <p:stCondLst>
                                            <p:cond delay="1808"/>
                                          </p:stCondLst>
                                        </p:cTn>
                                        <p:tgtEl>
                                          <p:spTgt spid="26"/>
                                        </p:tgtEl>
                                      </p:cBhvr>
                                      <p:to x="100000" y="95000"/>
                                    </p:animScale>
                                    <p:animScale>
                                      <p:cBhvr>
                                        <p:cTn id="30" dur="166" decel="50000">
                                          <p:stCondLst>
                                            <p:cond delay="1834"/>
                                          </p:stCondLst>
                                        </p:cTn>
                                        <p:tgtEl>
                                          <p:spTgt spid="26"/>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80">
                                          <p:stCondLst>
                                            <p:cond delay="0"/>
                                          </p:stCondLst>
                                        </p:cTn>
                                        <p:tgtEl>
                                          <p:spTgt spid="27"/>
                                        </p:tgtEl>
                                      </p:cBhvr>
                                    </p:animEffect>
                                    <p:anim calcmode="lin" valueType="num">
                                      <p:cBhvr>
                                        <p:cTn id="3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41" dur="26">
                                          <p:stCondLst>
                                            <p:cond delay="650"/>
                                          </p:stCondLst>
                                        </p:cTn>
                                        <p:tgtEl>
                                          <p:spTgt spid="27"/>
                                        </p:tgtEl>
                                      </p:cBhvr>
                                      <p:to x="100000" y="60000"/>
                                    </p:animScale>
                                    <p:animScale>
                                      <p:cBhvr>
                                        <p:cTn id="42" dur="166" decel="50000">
                                          <p:stCondLst>
                                            <p:cond delay="676"/>
                                          </p:stCondLst>
                                        </p:cTn>
                                        <p:tgtEl>
                                          <p:spTgt spid="27"/>
                                        </p:tgtEl>
                                      </p:cBhvr>
                                      <p:to x="100000" y="100000"/>
                                    </p:animScale>
                                    <p:animScale>
                                      <p:cBhvr>
                                        <p:cTn id="43" dur="26">
                                          <p:stCondLst>
                                            <p:cond delay="1312"/>
                                          </p:stCondLst>
                                        </p:cTn>
                                        <p:tgtEl>
                                          <p:spTgt spid="27"/>
                                        </p:tgtEl>
                                      </p:cBhvr>
                                      <p:to x="100000" y="80000"/>
                                    </p:animScale>
                                    <p:animScale>
                                      <p:cBhvr>
                                        <p:cTn id="44" dur="166" decel="50000">
                                          <p:stCondLst>
                                            <p:cond delay="1338"/>
                                          </p:stCondLst>
                                        </p:cTn>
                                        <p:tgtEl>
                                          <p:spTgt spid="27"/>
                                        </p:tgtEl>
                                      </p:cBhvr>
                                      <p:to x="100000" y="100000"/>
                                    </p:animScale>
                                    <p:animScale>
                                      <p:cBhvr>
                                        <p:cTn id="45" dur="26">
                                          <p:stCondLst>
                                            <p:cond delay="1642"/>
                                          </p:stCondLst>
                                        </p:cTn>
                                        <p:tgtEl>
                                          <p:spTgt spid="27"/>
                                        </p:tgtEl>
                                      </p:cBhvr>
                                      <p:to x="100000" y="90000"/>
                                    </p:animScale>
                                    <p:animScale>
                                      <p:cBhvr>
                                        <p:cTn id="46" dur="166" decel="50000">
                                          <p:stCondLst>
                                            <p:cond delay="1668"/>
                                          </p:stCondLst>
                                        </p:cTn>
                                        <p:tgtEl>
                                          <p:spTgt spid="27"/>
                                        </p:tgtEl>
                                      </p:cBhvr>
                                      <p:to x="100000" y="100000"/>
                                    </p:animScale>
                                    <p:animScale>
                                      <p:cBhvr>
                                        <p:cTn id="47" dur="26">
                                          <p:stCondLst>
                                            <p:cond delay="1808"/>
                                          </p:stCondLst>
                                        </p:cTn>
                                        <p:tgtEl>
                                          <p:spTgt spid="27"/>
                                        </p:tgtEl>
                                      </p:cBhvr>
                                      <p:to x="100000" y="95000"/>
                                    </p:animScale>
                                    <p:animScale>
                                      <p:cBhvr>
                                        <p:cTn id="48" dur="166" decel="50000">
                                          <p:stCondLst>
                                            <p:cond delay="1834"/>
                                          </p:stCondLst>
                                        </p:cTn>
                                        <p:tgtEl>
                                          <p:spTgt spid="27"/>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80">
                                          <p:stCondLst>
                                            <p:cond delay="0"/>
                                          </p:stCondLst>
                                        </p:cTn>
                                        <p:tgtEl>
                                          <p:spTgt spid="29"/>
                                        </p:tgtEl>
                                      </p:cBhvr>
                                    </p:animEffect>
                                    <p:anim calcmode="lin" valueType="num">
                                      <p:cBhvr>
                                        <p:cTn id="5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59" dur="26">
                                          <p:stCondLst>
                                            <p:cond delay="650"/>
                                          </p:stCondLst>
                                        </p:cTn>
                                        <p:tgtEl>
                                          <p:spTgt spid="29"/>
                                        </p:tgtEl>
                                      </p:cBhvr>
                                      <p:to x="100000" y="60000"/>
                                    </p:animScale>
                                    <p:animScale>
                                      <p:cBhvr>
                                        <p:cTn id="60" dur="166" decel="50000">
                                          <p:stCondLst>
                                            <p:cond delay="676"/>
                                          </p:stCondLst>
                                        </p:cTn>
                                        <p:tgtEl>
                                          <p:spTgt spid="29"/>
                                        </p:tgtEl>
                                      </p:cBhvr>
                                      <p:to x="100000" y="100000"/>
                                    </p:animScale>
                                    <p:animScale>
                                      <p:cBhvr>
                                        <p:cTn id="61" dur="26">
                                          <p:stCondLst>
                                            <p:cond delay="1312"/>
                                          </p:stCondLst>
                                        </p:cTn>
                                        <p:tgtEl>
                                          <p:spTgt spid="29"/>
                                        </p:tgtEl>
                                      </p:cBhvr>
                                      <p:to x="100000" y="80000"/>
                                    </p:animScale>
                                    <p:animScale>
                                      <p:cBhvr>
                                        <p:cTn id="62" dur="166" decel="50000">
                                          <p:stCondLst>
                                            <p:cond delay="1338"/>
                                          </p:stCondLst>
                                        </p:cTn>
                                        <p:tgtEl>
                                          <p:spTgt spid="29"/>
                                        </p:tgtEl>
                                      </p:cBhvr>
                                      <p:to x="100000" y="100000"/>
                                    </p:animScale>
                                    <p:animScale>
                                      <p:cBhvr>
                                        <p:cTn id="63" dur="26">
                                          <p:stCondLst>
                                            <p:cond delay="1642"/>
                                          </p:stCondLst>
                                        </p:cTn>
                                        <p:tgtEl>
                                          <p:spTgt spid="29"/>
                                        </p:tgtEl>
                                      </p:cBhvr>
                                      <p:to x="100000" y="90000"/>
                                    </p:animScale>
                                    <p:animScale>
                                      <p:cBhvr>
                                        <p:cTn id="64" dur="166" decel="50000">
                                          <p:stCondLst>
                                            <p:cond delay="1668"/>
                                          </p:stCondLst>
                                        </p:cTn>
                                        <p:tgtEl>
                                          <p:spTgt spid="29"/>
                                        </p:tgtEl>
                                      </p:cBhvr>
                                      <p:to x="100000" y="100000"/>
                                    </p:animScale>
                                    <p:animScale>
                                      <p:cBhvr>
                                        <p:cTn id="65" dur="26">
                                          <p:stCondLst>
                                            <p:cond delay="1808"/>
                                          </p:stCondLst>
                                        </p:cTn>
                                        <p:tgtEl>
                                          <p:spTgt spid="29"/>
                                        </p:tgtEl>
                                      </p:cBhvr>
                                      <p:to x="100000" y="95000"/>
                                    </p:animScale>
                                    <p:animScale>
                                      <p:cBhvr>
                                        <p:cTn id="66" dur="166" decel="50000">
                                          <p:stCondLst>
                                            <p:cond delay="1834"/>
                                          </p:stCondLst>
                                        </p:cTn>
                                        <p:tgtEl>
                                          <p:spTgt spid="29"/>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down)">
                                      <p:cBhvr>
                                        <p:cTn id="71" dur="580">
                                          <p:stCondLst>
                                            <p:cond delay="0"/>
                                          </p:stCondLst>
                                        </p:cTn>
                                        <p:tgtEl>
                                          <p:spTgt spid="28"/>
                                        </p:tgtEl>
                                      </p:cBhvr>
                                    </p:animEffect>
                                    <p:anim calcmode="lin" valueType="num">
                                      <p:cBhvr>
                                        <p:cTn id="7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7" dur="26">
                                          <p:stCondLst>
                                            <p:cond delay="650"/>
                                          </p:stCondLst>
                                        </p:cTn>
                                        <p:tgtEl>
                                          <p:spTgt spid="28"/>
                                        </p:tgtEl>
                                      </p:cBhvr>
                                      <p:to x="100000" y="60000"/>
                                    </p:animScale>
                                    <p:animScale>
                                      <p:cBhvr>
                                        <p:cTn id="78" dur="166" decel="50000">
                                          <p:stCondLst>
                                            <p:cond delay="676"/>
                                          </p:stCondLst>
                                        </p:cTn>
                                        <p:tgtEl>
                                          <p:spTgt spid="28"/>
                                        </p:tgtEl>
                                      </p:cBhvr>
                                      <p:to x="100000" y="100000"/>
                                    </p:animScale>
                                    <p:animScale>
                                      <p:cBhvr>
                                        <p:cTn id="79" dur="26">
                                          <p:stCondLst>
                                            <p:cond delay="1312"/>
                                          </p:stCondLst>
                                        </p:cTn>
                                        <p:tgtEl>
                                          <p:spTgt spid="28"/>
                                        </p:tgtEl>
                                      </p:cBhvr>
                                      <p:to x="100000" y="80000"/>
                                    </p:animScale>
                                    <p:animScale>
                                      <p:cBhvr>
                                        <p:cTn id="80" dur="166" decel="50000">
                                          <p:stCondLst>
                                            <p:cond delay="1338"/>
                                          </p:stCondLst>
                                        </p:cTn>
                                        <p:tgtEl>
                                          <p:spTgt spid="28"/>
                                        </p:tgtEl>
                                      </p:cBhvr>
                                      <p:to x="100000" y="100000"/>
                                    </p:animScale>
                                    <p:animScale>
                                      <p:cBhvr>
                                        <p:cTn id="81" dur="26">
                                          <p:stCondLst>
                                            <p:cond delay="1642"/>
                                          </p:stCondLst>
                                        </p:cTn>
                                        <p:tgtEl>
                                          <p:spTgt spid="28"/>
                                        </p:tgtEl>
                                      </p:cBhvr>
                                      <p:to x="100000" y="90000"/>
                                    </p:animScale>
                                    <p:animScale>
                                      <p:cBhvr>
                                        <p:cTn id="82" dur="166" decel="50000">
                                          <p:stCondLst>
                                            <p:cond delay="1668"/>
                                          </p:stCondLst>
                                        </p:cTn>
                                        <p:tgtEl>
                                          <p:spTgt spid="28"/>
                                        </p:tgtEl>
                                      </p:cBhvr>
                                      <p:to x="100000" y="100000"/>
                                    </p:animScale>
                                    <p:animScale>
                                      <p:cBhvr>
                                        <p:cTn id="83" dur="26">
                                          <p:stCondLst>
                                            <p:cond delay="1808"/>
                                          </p:stCondLst>
                                        </p:cTn>
                                        <p:tgtEl>
                                          <p:spTgt spid="28"/>
                                        </p:tgtEl>
                                      </p:cBhvr>
                                      <p:to x="100000" y="95000"/>
                                    </p:animScale>
                                    <p:animScale>
                                      <p:cBhvr>
                                        <p:cTn id="84"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p:nvPr/>
        </p:nvGrpSpPr>
        <p:grpSpPr>
          <a:xfrm>
            <a:off x="7392145" y="2178518"/>
            <a:ext cx="3124409" cy="3408095"/>
            <a:chOff x="5868144" y="2178517"/>
            <a:chExt cx="3124409" cy="3408095"/>
          </a:xfrm>
        </p:grpSpPr>
        <p:pic>
          <p:nvPicPr>
            <p:cNvPr id="11266" name="Picture 2" descr="http://superbest.typepad.com/.a/6a00d83451b39269e20133f214876d970b-p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8144" y="2852936"/>
              <a:ext cx="2857500" cy="2733676"/>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p:cNvSpPr txBox="1"/>
            <p:nvPr/>
          </p:nvSpPr>
          <p:spPr>
            <a:xfrm>
              <a:off x="7524328" y="2178517"/>
              <a:ext cx="1468225" cy="830997"/>
            </a:xfrm>
            <a:prstGeom prst="rect">
              <a:avLst/>
            </a:prstGeom>
            <a:noFill/>
          </p:spPr>
          <p:txBody>
            <a:bodyPr wrap="square" rtlCol="0">
              <a:spAutoFit/>
            </a:bodyPr>
            <a:lstStyle/>
            <a:p>
              <a:pPr algn="dist" fontAlgn="base">
                <a:spcBef>
                  <a:spcPct val="0"/>
                </a:spcBef>
                <a:spcAft>
                  <a:spcPct val="0"/>
                </a:spcAft>
                <a:buFont typeface="Arial" pitchFamily="34" charset="0"/>
                <a:buNone/>
              </a:pPr>
              <a:r>
                <a:rPr lang="zh-TW" altLang="en-US" sz="4800" b="1" dirty="0">
                  <a:solidFill>
                    <a:srgbClr val="FF0000"/>
                  </a:solidFill>
                  <a:latin typeface="華康粗圓體" panose="020F0709000000000000" pitchFamily="49" charset="-120"/>
                  <a:ea typeface="華康粗圓體" panose="020F0709000000000000" pitchFamily="49" charset="-120"/>
                </a:rPr>
                <a:t>窮人</a:t>
              </a:r>
            </a:p>
          </p:txBody>
        </p:sp>
      </p:grpSp>
      <p:sp>
        <p:nvSpPr>
          <p:cNvPr id="2" name="文字方塊 1"/>
          <p:cNvSpPr txBox="1"/>
          <p:nvPr/>
        </p:nvSpPr>
        <p:spPr>
          <a:xfrm>
            <a:off x="1979447" y="764705"/>
            <a:ext cx="3528392" cy="830997"/>
          </a:xfrm>
          <a:prstGeom prst="rect">
            <a:avLst/>
          </a:prstGeom>
          <a:noFill/>
        </p:spPr>
        <p:txBody>
          <a:bodyPr wrap="square" rtlCol="0">
            <a:spAutoFit/>
          </a:bodyPr>
          <a:lstStyle/>
          <a:p>
            <a:pPr algn="dist" fontAlgn="base">
              <a:spcBef>
                <a:spcPct val="0"/>
              </a:spcBef>
              <a:spcAft>
                <a:spcPct val="0"/>
              </a:spcAft>
              <a:buFont typeface="Arial" pitchFamily="34" charset="0"/>
              <a:buNone/>
            </a:pPr>
            <a:r>
              <a:rPr lang="zh-TW" altLang="en-US" sz="4800" b="1" dirty="0">
                <a:solidFill>
                  <a:srgbClr val="7030A0"/>
                </a:solidFill>
                <a:latin typeface="華康粗圓體" panose="020F0709000000000000" pitchFamily="49" charset="-120"/>
                <a:ea typeface="華康粗圓體" panose="020F0709000000000000" pitchFamily="49" charset="-120"/>
              </a:rPr>
              <a:t>分享財富</a:t>
            </a:r>
          </a:p>
        </p:txBody>
      </p:sp>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7218" y="1043412"/>
            <a:ext cx="3911111" cy="3619048"/>
          </a:xfrm>
          <a:prstGeom prst="rect">
            <a:avLst/>
          </a:prstGeom>
        </p:spPr>
      </p:pic>
      <p:grpSp>
        <p:nvGrpSpPr>
          <p:cNvPr id="5" name="群組 4"/>
          <p:cNvGrpSpPr/>
          <p:nvPr/>
        </p:nvGrpSpPr>
        <p:grpSpPr>
          <a:xfrm>
            <a:off x="1524000" y="2594017"/>
            <a:ext cx="3419872" cy="3411323"/>
            <a:chOff x="0" y="2594016"/>
            <a:chExt cx="3419872" cy="3411323"/>
          </a:xfrm>
        </p:grpSpPr>
        <p:pic>
          <p:nvPicPr>
            <p:cNvPr id="11268" name="Picture 4" descr="http://reputationxchange.com/wp-content/uploads/2012/10/richie-rich.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0" y="2594016"/>
              <a:ext cx="3419872" cy="3411323"/>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1893691" y="4941168"/>
              <a:ext cx="1468225" cy="830997"/>
            </a:xfrm>
            <a:prstGeom prst="rect">
              <a:avLst/>
            </a:prstGeom>
            <a:noFill/>
          </p:spPr>
          <p:txBody>
            <a:bodyPr wrap="square" rtlCol="0">
              <a:spAutoFit/>
            </a:bodyPr>
            <a:lstStyle/>
            <a:p>
              <a:pPr algn="dist" fontAlgn="base">
                <a:spcBef>
                  <a:spcPct val="0"/>
                </a:spcBef>
                <a:spcAft>
                  <a:spcPct val="0"/>
                </a:spcAft>
                <a:buFont typeface="Arial" pitchFamily="34" charset="0"/>
                <a:buNone/>
              </a:pPr>
              <a:r>
                <a:rPr lang="zh-TW" altLang="en-US" sz="4800" b="1" dirty="0">
                  <a:solidFill>
                    <a:srgbClr val="FF0000"/>
                  </a:solidFill>
                  <a:latin typeface="華康粗圓體" panose="020F0709000000000000" pitchFamily="49" charset="-120"/>
                  <a:ea typeface="華康粗圓體" panose="020F0709000000000000" pitchFamily="49" charset="-120"/>
                </a:rPr>
                <a:t>富人</a:t>
              </a:r>
            </a:p>
          </p:txBody>
        </p:sp>
      </p:grpSp>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4864" y="1466736"/>
            <a:ext cx="2254560" cy="2254560"/>
          </a:xfrm>
          <a:prstGeom prst="rect">
            <a:avLst/>
          </a:prstGeom>
        </p:spPr>
      </p:pic>
    </p:spTree>
    <p:extLst>
      <p:ext uri="{BB962C8B-B14F-4D97-AF65-F5344CB8AC3E}">
        <p14:creationId xmlns:p14="http://schemas.microsoft.com/office/powerpoint/2010/main" val="4099435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2" presetClass="entr" presetSubtype="3"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80">
                                          <p:stCondLst>
                                            <p:cond delay="0"/>
                                          </p:stCondLst>
                                        </p:cTn>
                                        <p:tgtEl>
                                          <p:spTgt spid="2"/>
                                        </p:tgtEl>
                                      </p:cBhvr>
                                    </p:animEffect>
                                    <p:anim calcmode="lin" valueType="num">
                                      <p:cBhvr>
                                        <p:cTn id="2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2" dur="26">
                                          <p:stCondLst>
                                            <p:cond delay="650"/>
                                          </p:stCondLst>
                                        </p:cTn>
                                        <p:tgtEl>
                                          <p:spTgt spid="2"/>
                                        </p:tgtEl>
                                      </p:cBhvr>
                                      <p:to x="100000" y="60000"/>
                                    </p:animScale>
                                    <p:animScale>
                                      <p:cBhvr>
                                        <p:cTn id="33" dur="166" decel="50000">
                                          <p:stCondLst>
                                            <p:cond delay="676"/>
                                          </p:stCondLst>
                                        </p:cTn>
                                        <p:tgtEl>
                                          <p:spTgt spid="2"/>
                                        </p:tgtEl>
                                      </p:cBhvr>
                                      <p:to x="100000" y="100000"/>
                                    </p:animScale>
                                    <p:animScale>
                                      <p:cBhvr>
                                        <p:cTn id="34" dur="26">
                                          <p:stCondLst>
                                            <p:cond delay="1312"/>
                                          </p:stCondLst>
                                        </p:cTn>
                                        <p:tgtEl>
                                          <p:spTgt spid="2"/>
                                        </p:tgtEl>
                                      </p:cBhvr>
                                      <p:to x="100000" y="80000"/>
                                    </p:animScale>
                                    <p:animScale>
                                      <p:cBhvr>
                                        <p:cTn id="35" dur="166" decel="50000">
                                          <p:stCondLst>
                                            <p:cond delay="1338"/>
                                          </p:stCondLst>
                                        </p:cTn>
                                        <p:tgtEl>
                                          <p:spTgt spid="2"/>
                                        </p:tgtEl>
                                      </p:cBhvr>
                                      <p:to x="100000" y="100000"/>
                                    </p:animScale>
                                    <p:animScale>
                                      <p:cBhvr>
                                        <p:cTn id="36" dur="26">
                                          <p:stCondLst>
                                            <p:cond delay="1642"/>
                                          </p:stCondLst>
                                        </p:cTn>
                                        <p:tgtEl>
                                          <p:spTgt spid="2"/>
                                        </p:tgtEl>
                                      </p:cBhvr>
                                      <p:to x="100000" y="90000"/>
                                    </p:animScale>
                                    <p:animScale>
                                      <p:cBhvr>
                                        <p:cTn id="37" dur="166" decel="50000">
                                          <p:stCondLst>
                                            <p:cond delay="1668"/>
                                          </p:stCondLst>
                                        </p:cTn>
                                        <p:tgtEl>
                                          <p:spTgt spid="2"/>
                                        </p:tgtEl>
                                      </p:cBhvr>
                                      <p:to x="100000" y="100000"/>
                                    </p:animScale>
                                    <p:animScale>
                                      <p:cBhvr>
                                        <p:cTn id="38" dur="26">
                                          <p:stCondLst>
                                            <p:cond delay="1808"/>
                                          </p:stCondLst>
                                        </p:cTn>
                                        <p:tgtEl>
                                          <p:spTgt spid="2"/>
                                        </p:tgtEl>
                                      </p:cBhvr>
                                      <p:to x="100000" y="95000"/>
                                    </p:animScale>
                                    <p:animScale>
                                      <p:cBhvr>
                                        <p:cTn id="3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1631504" y="-27384"/>
            <a:ext cx="2376264" cy="2376264"/>
            <a:chOff x="827584" y="273399"/>
            <a:chExt cx="2376264" cy="2376264"/>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273399"/>
              <a:ext cx="2376264" cy="2376264"/>
            </a:xfrm>
            <a:prstGeom prst="rect">
              <a:avLst/>
            </a:prstGeom>
          </p:spPr>
        </p:pic>
        <p:sp>
          <p:nvSpPr>
            <p:cNvPr id="3" name="文字方塊 2"/>
            <p:cNvSpPr txBox="1"/>
            <p:nvPr/>
          </p:nvSpPr>
          <p:spPr>
            <a:xfrm>
              <a:off x="1378698" y="1199921"/>
              <a:ext cx="936104" cy="523220"/>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2800" b="1" dirty="0">
                  <a:solidFill>
                    <a:prstClr val="white"/>
                  </a:solidFill>
                  <a:latin typeface="微軟正黑體" pitchFamily="34" charset="-120"/>
                </a:rPr>
                <a:t>天主</a:t>
              </a:r>
            </a:p>
          </p:txBody>
        </p:sp>
      </p:grpSp>
      <p:sp>
        <p:nvSpPr>
          <p:cNvPr id="5" name="矩形 4"/>
          <p:cNvSpPr/>
          <p:nvPr/>
        </p:nvSpPr>
        <p:spPr>
          <a:xfrm>
            <a:off x="4136633" y="561454"/>
            <a:ext cx="4119608" cy="923330"/>
          </a:xfrm>
          <a:prstGeom prst="rect">
            <a:avLst/>
          </a:prstGeom>
          <a:noFill/>
        </p:spPr>
        <p:txBody>
          <a:bodyPr wrap="none" lIns="91440" tIns="45720" rIns="91440" bIns="45720" numCol="1">
            <a:prstTxWarp prst="textInflateBottom">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buFont typeface="Arial" pitchFamily="34" charset="0"/>
              <a:buNone/>
            </a:pPr>
            <a:r>
              <a:rPr lang="zh-TW" altLang="en-US" sz="5400" b="1" dirty="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微軟正黑體" pitchFamily="34" charset="-120"/>
              </a:rPr>
              <a:t>分享無限智慧</a:t>
            </a:r>
          </a:p>
        </p:txBody>
      </p:sp>
      <p:grpSp>
        <p:nvGrpSpPr>
          <p:cNvPr id="6" name="群組 5"/>
          <p:cNvGrpSpPr/>
          <p:nvPr/>
        </p:nvGrpSpPr>
        <p:grpSpPr>
          <a:xfrm>
            <a:off x="1440016" y="1916833"/>
            <a:ext cx="5016024" cy="5026081"/>
            <a:chOff x="42276" y="567361"/>
            <a:chExt cx="6096000" cy="6081833"/>
          </a:xfrm>
        </p:grpSpPr>
        <p:pic>
          <p:nvPicPr>
            <p:cNvPr id="7" name="Picture 4" descr="http://muslimmedianetwork.com/mmn/windows-live-pictures/TheoryofRelativity_C917/tufail312.jpg"/>
            <p:cNvPicPr>
              <a:picLocks noChangeAspect="1" noChangeArrowheads="1"/>
            </p:cNvPicPr>
            <p:nvPr/>
          </p:nvPicPr>
          <p:blipFill rotWithShape="1">
            <a:blip r:embed="rId4" cstate="print">
              <a:clrChange>
                <a:clrFrom>
                  <a:srgbClr val="FEFFED"/>
                </a:clrFrom>
                <a:clrTo>
                  <a:srgbClr val="FEFFED">
                    <a:alpha val="0"/>
                  </a:srgbClr>
                </a:clrTo>
              </a:clrChange>
              <a:extLst>
                <a:ext uri="{28A0092B-C50C-407E-A947-70E740481C1C}">
                  <a14:useLocalDpi xmlns:a14="http://schemas.microsoft.com/office/drawing/2010/main" val="0"/>
                </a:ext>
              </a:extLst>
            </a:blip>
            <a:srcRect/>
            <a:stretch/>
          </p:blipFill>
          <p:spPr bwMode="auto">
            <a:xfrm>
              <a:off x="42276" y="4040088"/>
              <a:ext cx="6096000" cy="26091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img708.imageshack.us/img708/4562/ayntayn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9712" y="567361"/>
              <a:ext cx="2769858" cy="3797577"/>
            </a:xfrm>
            <a:prstGeom prst="rect">
              <a:avLst/>
            </a:prstGeom>
            <a:noFill/>
            <a:extLst>
              <a:ext uri="{909E8E84-426E-40DD-AFC4-6F175D3DCCD1}">
                <a14:hiddenFill xmlns:a14="http://schemas.microsoft.com/office/drawing/2010/main">
                  <a:solidFill>
                    <a:srgbClr val="FFFFFF"/>
                  </a:solidFill>
                </a14:hiddenFill>
              </a:ext>
            </a:extLst>
          </p:spPr>
        </p:pic>
      </p:grpSp>
      <p:pic>
        <p:nvPicPr>
          <p:cNvPr id="14338" name="Picture 2" descr="http://toonclips.com/600/37063.jpg"/>
          <p:cNvPicPr>
            <a:picLocks noChangeAspect="1" noChangeArrowheads="1"/>
          </p:cNvPicPr>
          <p:nvPr/>
        </p:nvPicPr>
        <p:blipFill rotWithShape="1">
          <a:blip r:embed="rId6"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p:blipFill>
        <p:spPr bwMode="auto">
          <a:xfrm>
            <a:off x="7680176" y="2564904"/>
            <a:ext cx="2866834" cy="3719316"/>
          </a:xfrm>
          <a:prstGeom prst="rect">
            <a:avLst/>
          </a:prstGeom>
          <a:noFill/>
          <a:extLst>
            <a:ext uri="{909E8E84-426E-40DD-AFC4-6F175D3DCCD1}">
              <a14:hiddenFill xmlns:a14="http://schemas.microsoft.com/office/drawing/2010/main">
                <a:solidFill>
                  <a:srgbClr val="FFFFFF"/>
                </a:solidFill>
              </a14:hiddenFill>
            </a:ext>
          </a:extLst>
        </p:spPr>
      </p:pic>
      <p:sp>
        <p:nvSpPr>
          <p:cNvPr id="9" name="燕尾形向右箭號 8"/>
          <p:cNvSpPr/>
          <p:nvPr/>
        </p:nvSpPr>
        <p:spPr>
          <a:xfrm>
            <a:off x="6119438" y="3501009"/>
            <a:ext cx="1344714" cy="814833"/>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Font typeface="Arial" pitchFamily="34" charset="0"/>
              <a:buNone/>
            </a:pPr>
            <a:endParaRPr lang="zh-TW" altLang="en-US">
              <a:solidFill>
                <a:prstClr val="white"/>
              </a:solidFill>
            </a:endParaRPr>
          </a:p>
        </p:txBody>
      </p:sp>
    </p:spTree>
    <p:extLst>
      <p:ext uri="{BB962C8B-B14F-4D97-AF65-F5344CB8AC3E}">
        <p14:creationId xmlns:p14="http://schemas.microsoft.com/office/powerpoint/2010/main" val="703551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4338"/>
                                        </p:tgtEl>
                                        <p:attrNameLst>
                                          <p:attrName>style.visibility</p:attrName>
                                        </p:attrNameLst>
                                      </p:cBhvr>
                                      <p:to>
                                        <p:strVal val="visible"/>
                                      </p:to>
                                    </p:set>
                                    <p:anim calcmode="lin" valueType="num">
                                      <p:cBhvr additive="base">
                                        <p:cTn id="25" dur="500" fill="hold"/>
                                        <p:tgtEl>
                                          <p:spTgt spid="14338"/>
                                        </p:tgtEl>
                                        <p:attrNameLst>
                                          <p:attrName>ppt_x</p:attrName>
                                        </p:attrNameLst>
                                      </p:cBhvr>
                                      <p:tavLst>
                                        <p:tav tm="0">
                                          <p:val>
                                            <p:strVal val="1+#ppt_w/2"/>
                                          </p:val>
                                        </p:tav>
                                        <p:tav tm="100000">
                                          <p:val>
                                            <p:strVal val="#ppt_x"/>
                                          </p:val>
                                        </p:tav>
                                      </p:tavLst>
                                    </p:anim>
                                    <p:anim calcmode="lin" valueType="num">
                                      <p:cBhvr additive="base">
                                        <p:cTn id="26" dur="500" fill="hold"/>
                                        <p:tgtEl>
                                          <p:spTgt spid="1433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657" y="-136620"/>
            <a:ext cx="9361040" cy="7048247"/>
          </a:xfrm>
          <a:prstGeom prst="rect">
            <a:avLst/>
          </a:prstGeom>
        </p:spPr>
      </p:pic>
      <p:grpSp>
        <p:nvGrpSpPr>
          <p:cNvPr id="2" name="群組 1"/>
          <p:cNvGrpSpPr/>
          <p:nvPr/>
        </p:nvGrpSpPr>
        <p:grpSpPr>
          <a:xfrm>
            <a:off x="8297886" y="-101251"/>
            <a:ext cx="2376264" cy="2376264"/>
            <a:chOff x="827584" y="273399"/>
            <a:chExt cx="2376264" cy="2376264"/>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273399"/>
              <a:ext cx="2376264" cy="2376264"/>
            </a:xfrm>
            <a:prstGeom prst="rect">
              <a:avLst/>
            </a:prstGeom>
          </p:spPr>
        </p:pic>
        <p:sp>
          <p:nvSpPr>
            <p:cNvPr id="4" name="文字方塊 3"/>
            <p:cNvSpPr txBox="1"/>
            <p:nvPr/>
          </p:nvSpPr>
          <p:spPr>
            <a:xfrm>
              <a:off x="1378698" y="1199921"/>
              <a:ext cx="936104" cy="523220"/>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2800" b="1" dirty="0">
                  <a:solidFill>
                    <a:prstClr val="white"/>
                  </a:solidFill>
                  <a:latin typeface="華康粗圓體" panose="020F0709000000000000" pitchFamily="49" charset="-120"/>
                  <a:ea typeface="華康粗圓體" panose="020F0709000000000000" pitchFamily="49" charset="-120"/>
                </a:rPr>
                <a:t>天主</a:t>
              </a:r>
            </a:p>
          </p:txBody>
        </p:sp>
      </p:grpSp>
      <p:sp>
        <p:nvSpPr>
          <p:cNvPr id="5" name="矩形 4"/>
          <p:cNvSpPr/>
          <p:nvPr/>
        </p:nvSpPr>
        <p:spPr>
          <a:xfrm>
            <a:off x="3575721" y="404664"/>
            <a:ext cx="3831575" cy="1192194"/>
          </a:xfrm>
          <a:prstGeom prst="rect">
            <a:avLst/>
          </a:prstGeom>
          <a:noFill/>
        </p:spPr>
        <p:txBody>
          <a:bodyPr wrap="none" lIns="91440" tIns="45720" rIns="91440" bIns="45720" numCol="1">
            <a:prstTxWarp prst="textInflateBottom">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buFont typeface="Arial" pitchFamily="34" charset="0"/>
              <a:buNone/>
            </a:pPr>
            <a:r>
              <a:rPr lang="zh-TW" altLang="en-US" sz="5400" b="1" dirty="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華康粗圓體" panose="020F0709000000000000" pitchFamily="49" charset="-120"/>
                <a:ea typeface="華康粗圓體" panose="020F0709000000000000" pitchFamily="49" charset="-120"/>
              </a:rPr>
              <a:t>分享無限美善</a:t>
            </a:r>
          </a:p>
        </p:txBody>
      </p:sp>
      <p:pic>
        <p:nvPicPr>
          <p:cNvPr id="6" name="圖片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0526" y="2060848"/>
            <a:ext cx="2966941" cy="30897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圖片 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flipH="1">
            <a:off x="2063552" y="4293096"/>
            <a:ext cx="3484490" cy="2592288"/>
          </a:xfrm>
          <a:prstGeom prst="rect">
            <a:avLst/>
          </a:prstGeom>
        </p:spPr>
      </p:pic>
      <p:pic>
        <p:nvPicPr>
          <p:cNvPr id="7" name="圖片 6"/>
          <p:cNvPicPr>
            <a:picLocks noChangeAspect="1"/>
          </p:cNvPicPr>
          <p:nvPr/>
        </p:nvPicPr>
        <p:blipFill rotWithShape="1">
          <a:blip r:embed="rId7" cstate="print">
            <a:grayscl/>
            <a:extLst>
              <a:ext uri="{BEBA8EAE-BF5A-486C-A8C5-ECC9F3942E4B}">
                <a14:imgProps xmlns:a14="http://schemas.microsoft.com/office/drawing/2010/main">
                  <a14:imgLayer r:embed="rId8">
                    <a14:imgEffect>
                      <a14:backgroundRemoval t="26353" b="84000" l="170" r="100000"/>
                    </a14:imgEffect>
                  </a14:imgLayer>
                </a14:imgProps>
              </a:ext>
              <a:ext uri="{28A0092B-C50C-407E-A947-70E740481C1C}">
                <a14:useLocalDpi xmlns:a14="http://schemas.microsoft.com/office/drawing/2010/main" val="0"/>
              </a:ext>
            </a:extLst>
          </a:blip>
          <a:srcRect t="25751" b="16922"/>
          <a:stretch/>
        </p:blipFill>
        <p:spPr>
          <a:xfrm rot="21416467">
            <a:off x="6058950" y="5484004"/>
            <a:ext cx="4190229" cy="1422059"/>
          </a:xfrm>
          <a:prstGeom prst="rect">
            <a:avLst/>
          </a:prstGeom>
        </p:spPr>
      </p:pic>
    </p:spTree>
    <p:extLst>
      <p:ext uri="{BB962C8B-B14F-4D97-AF65-F5344CB8AC3E}">
        <p14:creationId xmlns:p14="http://schemas.microsoft.com/office/powerpoint/2010/main" val="2700600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80">
                                          <p:stCondLst>
                                            <p:cond delay="0"/>
                                          </p:stCondLst>
                                        </p:cTn>
                                        <p:tgtEl>
                                          <p:spTgt spid="6"/>
                                        </p:tgtEl>
                                      </p:cBhvr>
                                    </p:animEffect>
                                    <p:anim calcmode="lin" valueType="num">
                                      <p:cBhvr>
                                        <p:cTn id="1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4" dur="26">
                                          <p:stCondLst>
                                            <p:cond delay="650"/>
                                          </p:stCondLst>
                                        </p:cTn>
                                        <p:tgtEl>
                                          <p:spTgt spid="6"/>
                                        </p:tgtEl>
                                      </p:cBhvr>
                                      <p:to x="100000" y="60000"/>
                                    </p:animScale>
                                    <p:animScale>
                                      <p:cBhvr>
                                        <p:cTn id="25" dur="166" decel="50000">
                                          <p:stCondLst>
                                            <p:cond delay="676"/>
                                          </p:stCondLst>
                                        </p:cTn>
                                        <p:tgtEl>
                                          <p:spTgt spid="6"/>
                                        </p:tgtEl>
                                      </p:cBhvr>
                                      <p:to x="100000" y="100000"/>
                                    </p:animScale>
                                    <p:animScale>
                                      <p:cBhvr>
                                        <p:cTn id="26" dur="26">
                                          <p:stCondLst>
                                            <p:cond delay="1312"/>
                                          </p:stCondLst>
                                        </p:cTn>
                                        <p:tgtEl>
                                          <p:spTgt spid="6"/>
                                        </p:tgtEl>
                                      </p:cBhvr>
                                      <p:to x="100000" y="80000"/>
                                    </p:animScale>
                                    <p:animScale>
                                      <p:cBhvr>
                                        <p:cTn id="27" dur="166" decel="50000">
                                          <p:stCondLst>
                                            <p:cond delay="1338"/>
                                          </p:stCondLst>
                                        </p:cTn>
                                        <p:tgtEl>
                                          <p:spTgt spid="6"/>
                                        </p:tgtEl>
                                      </p:cBhvr>
                                      <p:to x="100000" y="100000"/>
                                    </p:animScale>
                                    <p:animScale>
                                      <p:cBhvr>
                                        <p:cTn id="28" dur="26">
                                          <p:stCondLst>
                                            <p:cond delay="1642"/>
                                          </p:stCondLst>
                                        </p:cTn>
                                        <p:tgtEl>
                                          <p:spTgt spid="6"/>
                                        </p:tgtEl>
                                      </p:cBhvr>
                                      <p:to x="100000" y="90000"/>
                                    </p:animScale>
                                    <p:animScale>
                                      <p:cBhvr>
                                        <p:cTn id="29" dur="166" decel="50000">
                                          <p:stCondLst>
                                            <p:cond delay="1668"/>
                                          </p:stCondLst>
                                        </p:cTn>
                                        <p:tgtEl>
                                          <p:spTgt spid="6"/>
                                        </p:tgtEl>
                                      </p:cBhvr>
                                      <p:to x="100000" y="100000"/>
                                    </p:animScale>
                                    <p:animScale>
                                      <p:cBhvr>
                                        <p:cTn id="30" dur="26">
                                          <p:stCondLst>
                                            <p:cond delay="1808"/>
                                          </p:stCondLst>
                                        </p:cTn>
                                        <p:tgtEl>
                                          <p:spTgt spid="6"/>
                                        </p:tgtEl>
                                      </p:cBhvr>
                                      <p:to x="100000" y="95000"/>
                                    </p:animScale>
                                    <p:animScale>
                                      <p:cBhvr>
                                        <p:cTn id="31" dur="166" decel="50000">
                                          <p:stCondLst>
                                            <p:cond delay="1834"/>
                                          </p:stCondLst>
                                        </p:cTn>
                                        <p:tgtEl>
                                          <p:spTgt spid="6"/>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80">
                                          <p:stCondLst>
                                            <p:cond delay="0"/>
                                          </p:stCondLst>
                                        </p:cTn>
                                        <p:tgtEl>
                                          <p:spTgt spid="8"/>
                                        </p:tgtEl>
                                      </p:cBhvr>
                                    </p:animEffect>
                                    <p:anim calcmode="lin" valueType="num">
                                      <p:cBhvr>
                                        <p:cTn id="3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2" dur="26">
                                          <p:stCondLst>
                                            <p:cond delay="650"/>
                                          </p:stCondLst>
                                        </p:cTn>
                                        <p:tgtEl>
                                          <p:spTgt spid="8"/>
                                        </p:tgtEl>
                                      </p:cBhvr>
                                      <p:to x="100000" y="60000"/>
                                    </p:animScale>
                                    <p:animScale>
                                      <p:cBhvr>
                                        <p:cTn id="43" dur="166" decel="50000">
                                          <p:stCondLst>
                                            <p:cond delay="676"/>
                                          </p:stCondLst>
                                        </p:cTn>
                                        <p:tgtEl>
                                          <p:spTgt spid="8"/>
                                        </p:tgtEl>
                                      </p:cBhvr>
                                      <p:to x="100000" y="100000"/>
                                    </p:animScale>
                                    <p:animScale>
                                      <p:cBhvr>
                                        <p:cTn id="44" dur="26">
                                          <p:stCondLst>
                                            <p:cond delay="1312"/>
                                          </p:stCondLst>
                                        </p:cTn>
                                        <p:tgtEl>
                                          <p:spTgt spid="8"/>
                                        </p:tgtEl>
                                      </p:cBhvr>
                                      <p:to x="100000" y="80000"/>
                                    </p:animScale>
                                    <p:animScale>
                                      <p:cBhvr>
                                        <p:cTn id="45" dur="166" decel="50000">
                                          <p:stCondLst>
                                            <p:cond delay="1338"/>
                                          </p:stCondLst>
                                        </p:cTn>
                                        <p:tgtEl>
                                          <p:spTgt spid="8"/>
                                        </p:tgtEl>
                                      </p:cBhvr>
                                      <p:to x="100000" y="100000"/>
                                    </p:animScale>
                                    <p:animScale>
                                      <p:cBhvr>
                                        <p:cTn id="46" dur="26">
                                          <p:stCondLst>
                                            <p:cond delay="1642"/>
                                          </p:stCondLst>
                                        </p:cTn>
                                        <p:tgtEl>
                                          <p:spTgt spid="8"/>
                                        </p:tgtEl>
                                      </p:cBhvr>
                                      <p:to x="100000" y="90000"/>
                                    </p:animScale>
                                    <p:animScale>
                                      <p:cBhvr>
                                        <p:cTn id="47" dur="166" decel="50000">
                                          <p:stCondLst>
                                            <p:cond delay="1668"/>
                                          </p:stCondLst>
                                        </p:cTn>
                                        <p:tgtEl>
                                          <p:spTgt spid="8"/>
                                        </p:tgtEl>
                                      </p:cBhvr>
                                      <p:to x="100000" y="100000"/>
                                    </p:animScale>
                                    <p:animScale>
                                      <p:cBhvr>
                                        <p:cTn id="48" dur="26">
                                          <p:stCondLst>
                                            <p:cond delay="1808"/>
                                          </p:stCondLst>
                                        </p:cTn>
                                        <p:tgtEl>
                                          <p:spTgt spid="8"/>
                                        </p:tgtEl>
                                      </p:cBhvr>
                                      <p:to x="100000" y="95000"/>
                                    </p:animScale>
                                    <p:animScale>
                                      <p:cBhvr>
                                        <p:cTn id="49" dur="166" decel="50000">
                                          <p:stCondLst>
                                            <p:cond delay="1834"/>
                                          </p:stCondLst>
                                        </p:cTn>
                                        <p:tgtEl>
                                          <p:spTgt spid="8"/>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45" presetClass="entr" presetSubtype="0" fill="hold" nodeType="clickEffect">
                                  <p:stCondLst>
                                    <p:cond delay="100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2000"/>
                                        <p:tgtEl>
                                          <p:spTgt spid="7"/>
                                        </p:tgtEl>
                                      </p:cBhvr>
                                    </p:animEffect>
                                    <p:anim calcmode="lin" valueType="num">
                                      <p:cBhvr>
                                        <p:cTn id="55" dur="2000" fill="hold"/>
                                        <p:tgtEl>
                                          <p:spTgt spid="7"/>
                                        </p:tgtEl>
                                        <p:attrNameLst>
                                          <p:attrName>ppt_w</p:attrName>
                                        </p:attrNameLst>
                                      </p:cBhvr>
                                      <p:tavLst>
                                        <p:tav tm="0" fmla="#ppt_w*sin(2.5*pi*$)">
                                          <p:val>
                                            <p:fltVal val="0"/>
                                          </p:val>
                                        </p:tav>
                                        <p:tav tm="100000">
                                          <p:val>
                                            <p:fltVal val="1"/>
                                          </p:val>
                                        </p:tav>
                                      </p:tavLst>
                                    </p:anim>
                                    <p:anim calcmode="lin" valueType="num">
                                      <p:cBhvr>
                                        <p:cTn id="56"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659564"/>
          </a:xfrm>
        </p:spPr>
        <p:txBody>
          <a:bodyPr/>
          <a:lstStyle/>
          <a:p>
            <a:r>
              <a:rPr lang="en-US" altLang="zh-TW" b="1" dirty="0" smtClean="0">
                <a:effectLst>
                  <a:outerShdw blurRad="38100" dist="38100" dir="2700000" algn="tl">
                    <a:srgbClr val="000000">
                      <a:alpha val="43137"/>
                    </a:srgbClr>
                  </a:outerShdw>
                </a:effectLst>
              </a:rPr>
              <a:t>I.</a:t>
            </a:r>
            <a:r>
              <a:rPr lang="zh-TW" altLang="en-US" b="1" dirty="0" smtClean="0">
                <a:effectLst>
                  <a:outerShdw blurRad="38100" dist="38100" dir="2700000" algn="tl">
                    <a:srgbClr val="000000">
                      <a:alpha val="43137"/>
                    </a:srgbClr>
                  </a:outerShdw>
                </a:effectLst>
              </a:rPr>
              <a:t> 簡介</a:t>
            </a:r>
            <a:endParaRPr lang="en-US" dirty="0"/>
          </a:p>
        </p:txBody>
      </p:sp>
      <p:sp>
        <p:nvSpPr>
          <p:cNvPr id="3" name="Content Placeholder 2"/>
          <p:cNvSpPr>
            <a:spLocks noGrp="1"/>
          </p:cNvSpPr>
          <p:nvPr>
            <p:ph idx="1"/>
          </p:nvPr>
        </p:nvSpPr>
        <p:spPr>
          <a:xfrm>
            <a:off x="1141412" y="1278082"/>
            <a:ext cx="9905999" cy="5413663"/>
          </a:xfrm>
        </p:spPr>
        <p:txBody>
          <a:bodyPr/>
          <a:lstStyle/>
          <a:p>
            <a:pPr marL="457200" indent="-457200">
              <a:buFont typeface="+mj-lt"/>
              <a:buAutoNum type="alphaUcPeriod" startAt="2"/>
            </a:pPr>
            <a:r>
              <a:rPr lang="zh-TW" altLang="en-US" dirty="0" smtClean="0"/>
              <a:t>講座主題</a:t>
            </a:r>
            <a:r>
              <a:rPr lang="en-US" altLang="zh-TW" dirty="0"/>
              <a:t>	</a:t>
            </a:r>
          </a:p>
          <a:p>
            <a:pPr marL="914400" lvl="1" indent="-457200">
              <a:buFont typeface="+mj-lt"/>
              <a:buAutoNum type="arabicPeriod"/>
            </a:pPr>
            <a:r>
              <a:rPr lang="zh-TW" altLang="en-US" dirty="0" smtClean="0"/>
              <a:t>人類自由與天主恩寵的關係</a:t>
            </a:r>
            <a:endParaRPr lang="en-US" altLang="zh-TW" dirty="0" smtClean="0"/>
          </a:p>
          <a:p>
            <a:pPr marL="914400" lvl="1" indent="-457200">
              <a:buFont typeface="+mj-lt"/>
              <a:buAutoNum type="arabicPeriod"/>
            </a:pPr>
            <a:r>
              <a:rPr lang="zh-TW" altLang="en-US" dirty="0" smtClean="0"/>
              <a:t>天主給人類的愛的計畫</a:t>
            </a:r>
            <a:r>
              <a:rPr lang="en-US" altLang="zh-TW" dirty="0" smtClean="0"/>
              <a:t>:</a:t>
            </a:r>
            <a:r>
              <a:rPr lang="zh-TW" altLang="en-US" dirty="0" smtClean="0"/>
              <a:t> 永生</a:t>
            </a:r>
            <a:r>
              <a:rPr lang="zh-TW" altLang="en-US" dirty="0"/>
              <a:t> </a:t>
            </a:r>
            <a:r>
              <a:rPr lang="en-US" altLang="zh-TW" dirty="0" smtClean="0"/>
              <a:t>(</a:t>
            </a:r>
            <a:r>
              <a:rPr lang="zh-TW" altLang="en-US" dirty="0" smtClean="0"/>
              <a:t>天堂</a:t>
            </a:r>
            <a:r>
              <a:rPr lang="en-US" altLang="zh-TW" dirty="0" smtClean="0"/>
              <a:t>)</a:t>
            </a:r>
          </a:p>
          <a:p>
            <a:pPr marL="914400" lvl="1" indent="-457200">
              <a:buFont typeface="+mj-lt"/>
              <a:buAutoNum type="arabicPeriod"/>
            </a:pPr>
            <a:r>
              <a:rPr lang="zh-TW" altLang="en-US" dirty="0" smtClean="0"/>
              <a:t>罪是自願地拒絕天主的</a:t>
            </a:r>
            <a:r>
              <a:rPr lang="zh-TW" altLang="en-US" dirty="0"/>
              <a:t>愛的</a:t>
            </a:r>
            <a:r>
              <a:rPr lang="zh-TW" altLang="en-US" dirty="0" smtClean="0"/>
              <a:t>計畫 </a:t>
            </a:r>
            <a:r>
              <a:rPr lang="en-US" altLang="zh-TW" dirty="0" smtClean="0"/>
              <a:t>(</a:t>
            </a:r>
            <a:r>
              <a:rPr lang="zh-TW" altLang="en-US" dirty="0" smtClean="0"/>
              <a:t>失去永生</a:t>
            </a:r>
            <a:r>
              <a:rPr lang="en-US" altLang="zh-TW" dirty="0" smtClean="0"/>
              <a:t>)</a:t>
            </a:r>
          </a:p>
          <a:p>
            <a:pPr marL="914400" lvl="1" indent="-457200">
              <a:buFont typeface="+mj-lt"/>
              <a:buAutoNum type="arabicPeriod"/>
            </a:pPr>
            <a:r>
              <a:rPr lang="zh-TW" altLang="en-US" dirty="0" smtClean="0"/>
              <a:t>耶穌恢復永生</a:t>
            </a:r>
            <a:r>
              <a:rPr lang="zh-TW" altLang="en-US" dirty="0"/>
              <a:t>得</a:t>
            </a:r>
            <a:r>
              <a:rPr lang="zh-TW" altLang="en-US" dirty="0" smtClean="0"/>
              <a:t>可能性</a:t>
            </a:r>
            <a:endParaRPr lang="en-US" altLang="zh-TW" dirty="0" smtClean="0"/>
          </a:p>
          <a:p>
            <a:pPr marL="914400" lvl="1" indent="-457200">
              <a:buFont typeface="+mj-lt"/>
              <a:buAutoNum type="arabicPeriod"/>
            </a:pPr>
            <a:r>
              <a:rPr lang="zh-TW" altLang="en-US" dirty="0" smtClean="0"/>
              <a:t>耶穌和宗徒們對天堂和地獄的教導</a:t>
            </a:r>
            <a:endParaRPr lang="en-US" altLang="zh-TW" dirty="0" smtClean="0"/>
          </a:p>
          <a:p>
            <a:pPr marL="914400" lvl="1" indent="-457200">
              <a:buFont typeface="+mj-lt"/>
              <a:buAutoNum type="arabicPeriod"/>
            </a:pPr>
            <a:r>
              <a:rPr lang="zh-TW" altLang="en-US" dirty="0" smtClean="0"/>
              <a:t>死亡</a:t>
            </a:r>
            <a:r>
              <a:rPr lang="en-US" altLang="zh-TW" dirty="0" smtClean="0"/>
              <a:t>:</a:t>
            </a:r>
            <a:r>
              <a:rPr lang="zh-TW" altLang="en-US" dirty="0" smtClean="0"/>
              <a:t> 一個人執行自由的結束</a:t>
            </a:r>
            <a:endParaRPr lang="en-US" altLang="zh-TW" dirty="0" smtClean="0"/>
          </a:p>
          <a:p>
            <a:pPr marL="914400" lvl="1" indent="-457200">
              <a:buFont typeface="+mj-lt"/>
              <a:buAutoNum type="arabicPeriod"/>
            </a:pPr>
            <a:r>
              <a:rPr lang="zh-TW" altLang="en-US" dirty="0" smtClean="0"/>
              <a:t>審判</a:t>
            </a:r>
            <a:r>
              <a:rPr lang="en-US" altLang="zh-TW" dirty="0" smtClean="0"/>
              <a:t>:</a:t>
            </a:r>
            <a:r>
              <a:rPr lang="zh-TW" altLang="en-US" dirty="0" smtClean="0"/>
              <a:t> 天主顯示出我們自由選擇的結果的真相 </a:t>
            </a:r>
            <a:endParaRPr lang="en-US" altLang="zh-TW" dirty="0" smtClean="0"/>
          </a:p>
          <a:p>
            <a:pPr marL="914400" lvl="1" indent="-457200">
              <a:buFont typeface="+mj-lt"/>
              <a:buAutoNum type="arabicPeriod"/>
            </a:pPr>
            <a:r>
              <a:rPr lang="zh-TW" altLang="en-US" dirty="0" smtClean="0"/>
              <a:t>地獄</a:t>
            </a:r>
            <a:r>
              <a:rPr lang="en-US" altLang="zh-TW" dirty="0" smtClean="0"/>
              <a:t>:</a:t>
            </a:r>
            <a:r>
              <a:rPr lang="zh-TW" altLang="en-US" dirty="0" smtClean="0"/>
              <a:t> 自由選擇與天主隔離 畫地自限</a:t>
            </a:r>
            <a:endParaRPr lang="en-US" altLang="zh-TW" dirty="0"/>
          </a:p>
          <a:p>
            <a:pPr marL="914400" lvl="1" indent="-457200">
              <a:buFont typeface="+mj-lt"/>
              <a:buAutoNum type="arabicPeriod"/>
            </a:pPr>
            <a:r>
              <a:rPr lang="zh-TW" altLang="en-US" dirty="0" smtClean="0"/>
              <a:t>天堂</a:t>
            </a:r>
            <a:r>
              <a:rPr lang="en-US" altLang="zh-TW" dirty="0" smtClean="0"/>
              <a:t>:</a:t>
            </a:r>
            <a:r>
              <a:rPr lang="zh-TW" altLang="en-US" dirty="0" smtClean="0"/>
              <a:t> 分享天主的永生</a:t>
            </a:r>
            <a:endParaRPr lang="en-US" altLang="zh-TW" dirty="0" smtClean="0"/>
          </a:p>
          <a:p>
            <a:pPr marL="914400" lvl="1" indent="-457200">
              <a:buFont typeface="+mj-lt"/>
              <a:buAutoNum type="arabicPeriod"/>
            </a:pPr>
            <a:r>
              <a:rPr lang="zh-TW" altLang="en-US" dirty="0" smtClean="0"/>
              <a:t> 經由祈禱和默想來反省我們自己的現況</a:t>
            </a:r>
            <a:endParaRPr lang="en-US" altLang="zh-TW" dirty="0" smtClean="0"/>
          </a:p>
          <a:p>
            <a:pPr marL="914400" lvl="1" indent="-45720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452DB7F3-C77E-4428-A35D-EDF29CC50991}" type="slidenum">
              <a:rPr lang="en-US" smtClean="0"/>
              <a:t>3</a:t>
            </a:fld>
            <a:endParaRPr lang="en-US"/>
          </a:p>
        </p:txBody>
      </p:sp>
    </p:spTree>
    <p:extLst>
      <p:ext uri="{BB962C8B-B14F-4D97-AF65-F5344CB8AC3E}">
        <p14:creationId xmlns:p14="http://schemas.microsoft.com/office/powerpoint/2010/main" val="806200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8297886" y="-101251"/>
            <a:ext cx="2376264" cy="2376264"/>
            <a:chOff x="827584" y="273399"/>
            <a:chExt cx="2376264" cy="2376264"/>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273399"/>
              <a:ext cx="2376264" cy="2376264"/>
            </a:xfrm>
            <a:prstGeom prst="rect">
              <a:avLst/>
            </a:prstGeom>
          </p:spPr>
        </p:pic>
        <p:sp>
          <p:nvSpPr>
            <p:cNvPr id="4" name="文字方塊 3"/>
            <p:cNvSpPr txBox="1"/>
            <p:nvPr/>
          </p:nvSpPr>
          <p:spPr>
            <a:xfrm>
              <a:off x="1378698" y="1199921"/>
              <a:ext cx="936104" cy="523220"/>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2800" b="1" dirty="0">
                  <a:solidFill>
                    <a:prstClr val="white"/>
                  </a:solidFill>
                  <a:latin typeface="華康粗圓體" panose="020F0709000000000000" pitchFamily="49" charset="-120"/>
                  <a:ea typeface="華康粗圓體" panose="020F0709000000000000" pitchFamily="49" charset="-120"/>
                </a:rPr>
                <a:t>天主</a:t>
              </a:r>
            </a:p>
          </p:txBody>
        </p:sp>
      </p:grpSp>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59859" flipH="1">
            <a:off x="1854010" y="1401286"/>
            <a:ext cx="3797656" cy="5063541"/>
          </a:xfrm>
          <a:prstGeom prst="ellipse">
            <a:avLst/>
          </a:prstGeom>
          <a:ln>
            <a:noFill/>
          </a:ln>
          <a:effectLst>
            <a:softEdge rad="112500"/>
          </a:effectLst>
        </p:spPr>
      </p:pic>
      <p:sp>
        <p:nvSpPr>
          <p:cNvPr id="5" name="矩形 4"/>
          <p:cNvSpPr/>
          <p:nvPr/>
        </p:nvSpPr>
        <p:spPr>
          <a:xfrm>
            <a:off x="3791745" y="501987"/>
            <a:ext cx="3759567" cy="1169788"/>
          </a:xfrm>
          <a:prstGeom prst="rect">
            <a:avLst/>
          </a:prstGeom>
          <a:noFill/>
        </p:spPr>
        <p:txBody>
          <a:bodyPr wrap="none" lIns="91440" tIns="45720" rIns="91440" bIns="45720" numCol="1">
            <a:prstTxWarp prst="textInflateBottom">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buFont typeface="Arial" pitchFamily="34" charset="0"/>
              <a:buNone/>
            </a:pPr>
            <a:r>
              <a:rPr lang="zh-TW" altLang="en-US" sz="5400" b="1" dirty="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華康粗圓體" panose="020F0709000000000000" pitchFamily="49" charset="-120"/>
                <a:ea typeface="華康粗圓體" panose="020F0709000000000000" pitchFamily="49" charset="-120"/>
              </a:rPr>
              <a:t>分享無限的愛</a:t>
            </a:r>
          </a:p>
        </p:txBody>
      </p:sp>
      <p:pic>
        <p:nvPicPr>
          <p:cNvPr id="16386" name="Picture 2" descr="http://www.kolrinahstl.org/site/wp-content/uploads/2013/06/cartoon-children-playing.jpg"/>
          <p:cNvPicPr>
            <a:picLocks noChangeAspect="1" noChangeArrowheads="1"/>
          </p:cNvPicPr>
          <p:nvPr/>
        </p:nvPicPr>
        <p:blipFill>
          <a:blip r:embed="rId5">
            <a:clrChange>
              <a:clrFrom>
                <a:srgbClr val="FEFEF4"/>
              </a:clrFrom>
              <a:clrTo>
                <a:srgbClr val="FEFEF4">
                  <a:alpha val="0"/>
                </a:srgbClr>
              </a:clrTo>
            </a:clrChange>
            <a:extLst>
              <a:ext uri="{28A0092B-C50C-407E-A947-70E740481C1C}">
                <a14:useLocalDpi xmlns:a14="http://schemas.microsoft.com/office/drawing/2010/main" val="0"/>
              </a:ext>
            </a:extLst>
          </a:blip>
          <a:srcRect/>
          <a:stretch>
            <a:fillRect/>
          </a:stretch>
        </p:blipFill>
        <p:spPr bwMode="auto">
          <a:xfrm rot="20936719">
            <a:off x="5760694" y="2736811"/>
            <a:ext cx="4385757" cy="293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799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6386"/>
                                        </p:tgtEl>
                                        <p:attrNameLst>
                                          <p:attrName>style.visibility</p:attrName>
                                        </p:attrNameLst>
                                      </p:cBhvr>
                                      <p:to>
                                        <p:strVal val="visible"/>
                                      </p:to>
                                    </p:set>
                                    <p:anim calcmode="lin" valueType="num">
                                      <p:cBhvr additive="base">
                                        <p:cTn id="23" dur="500" fill="hold"/>
                                        <p:tgtEl>
                                          <p:spTgt spid="16386"/>
                                        </p:tgtEl>
                                        <p:attrNameLst>
                                          <p:attrName>ppt_x</p:attrName>
                                        </p:attrNameLst>
                                      </p:cBhvr>
                                      <p:tavLst>
                                        <p:tav tm="0">
                                          <p:val>
                                            <p:strVal val="1+#ppt_w/2"/>
                                          </p:val>
                                        </p:tav>
                                        <p:tav tm="100000">
                                          <p:val>
                                            <p:strVal val="#ppt_x"/>
                                          </p:val>
                                        </p:tav>
                                      </p:tavLst>
                                    </p:anim>
                                    <p:anim calcmode="lin" valueType="num">
                                      <p:cBhvr additive="base">
                                        <p:cTn id="24" dur="500" fill="hold"/>
                                        <p:tgtEl>
                                          <p:spTgt spid="163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rot="563504">
            <a:off x="2476415" y="2192740"/>
            <a:ext cx="3245965" cy="2537066"/>
            <a:chOff x="3241574" y="-121661"/>
            <a:chExt cx="3245965" cy="2537066"/>
          </a:xfrm>
        </p:grpSpPr>
        <p:sp>
          <p:nvSpPr>
            <p:cNvPr id="3" name="爆炸 2 2"/>
            <p:cNvSpPr/>
            <p:nvPr/>
          </p:nvSpPr>
          <p:spPr>
            <a:xfrm rot="1226824">
              <a:off x="3241574" y="-121661"/>
              <a:ext cx="3245965" cy="2537066"/>
            </a:xfrm>
            <a:prstGeom prst="irregularSeal2">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fontAlgn="base">
                <a:spcBef>
                  <a:spcPct val="0"/>
                </a:spcBef>
                <a:spcAft>
                  <a:spcPct val="0"/>
                </a:spcAft>
                <a:buFont typeface="Arial" pitchFamily="34" charset="0"/>
                <a:buNone/>
              </a:pPr>
              <a:endParaRPr lang="zh-TW" altLang="en-US">
                <a:solidFill>
                  <a:prstClr val="white"/>
                </a:solidFill>
              </a:endParaRPr>
            </a:p>
          </p:txBody>
        </p:sp>
        <p:sp>
          <p:nvSpPr>
            <p:cNvPr id="4" name="文字方塊 3"/>
            <p:cNvSpPr txBox="1"/>
            <p:nvPr/>
          </p:nvSpPr>
          <p:spPr>
            <a:xfrm>
              <a:off x="3509257" y="808907"/>
              <a:ext cx="2520280" cy="769441"/>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4400" b="1" dirty="0">
                  <a:solidFill>
                    <a:srgbClr val="FFFF00"/>
                  </a:solidFill>
                  <a:latin typeface="微軟正黑體" pitchFamily="34" charset="-120"/>
                </a:rPr>
                <a:t>分享天主</a:t>
              </a:r>
            </a:p>
          </p:txBody>
        </p:sp>
      </p:grpSp>
      <p:grpSp>
        <p:nvGrpSpPr>
          <p:cNvPr id="5" name="群組 4"/>
          <p:cNvGrpSpPr/>
          <p:nvPr/>
        </p:nvGrpSpPr>
        <p:grpSpPr>
          <a:xfrm rot="21022065">
            <a:off x="6240016" y="2018427"/>
            <a:ext cx="3384376" cy="3222009"/>
            <a:chOff x="3223520" y="1876319"/>
            <a:chExt cx="3024336" cy="2892334"/>
          </a:xfrm>
        </p:grpSpPr>
        <p:pic>
          <p:nvPicPr>
            <p:cNvPr id="6" name="圖片 5"/>
            <p:cNvPicPr>
              <a:picLocks noChangeAspect="1"/>
            </p:cNvPicPr>
            <p:nvPr/>
          </p:nvPicPr>
          <p:blipFill rotWithShape="1">
            <a:blip r:embed="rId3" cstate="print">
              <a:clrChange>
                <a:clrFrom>
                  <a:srgbClr val="FFFEFE"/>
                </a:clrFrom>
                <a:clrTo>
                  <a:srgbClr val="FFFEFE">
                    <a:alpha val="0"/>
                  </a:srgbClr>
                </a:clrTo>
              </a:clrChange>
              <a:extLst>
                <a:ext uri="{BEBA8EAE-BF5A-486C-A8C5-ECC9F3942E4B}">
                  <a14:imgProps xmlns:a14="http://schemas.microsoft.com/office/drawing/2010/main">
                    <a14:imgLayer r:embed="rId4">
                      <a14:imgEffect>
                        <a14:backgroundRemoval t="0" b="100000" l="0" r="100000">
                          <a14:foregroundMark x1="19870" y1="3090" x2="88925" y2="94382"/>
                          <a14:foregroundMark x1="77524" y1="6742" x2="9446" y2="93820"/>
                          <a14:foregroundMark x1="8143" y1="45787" x2="8469" y2="94101"/>
                          <a14:foregroundMark x1="8469" y1="95225" x2="89577" y2="95787"/>
                          <a14:foregroundMark x1="91857" y1="45225" x2="91857" y2="95225"/>
                          <a14:foregroundMark x1="94137" y1="34270" x2="93811" y2="44101"/>
                          <a14:foregroundMark x1="94137" y1="24719" x2="54072" y2="58146"/>
                          <a14:foregroundMark x1="85993" y1="93820" x2="29967" y2="69663"/>
                          <a14:foregroundMark x1="5863" y1="23876" x2="29642" y2="67697"/>
                          <a14:foregroundMark x1="14332" y1="38764" x2="44625" y2="23315"/>
                          <a14:foregroundMark x1="88274" y1="23876" x2="54723" y2="39045"/>
                          <a14:foregroundMark x1="92182" y1="26404" x2="80782" y2="81742"/>
                          <a14:foregroundMark x1="16938" y1="33427" x2="45928" y2="44101"/>
                          <a14:foregroundMark x1="16287" y1="76685" x2="16938" y2="59831"/>
                          <a14:foregroundMark x1="11075" y1="62921" x2="33550" y2="75562"/>
                          <a14:foregroundMark x1="11726" y1="76404" x2="53420" y2="63202"/>
                          <a14:foregroundMark x1="86645" y1="66292" x2="75570" y2="80056"/>
                          <a14:foregroundMark x1="87296" y1="62360" x2="83388" y2="75562"/>
                          <a14:foregroundMark x1="88274" y1="62921" x2="84365" y2="79775"/>
                          <a14:foregroundMark x1="87622" y1="61236" x2="79479" y2="76685"/>
                          <a14:backgroundMark x1="0" y1="49438" x2="7818" y2="49438"/>
                          <a14:backgroundMark x1="92182" y1="50000" x2="99674" y2="50000"/>
                        </a14:backgroundRemoval>
                      </a14:imgEffect>
                    </a14:imgLayer>
                  </a14:imgProps>
                </a:ext>
                <a:ext uri="{28A0092B-C50C-407E-A947-70E740481C1C}">
                  <a14:useLocalDpi xmlns:a14="http://schemas.microsoft.com/office/drawing/2010/main" val="0"/>
                </a:ext>
              </a:extLst>
            </a:blip>
            <a:srcRect/>
            <a:stretch/>
          </p:blipFill>
          <p:spPr>
            <a:xfrm>
              <a:off x="3223521" y="1876319"/>
              <a:ext cx="2882326" cy="2892334"/>
            </a:xfrm>
            <a:prstGeom prst="rect">
              <a:avLst/>
            </a:prstGeom>
          </p:spPr>
        </p:pic>
        <p:pic>
          <p:nvPicPr>
            <p:cNvPr id="7" name="圖片 6"/>
            <p:cNvPicPr>
              <a:picLocks noChangeAspect="1"/>
            </p:cNvPicPr>
            <p:nvPr/>
          </p:nvPicPr>
          <p:blipFill>
            <a:blip r:embed="rId5">
              <a:extLst>
                <a:ext uri="{BEBA8EAE-BF5A-486C-A8C5-ECC9F3942E4B}">
                  <a14:imgProps xmlns:a14="http://schemas.microsoft.com/office/drawing/2010/main">
                    <a14:imgLayer r:embed="rId6">
                      <a14:imgEffect>
                        <a14:backgroundRemoval t="809" b="100000" l="0" r="100000"/>
                      </a14:imgEffect>
                    </a14:imgLayer>
                  </a14:imgProps>
                </a:ext>
                <a:ext uri="{28A0092B-C50C-407E-A947-70E740481C1C}">
                  <a14:useLocalDpi xmlns:a14="http://schemas.microsoft.com/office/drawing/2010/main" val="0"/>
                </a:ext>
              </a:extLst>
            </a:blip>
            <a:stretch>
              <a:fillRect/>
            </a:stretch>
          </p:blipFill>
          <p:spPr>
            <a:xfrm>
              <a:off x="3673177" y="2659250"/>
              <a:ext cx="2129760" cy="1975352"/>
            </a:xfrm>
            <a:prstGeom prst="rect">
              <a:avLst/>
            </a:prstGeom>
          </p:spPr>
        </p:pic>
        <p:sp>
          <p:nvSpPr>
            <p:cNvPr id="8" name="文字方塊 7"/>
            <p:cNvSpPr txBox="1"/>
            <p:nvPr/>
          </p:nvSpPr>
          <p:spPr>
            <a:xfrm>
              <a:off x="3223520" y="3199950"/>
              <a:ext cx="3024336" cy="635455"/>
            </a:xfrm>
            <a:prstGeom prst="rect">
              <a:avLst/>
            </a:prstGeom>
            <a:noFill/>
          </p:spPr>
          <p:txBody>
            <a:bodyPr wrap="square" rtlCol="0">
              <a:spAutoFit/>
            </a:bodyPr>
            <a:lstStyle/>
            <a:p>
              <a:pPr algn="ctr" fontAlgn="base">
                <a:spcBef>
                  <a:spcPct val="0"/>
                </a:spcBef>
                <a:spcAft>
                  <a:spcPct val="0"/>
                </a:spcAft>
                <a:buFont typeface="Arial" pitchFamily="34" charset="0"/>
                <a:buNone/>
              </a:pPr>
              <a:r>
                <a:rPr lang="zh-TW" altLang="en-US" sz="4000" b="1" dirty="0">
                  <a:solidFill>
                    <a:srgbClr val="FFFF00"/>
                  </a:solidFill>
                  <a:latin typeface="微軟正黑體" panose="020B0604030504040204" pitchFamily="34" charset="-120"/>
                </a:rPr>
                <a:t>永生生命</a:t>
              </a:r>
              <a:endParaRPr lang="zh-TW" altLang="en-US" sz="4400" b="1" dirty="0">
                <a:solidFill>
                  <a:srgbClr val="FFFF00"/>
                </a:solidFill>
                <a:latin typeface="微軟正黑體" panose="020B0604030504040204" pitchFamily="34" charset="-120"/>
              </a:endParaRPr>
            </a:p>
          </p:txBody>
        </p:sp>
      </p:grpSp>
      <p:sp>
        <p:nvSpPr>
          <p:cNvPr id="9" name="矩形 8"/>
          <p:cNvSpPr/>
          <p:nvPr/>
        </p:nvSpPr>
        <p:spPr>
          <a:xfrm>
            <a:off x="3604516" y="54784"/>
            <a:ext cx="5080868" cy="14465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scene3d>
              <a:camera prst="orthographicFront"/>
              <a:lightRig rig="threePt" dir="t"/>
            </a:scene3d>
            <a:sp3d extrusionH="57150">
              <a:bevelT w="38100" h="38100" prst="angle"/>
            </a:sp3d>
          </a:bodyPr>
          <a:lstStyle/>
          <a:p>
            <a:pPr algn="ctr" fontAlgn="base">
              <a:spcBef>
                <a:spcPct val="0"/>
              </a:spcBef>
              <a:spcAft>
                <a:spcPct val="0"/>
              </a:spcAft>
              <a:buFont typeface="Arial" pitchFamily="34" charset="0"/>
              <a:buNone/>
            </a:pPr>
            <a:r>
              <a:rPr lang="zh-TW" altLang="en-US" sz="8800" b="1" dirty="0">
                <a:ln w="1905"/>
                <a:solidFill>
                  <a:prstClr val="black"/>
                </a:solidFill>
                <a:effectLst>
                  <a:glow rad="139700">
                    <a:srgbClr val="A7EA52">
                      <a:lumMod val="60000"/>
                      <a:lumOff val="40000"/>
                      <a:alpha val="40000"/>
                    </a:srgbClr>
                  </a:glow>
                  <a:outerShdw blurRad="60007" dist="310007" dir="7680000" sy="30000" kx="1300200" algn="ctr" rotWithShape="0">
                    <a:prstClr val="black">
                      <a:alpha val="32000"/>
                    </a:prstClr>
                  </a:outerShdw>
                </a:effectLst>
                <a:latin typeface="標楷體" pitchFamily="65" charset="-120"/>
                <a:ea typeface="標楷體" pitchFamily="65" charset="-120"/>
              </a:rPr>
              <a:t>如何？</a:t>
            </a:r>
          </a:p>
        </p:txBody>
      </p:sp>
    </p:spTree>
    <p:extLst>
      <p:ext uri="{BB962C8B-B14F-4D97-AF65-F5344CB8AC3E}">
        <p14:creationId xmlns:p14="http://schemas.microsoft.com/office/powerpoint/2010/main" val="1722099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8)">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outHorizontal)">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mauifamilymagazine.com/wp-content/uploads/2011/11/heart.jpg"/>
          <p:cNvPicPr>
            <a:picLocks noChangeAspect="1" noChangeArrowheads="1"/>
          </p:cNvPicPr>
          <p:nvPr/>
        </p:nvPicPr>
        <p:blipFill>
          <a:blip r:embed="rId3" cstate="print">
            <a:clrChange>
              <a:clrFrom>
                <a:srgbClr val="EBFFFF"/>
              </a:clrFrom>
              <a:clrTo>
                <a:srgbClr val="EB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3071664" y="800744"/>
            <a:ext cx="5760640" cy="431999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群組 4"/>
          <p:cNvGrpSpPr/>
          <p:nvPr/>
        </p:nvGrpSpPr>
        <p:grpSpPr>
          <a:xfrm>
            <a:off x="4701268" y="1412776"/>
            <a:ext cx="2474853" cy="2295426"/>
            <a:chOff x="3177267" y="1412776"/>
            <a:chExt cx="2474853" cy="2295426"/>
          </a:xfrm>
        </p:grpSpPr>
        <p:pic>
          <p:nvPicPr>
            <p:cNvPr id="2" name="圖片 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77267" y="1412776"/>
              <a:ext cx="2474853" cy="2295426"/>
            </a:xfrm>
            <a:prstGeom prst="rect">
              <a:avLst/>
            </a:prstGeom>
          </p:spPr>
        </p:pic>
        <p:sp>
          <p:nvSpPr>
            <p:cNvPr id="3" name="文字方塊 2"/>
            <p:cNvSpPr txBox="1"/>
            <p:nvPr/>
          </p:nvSpPr>
          <p:spPr>
            <a:xfrm>
              <a:off x="3347864" y="2040345"/>
              <a:ext cx="2065520" cy="646331"/>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3600" b="1" dirty="0">
                  <a:solidFill>
                    <a:prstClr val="white"/>
                  </a:solidFill>
                  <a:latin typeface="華康粗圓體" panose="020F0709000000000000" pitchFamily="49" charset="-120"/>
                  <a:ea typeface="華康粗圓體" panose="020F0709000000000000" pitchFamily="49" charset="-120"/>
                </a:rPr>
                <a:t>永生生命</a:t>
              </a:r>
            </a:p>
          </p:txBody>
        </p:sp>
      </p:grpSp>
      <p:pic>
        <p:nvPicPr>
          <p:cNvPr id="17412" name="Picture 4"/>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100000">
                        <a14:foregroundMark x1="58169" y1="39643" x2="96409" y2="5898"/>
                        <a14:foregroundMark x1="63555" y1="60082" x2="63914" y2="56790"/>
                        <a14:foregroundMark x1="63914" y1="60494" x2="63555" y2="58848"/>
                        <a14:foregroundMark x1="898" y1="1372" x2="11490" y2="9053"/>
                        <a14:foregroundMark x1="95871" y1="6722" x2="97666" y2="5075"/>
                        <a14:foregroundMark x1="35548" y1="33333" x2="45422" y2="28395"/>
                        <a14:backgroundMark x1="34291" y1="29630" x2="49372" y2="960"/>
                        <a14:backgroundMark x1="69659" y1="10425" x2="98564" y2="960"/>
                        <a14:backgroundMark x1="15081" y1="4527" x2="6284" y2="823"/>
                        <a14:backgroundMark x1="0" y1="24417" x2="5925" y2="90123"/>
                        <a14:backgroundMark x1="63375" y1="65021" x2="55476" y2="99863"/>
                        <a14:backgroundMark x1="71454" y1="89712" x2="70736" y2="97805"/>
                        <a14:backgroundMark x1="79892" y1="92181" x2="92460" y2="64746"/>
                        <a14:backgroundMark x1="99820" y1="31962" x2="85637" y2="58848"/>
                        <a14:backgroundMark x1="99820" y1="10014" x2="86535" y2="28121"/>
                        <a14:backgroundMark x1="62657" y1="62277" x2="93896" y2="60905"/>
                      </a14:backgroundRemoval>
                    </a14:imgEffect>
                  </a14:imgLayer>
                </a14:imgProps>
              </a:ext>
              <a:ext uri="{28A0092B-C50C-407E-A947-70E740481C1C}">
                <a14:useLocalDpi xmlns:a14="http://schemas.microsoft.com/office/drawing/2010/main" val="0"/>
              </a:ext>
            </a:extLst>
          </a:blip>
          <a:srcRect/>
          <a:stretch/>
        </p:blipFill>
        <p:spPr bwMode="auto">
          <a:xfrm flipH="1">
            <a:off x="6240016" y="3645025"/>
            <a:ext cx="2314670" cy="3026319"/>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flipH="1">
            <a:off x="2423592" y="4096220"/>
            <a:ext cx="3144614" cy="25942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2855640" y="1319394"/>
            <a:ext cx="738664" cy="2088232"/>
          </a:xfrm>
          <a:prstGeom prst="rect">
            <a:avLst/>
          </a:prstGeom>
          <a:noFill/>
        </p:spPr>
        <p:txBody>
          <a:bodyPr vert="eaVert" wrap="square" rtlCol="0">
            <a:spAutoFit/>
          </a:bodyPr>
          <a:lstStyle/>
          <a:p>
            <a:pPr algn="dist" fontAlgn="base">
              <a:spcBef>
                <a:spcPct val="0"/>
              </a:spcBef>
              <a:spcAft>
                <a:spcPct val="0"/>
              </a:spcAft>
              <a:buFont typeface="Arial" pitchFamily="34" charset="0"/>
              <a:buNone/>
            </a:pPr>
            <a:r>
              <a:rPr lang="zh-TW" altLang="en-US" sz="3600" b="1" dirty="0">
                <a:solidFill>
                  <a:srgbClr val="7030A0"/>
                </a:solidFill>
                <a:latin typeface="華康粗圓體" panose="020F0709000000000000" pitchFamily="49" charset="-120"/>
                <a:ea typeface="華康粗圓體" panose="020F0709000000000000" pitchFamily="49" charset="-120"/>
              </a:rPr>
              <a:t>靈性生命</a:t>
            </a:r>
          </a:p>
        </p:txBody>
      </p:sp>
      <p:sp>
        <p:nvSpPr>
          <p:cNvPr id="8" name="文字方塊 7"/>
          <p:cNvSpPr txBox="1"/>
          <p:nvPr/>
        </p:nvSpPr>
        <p:spPr>
          <a:xfrm>
            <a:off x="8184232" y="800744"/>
            <a:ext cx="1292662" cy="3492352"/>
          </a:xfrm>
          <a:prstGeom prst="rect">
            <a:avLst/>
          </a:prstGeom>
          <a:noFill/>
        </p:spPr>
        <p:txBody>
          <a:bodyPr vert="eaVert" wrap="square" rtlCol="0">
            <a:spAutoFit/>
          </a:bodyPr>
          <a:lstStyle/>
          <a:p>
            <a:pPr fontAlgn="base">
              <a:spcBef>
                <a:spcPct val="0"/>
              </a:spcBef>
              <a:spcAft>
                <a:spcPct val="0"/>
              </a:spcAft>
              <a:buFont typeface="Arial" pitchFamily="34" charset="0"/>
              <a:buNone/>
            </a:pPr>
            <a:r>
              <a:rPr lang="zh-TW" altLang="en-US" sz="3600" b="1" dirty="0">
                <a:solidFill>
                  <a:srgbClr val="7030A0"/>
                </a:solidFill>
                <a:latin typeface="華康粗圓體" panose="020F0709000000000000" pitchFamily="49" charset="-120"/>
                <a:ea typeface="華康粗圓體" panose="020F0709000000000000" pitchFamily="49" charset="-120"/>
              </a:rPr>
              <a:t>經由自由意志進入天主愛的關係</a:t>
            </a:r>
          </a:p>
        </p:txBody>
      </p:sp>
    </p:spTree>
    <p:extLst>
      <p:ext uri="{BB962C8B-B14F-4D97-AF65-F5344CB8AC3E}">
        <p14:creationId xmlns:p14="http://schemas.microsoft.com/office/powerpoint/2010/main" val="3588230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500"/>
                                        <p:tgtEl>
                                          <p:spTgt spid="17410"/>
                                        </p:tgtEl>
                                      </p:cBhvr>
                                    </p:animEffect>
                                    <p:anim calcmode="lin" valueType="num">
                                      <p:cBhvr>
                                        <p:cTn id="8" dur="500" fill="hold"/>
                                        <p:tgtEl>
                                          <p:spTgt spid="17410"/>
                                        </p:tgtEl>
                                        <p:attrNameLst>
                                          <p:attrName>ppt_x</p:attrName>
                                        </p:attrNameLst>
                                      </p:cBhvr>
                                      <p:tavLst>
                                        <p:tav tm="0">
                                          <p:val>
                                            <p:strVal val="#ppt_x"/>
                                          </p:val>
                                        </p:tav>
                                        <p:tav tm="100000">
                                          <p:val>
                                            <p:strVal val="#ppt_x"/>
                                          </p:val>
                                        </p:tav>
                                      </p:tavLst>
                                    </p:anim>
                                    <p:anim calcmode="lin" valueType="num">
                                      <p:cBhvr>
                                        <p:cTn id="9" dur="500" fill="hold"/>
                                        <p:tgtEl>
                                          <p:spTgt spid="17410"/>
                                        </p:tgtEl>
                                        <p:attrNameLst>
                                          <p:attrName>ppt_y</p:attrName>
                                        </p:attrNameLst>
                                      </p:cBhvr>
                                      <p:tavLst>
                                        <p:tav tm="0">
                                          <p:val>
                                            <p:strVal val="#ppt_y+.1"/>
                                          </p:val>
                                        </p:tav>
                                        <p:tav tm="100000">
                                          <p:val>
                                            <p:strVal val="#ppt_y"/>
                                          </p:val>
                                        </p:tav>
                                      </p:tavLst>
                                    </p:anim>
                                  </p:childTnLst>
                                </p:cTn>
                              </p:par>
                              <p:par>
                                <p:cTn id="10" presetID="2"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7414"/>
                                        </p:tgtEl>
                                        <p:attrNameLst>
                                          <p:attrName>style.visibility</p:attrName>
                                        </p:attrNameLst>
                                      </p:cBhvr>
                                      <p:to>
                                        <p:strVal val="visible"/>
                                      </p:to>
                                    </p:set>
                                    <p:animEffect transition="in" filter="wipe(down)">
                                      <p:cBhvr>
                                        <p:cTn id="30" dur="580">
                                          <p:stCondLst>
                                            <p:cond delay="0"/>
                                          </p:stCondLst>
                                        </p:cTn>
                                        <p:tgtEl>
                                          <p:spTgt spid="17414"/>
                                        </p:tgtEl>
                                      </p:cBhvr>
                                    </p:animEffect>
                                    <p:anim calcmode="lin" valueType="num">
                                      <p:cBhvr>
                                        <p:cTn id="31" dur="1822" tmFilter="0,0; 0.14,0.36; 0.43,0.73; 0.71,0.91; 1.0,1.0">
                                          <p:stCondLst>
                                            <p:cond delay="0"/>
                                          </p:stCondLst>
                                        </p:cTn>
                                        <p:tgtEl>
                                          <p:spTgt spid="17414"/>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7414"/>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7414"/>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7414"/>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7414"/>
                                        </p:tgtEl>
                                        <p:attrNameLst>
                                          <p:attrName>ppt_y</p:attrName>
                                        </p:attrNameLst>
                                      </p:cBhvr>
                                      <p:tavLst>
                                        <p:tav tm="0" fmla="#ppt_y-sin(pi*$)/81">
                                          <p:val>
                                            <p:fltVal val="0"/>
                                          </p:val>
                                        </p:tav>
                                        <p:tav tm="100000">
                                          <p:val>
                                            <p:fltVal val="1"/>
                                          </p:val>
                                        </p:tav>
                                      </p:tavLst>
                                    </p:anim>
                                    <p:animScale>
                                      <p:cBhvr>
                                        <p:cTn id="36" dur="26">
                                          <p:stCondLst>
                                            <p:cond delay="650"/>
                                          </p:stCondLst>
                                        </p:cTn>
                                        <p:tgtEl>
                                          <p:spTgt spid="17414"/>
                                        </p:tgtEl>
                                      </p:cBhvr>
                                      <p:to x="100000" y="60000"/>
                                    </p:animScale>
                                    <p:animScale>
                                      <p:cBhvr>
                                        <p:cTn id="37" dur="166" decel="50000">
                                          <p:stCondLst>
                                            <p:cond delay="676"/>
                                          </p:stCondLst>
                                        </p:cTn>
                                        <p:tgtEl>
                                          <p:spTgt spid="17414"/>
                                        </p:tgtEl>
                                      </p:cBhvr>
                                      <p:to x="100000" y="100000"/>
                                    </p:animScale>
                                    <p:animScale>
                                      <p:cBhvr>
                                        <p:cTn id="38" dur="26">
                                          <p:stCondLst>
                                            <p:cond delay="1312"/>
                                          </p:stCondLst>
                                        </p:cTn>
                                        <p:tgtEl>
                                          <p:spTgt spid="17414"/>
                                        </p:tgtEl>
                                      </p:cBhvr>
                                      <p:to x="100000" y="80000"/>
                                    </p:animScale>
                                    <p:animScale>
                                      <p:cBhvr>
                                        <p:cTn id="39" dur="166" decel="50000">
                                          <p:stCondLst>
                                            <p:cond delay="1338"/>
                                          </p:stCondLst>
                                        </p:cTn>
                                        <p:tgtEl>
                                          <p:spTgt spid="17414"/>
                                        </p:tgtEl>
                                      </p:cBhvr>
                                      <p:to x="100000" y="100000"/>
                                    </p:animScale>
                                    <p:animScale>
                                      <p:cBhvr>
                                        <p:cTn id="40" dur="26">
                                          <p:stCondLst>
                                            <p:cond delay="1642"/>
                                          </p:stCondLst>
                                        </p:cTn>
                                        <p:tgtEl>
                                          <p:spTgt spid="17414"/>
                                        </p:tgtEl>
                                      </p:cBhvr>
                                      <p:to x="100000" y="90000"/>
                                    </p:animScale>
                                    <p:animScale>
                                      <p:cBhvr>
                                        <p:cTn id="41" dur="166" decel="50000">
                                          <p:stCondLst>
                                            <p:cond delay="1668"/>
                                          </p:stCondLst>
                                        </p:cTn>
                                        <p:tgtEl>
                                          <p:spTgt spid="17414"/>
                                        </p:tgtEl>
                                      </p:cBhvr>
                                      <p:to x="100000" y="100000"/>
                                    </p:animScale>
                                    <p:animScale>
                                      <p:cBhvr>
                                        <p:cTn id="42" dur="26">
                                          <p:stCondLst>
                                            <p:cond delay="1808"/>
                                          </p:stCondLst>
                                        </p:cTn>
                                        <p:tgtEl>
                                          <p:spTgt spid="17414"/>
                                        </p:tgtEl>
                                      </p:cBhvr>
                                      <p:to x="100000" y="95000"/>
                                    </p:animScale>
                                    <p:animScale>
                                      <p:cBhvr>
                                        <p:cTn id="43" dur="166" decel="50000">
                                          <p:stCondLst>
                                            <p:cond delay="1834"/>
                                          </p:stCondLst>
                                        </p:cTn>
                                        <p:tgtEl>
                                          <p:spTgt spid="17414"/>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7412"/>
                                        </p:tgtEl>
                                        <p:attrNameLst>
                                          <p:attrName>style.visibility</p:attrName>
                                        </p:attrNameLst>
                                      </p:cBhvr>
                                      <p:to>
                                        <p:strVal val="visible"/>
                                      </p:to>
                                    </p:set>
                                    <p:animEffect transition="in" filter="wipe(down)">
                                      <p:cBhvr>
                                        <p:cTn id="48" dur="580">
                                          <p:stCondLst>
                                            <p:cond delay="0"/>
                                          </p:stCondLst>
                                        </p:cTn>
                                        <p:tgtEl>
                                          <p:spTgt spid="17412"/>
                                        </p:tgtEl>
                                      </p:cBhvr>
                                    </p:animEffect>
                                    <p:anim calcmode="lin" valueType="num">
                                      <p:cBhvr>
                                        <p:cTn id="49" dur="1822" tmFilter="0,0; 0.14,0.36; 0.43,0.73; 0.71,0.91; 1.0,1.0">
                                          <p:stCondLst>
                                            <p:cond delay="0"/>
                                          </p:stCondLst>
                                        </p:cTn>
                                        <p:tgtEl>
                                          <p:spTgt spid="17412"/>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7412"/>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7412"/>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7412"/>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7412"/>
                                        </p:tgtEl>
                                        <p:attrNameLst>
                                          <p:attrName>ppt_y</p:attrName>
                                        </p:attrNameLst>
                                      </p:cBhvr>
                                      <p:tavLst>
                                        <p:tav tm="0" fmla="#ppt_y-sin(pi*$)/81">
                                          <p:val>
                                            <p:fltVal val="0"/>
                                          </p:val>
                                        </p:tav>
                                        <p:tav tm="100000">
                                          <p:val>
                                            <p:fltVal val="1"/>
                                          </p:val>
                                        </p:tav>
                                      </p:tavLst>
                                    </p:anim>
                                    <p:animScale>
                                      <p:cBhvr>
                                        <p:cTn id="54" dur="26">
                                          <p:stCondLst>
                                            <p:cond delay="650"/>
                                          </p:stCondLst>
                                        </p:cTn>
                                        <p:tgtEl>
                                          <p:spTgt spid="17412"/>
                                        </p:tgtEl>
                                      </p:cBhvr>
                                      <p:to x="100000" y="60000"/>
                                    </p:animScale>
                                    <p:animScale>
                                      <p:cBhvr>
                                        <p:cTn id="55" dur="166" decel="50000">
                                          <p:stCondLst>
                                            <p:cond delay="676"/>
                                          </p:stCondLst>
                                        </p:cTn>
                                        <p:tgtEl>
                                          <p:spTgt spid="17412"/>
                                        </p:tgtEl>
                                      </p:cBhvr>
                                      <p:to x="100000" y="100000"/>
                                    </p:animScale>
                                    <p:animScale>
                                      <p:cBhvr>
                                        <p:cTn id="56" dur="26">
                                          <p:stCondLst>
                                            <p:cond delay="1312"/>
                                          </p:stCondLst>
                                        </p:cTn>
                                        <p:tgtEl>
                                          <p:spTgt spid="17412"/>
                                        </p:tgtEl>
                                      </p:cBhvr>
                                      <p:to x="100000" y="80000"/>
                                    </p:animScale>
                                    <p:animScale>
                                      <p:cBhvr>
                                        <p:cTn id="57" dur="166" decel="50000">
                                          <p:stCondLst>
                                            <p:cond delay="1338"/>
                                          </p:stCondLst>
                                        </p:cTn>
                                        <p:tgtEl>
                                          <p:spTgt spid="17412"/>
                                        </p:tgtEl>
                                      </p:cBhvr>
                                      <p:to x="100000" y="100000"/>
                                    </p:animScale>
                                    <p:animScale>
                                      <p:cBhvr>
                                        <p:cTn id="58" dur="26">
                                          <p:stCondLst>
                                            <p:cond delay="1642"/>
                                          </p:stCondLst>
                                        </p:cTn>
                                        <p:tgtEl>
                                          <p:spTgt spid="17412"/>
                                        </p:tgtEl>
                                      </p:cBhvr>
                                      <p:to x="100000" y="90000"/>
                                    </p:animScale>
                                    <p:animScale>
                                      <p:cBhvr>
                                        <p:cTn id="59" dur="166" decel="50000">
                                          <p:stCondLst>
                                            <p:cond delay="1668"/>
                                          </p:stCondLst>
                                        </p:cTn>
                                        <p:tgtEl>
                                          <p:spTgt spid="17412"/>
                                        </p:tgtEl>
                                      </p:cBhvr>
                                      <p:to x="100000" y="100000"/>
                                    </p:animScale>
                                    <p:animScale>
                                      <p:cBhvr>
                                        <p:cTn id="60" dur="26">
                                          <p:stCondLst>
                                            <p:cond delay="1808"/>
                                          </p:stCondLst>
                                        </p:cTn>
                                        <p:tgtEl>
                                          <p:spTgt spid="17412"/>
                                        </p:tgtEl>
                                      </p:cBhvr>
                                      <p:to x="100000" y="95000"/>
                                    </p:animScale>
                                    <p:animScale>
                                      <p:cBhvr>
                                        <p:cTn id="61" dur="166" decel="50000">
                                          <p:stCondLst>
                                            <p:cond delay="1834"/>
                                          </p:stCondLst>
                                        </p:cTn>
                                        <p:tgtEl>
                                          <p:spTgt spid="174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927648" y="404665"/>
            <a:ext cx="6048672" cy="1015663"/>
          </a:xfrm>
          <a:prstGeom prst="rect">
            <a:avLst/>
          </a:prstGeom>
          <a:noFill/>
        </p:spPr>
        <p:txBody>
          <a:bodyPr wrap="square" lIns="91440" tIns="45720" rIns="91440" bIns="45720">
            <a:spAutoFit/>
          </a:bodyPr>
          <a:lstStyle/>
          <a:p>
            <a:pPr algn="dist" fontAlgn="base">
              <a:spcBef>
                <a:spcPct val="0"/>
              </a:spcBef>
              <a:spcAft>
                <a:spcPct val="0"/>
              </a:spcAft>
              <a:buFont typeface="Arial" pitchFamily="34" charset="0"/>
              <a:buNone/>
            </a:pPr>
            <a:r>
              <a:rPr lang="zh-TW" altLang="en-US" sz="6000" b="1" dirty="0">
                <a:ln w="17780" cmpd="sng">
                  <a:solidFill>
                    <a:srgbClr val="FFFFFF"/>
                  </a:solidFill>
                  <a:prstDash val="solid"/>
                  <a:miter lim="800000"/>
                </a:ln>
                <a:solidFill>
                  <a:srgbClr val="7030A0"/>
                </a:solidFill>
                <a:effectLst>
                  <a:outerShdw blurRad="50800" algn="tl" rotWithShape="0">
                    <a:srgbClr val="000000"/>
                  </a:outerShdw>
                </a:effectLst>
                <a:latin typeface="華康雅藝體W6" panose="040B0609000000000000" pitchFamily="81" charset="-120"/>
                <a:ea typeface="華康雅藝體W6" panose="040B0609000000000000" pitchFamily="81" charset="-120"/>
              </a:rPr>
              <a:t>天主對人類</a:t>
            </a:r>
            <a:endParaRPr lang="en-US" altLang="zh-TW" sz="6000" b="1" dirty="0">
              <a:ln w="17780" cmpd="sng">
                <a:solidFill>
                  <a:srgbClr val="FFFFFF"/>
                </a:solidFill>
                <a:prstDash val="solid"/>
                <a:miter lim="800000"/>
              </a:ln>
              <a:solidFill>
                <a:srgbClr val="7030A0"/>
              </a:solidFill>
              <a:effectLst>
                <a:outerShdw blurRad="50800" algn="tl" rotWithShape="0">
                  <a:srgbClr val="000000"/>
                </a:outerShdw>
              </a:effectLst>
              <a:latin typeface="華康雅藝體W6" panose="040B0609000000000000" pitchFamily="81" charset="-120"/>
              <a:ea typeface="華康雅藝體W6" panose="040B0609000000000000" pitchFamily="81" charset="-120"/>
            </a:endParaRPr>
          </a:p>
        </p:txBody>
      </p:sp>
      <p:sp>
        <p:nvSpPr>
          <p:cNvPr id="8" name="矩形 7"/>
          <p:cNvSpPr/>
          <p:nvPr/>
        </p:nvSpPr>
        <p:spPr>
          <a:xfrm>
            <a:off x="4811330" y="3284985"/>
            <a:ext cx="2220775" cy="1015663"/>
          </a:xfrm>
          <a:prstGeom prst="rect">
            <a:avLst/>
          </a:prstGeom>
          <a:noFill/>
        </p:spPr>
        <p:txBody>
          <a:bodyPr wrap="square" lIns="91440" tIns="45720" rIns="91440" bIns="45720">
            <a:spAutoFit/>
          </a:bodyPr>
          <a:lstStyle/>
          <a:p>
            <a:pPr algn="dist" fontAlgn="base">
              <a:spcBef>
                <a:spcPct val="0"/>
              </a:spcBef>
              <a:spcAft>
                <a:spcPct val="0"/>
              </a:spcAft>
              <a:buFont typeface="Arial" pitchFamily="34" charset="0"/>
              <a:buNone/>
            </a:pPr>
            <a:r>
              <a:rPr lang="zh-TW" altLang="en-US" sz="6000" b="1" dirty="0">
                <a:ln w="17780" cmpd="sng">
                  <a:solidFill>
                    <a:srgbClr val="FFFFFF"/>
                  </a:solidFill>
                  <a:prstDash val="solid"/>
                  <a:miter lim="800000"/>
                </a:ln>
                <a:solidFill>
                  <a:srgbClr val="7030A0"/>
                </a:solidFill>
                <a:effectLst>
                  <a:outerShdw blurRad="50800" algn="tl" rotWithShape="0">
                    <a:srgbClr val="000000"/>
                  </a:outerShdw>
                </a:effectLst>
                <a:latin typeface="華康雅藝體W6" panose="040B0609000000000000" pitchFamily="81" charset="-120"/>
                <a:ea typeface="華康雅藝體W6" panose="040B0609000000000000" pitchFamily="81" charset="-120"/>
              </a:rPr>
              <a:t>計畫</a:t>
            </a:r>
            <a:endParaRPr lang="en-US" altLang="zh-TW" sz="6000" b="1" dirty="0">
              <a:ln w="17780" cmpd="sng">
                <a:solidFill>
                  <a:srgbClr val="FFFFFF"/>
                </a:solidFill>
                <a:prstDash val="solid"/>
                <a:miter lim="800000"/>
              </a:ln>
              <a:solidFill>
                <a:srgbClr val="7030A0"/>
              </a:solidFill>
              <a:effectLst>
                <a:outerShdw blurRad="50800" algn="tl" rotWithShape="0">
                  <a:srgbClr val="000000"/>
                </a:outerShdw>
              </a:effectLst>
              <a:latin typeface="華康雅藝體W6" panose="040B0609000000000000" pitchFamily="81" charset="-120"/>
              <a:ea typeface="華康雅藝體W6" panose="040B0609000000000000" pitchFamily="81" charset="-120"/>
            </a:endParaRPr>
          </a:p>
        </p:txBody>
      </p:sp>
      <p:grpSp>
        <p:nvGrpSpPr>
          <p:cNvPr id="5" name="群組 4"/>
          <p:cNvGrpSpPr/>
          <p:nvPr/>
        </p:nvGrpSpPr>
        <p:grpSpPr>
          <a:xfrm>
            <a:off x="5015880" y="1492336"/>
            <a:ext cx="2092320" cy="1979637"/>
            <a:chOff x="3491880" y="1696720"/>
            <a:chExt cx="2092320" cy="209232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880" y="1696720"/>
              <a:ext cx="2092320" cy="2092320"/>
            </a:xfrm>
            <a:prstGeom prst="rect">
              <a:avLst/>
            </a:prstGeom>
          </p:spPr>
        </p:pic>
        <p:sp>
          <p:nvSpPr>
            <p:cNvPr id="4" name="文字方塊 3"/>
            <p:cNvSpPr txBox="1"/>
            <p:nvPr/>
          </p:nvSpPr>
          <p:spPr>
            <a:xfrm>
              <a:off x="3961976" y="2115185"/>
              <a:ext cx="1152128" cy="975887"/>
            </a:xfrm>
            <a:prstGeom prst="rect">
              <a:avLst/>
            </a:prstGeom>
            <a:noFill/>
          </p:spPr>
          <p:txBody>
            <a:bodyPr wrap="square" rtlCol="0">
              <a:spAutoFit/>
            </a:bodyPr>
            <a:lstStyle/>
            <a:p>
              <a:pPr algn="ctr" fontAlgn="base">
                <a:spcBef>
                  <a:spcPct val="0"/>
                </a:spcBef>
                <a:spcAft>
                  <a:spcPct val="0"/>
                </a:spcAft>
                <a:buFont typeface="Arial" pitchFamily="34" charset="0"/>
                <a:buNone/>
              </a:pPr>
              <a:r>
                <a:rPr lang="zh-TW" altLang="en-US" sz="5400" dirty="0">
                  <a:solidFill>
                    <a:prstClr val="white"/>
                  </a:solidFill>
                  <a:latin typeface="華康新綜藝體" panose="040B0709000000000000" pitchFamily="81" charset="-120"/>
                  <a:ea typeface="華康新綜藝體" panose="040B0709000000000000" pitchFamily="81" charset="-120"/>
                </a:rPr>
                <a:t>愛</a:t>
              </a:r>
            </a:p>
          </p:txBody>
        </p:sp>
      </p:grpSp>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536" y="2751681"/>
            <a:ext cx="2592288" cy="3914705"/>
          </a:xfrm>
          <a:prstGeom prst="round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4492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ppt_x"/>
                                          </p:val>
                                        </p:tav>
                                        <p:tav tm="100000">
                                          <p:val>
                                            <p:strVal val="#ppt_x"/>
                                          </p:val>
                                        </p:tav>
                                      </p:tavLst>
                                    </p:anim>
                                    <p:anim calcmode="lin" valueType="num">
                                      <p:cBhvr additive="base">
                                        <p:cTn id="19"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488" y="25988"/>
            <a:ext cx="9180512" cy="6875076"/>
          </a:xfrm>
          <a:prstGeom prst="rect">
            <a:avLst/>
          </a:prstGeom>
          <a:ln>
            <a:noFill/>
          </a:ln>
          <a:effectLst>
            <a:outerShdw blurRad="292100" dist="139700" dir="2700000" algn="tl" rotWithShape="0">
              <a:srgbClr val="333333">
                <a:alpha val="65000"/>
              </a:srgbClr>
            </a:outerShdw>
          </a:effectLst>
        </p:spPr>
      </p:pic>
      <p:grpSp>
        <p:nvGrpSpPr>
          <p:cNvPr id="15" name="群組 14"/>
          <p:cNvGrpSpPr/>
          <p:nvPr/>
        </p:nvGrpSpPr>
        <p:grpSpPr>
          <a:xfrm>
            <a:off x="1559497" y="5016544"/>
            <a:ext cx="3006951" cy="1724824"/>
            <a:chOff x="5921965" y="4863472"/>
            <a:chExt cx="3006951" cy="1724824"/>
          </a:xfrm>
          <a:effectLst/>
          <a:scene3d>
            <a:camera prst="orthographicFront">
              <a:rot lat="0" lon="0" rev="0"/>
            </a:camera>
            <a:lightRig rig="balanced" dir="t">
              <a:rot lat="0" lon="0" rev="8700000"/>
            </a:lightRig>
          </a:scene3d>
        </p:grpSpPr>
        <p:sp>
          <p:nvSpPr>
            <p:cNvPr id="12" name="直線圖說文字 2 11"/>
            <p:cNvSpPr/>
            <p:nvPr/>
          </p:nvSpPr>
          <p:spPr>
            <a:xfrm flipV="1">
              <a:off x="5921965" y="4863472"/>
              <a:ext cx="3006951" cy="1724824"/>
            </a:xfrm>
            <a:prstGeom prst="borderCallout2">
              <a:avLst>
                <a:gd name="adj1" fmla="val 18750"/>
                <a:gd name="adj2" fmla="val -8333"/>
                <a:gd name="adj3" fmla="val 50906"/>
                <a:gd name="adj4" fmla="val -31818"/>
                <a:gd name="adj5" fmla="val 112500"/>
                <a:gd name="adj6" fmla="val -46667"/>
              </a:avLst>
            </a:prstGeom>
            <a:ln>
              <a:noFill/>
            </a:ln>
            <a:effectLst>
              <a:glow rad="228600">
                <a:schemeClr val="accent6">
                  <a:satMod val="175000"/>
                  <a:alpha val="40000"/>
                </a:schemeClr>
              </a:glow>
              <a:outerShdw blurRad="44450" dist="27940" dir="5400000" algn="ctr">
                <a:srgbClr val="000000">
                  <a:alpha val="32000"/>
                </a:srgbClr>
              </a:outerShdw>
            </a:effectLst>
            <a:sp3d/>
          </p:spPr>
          <p:style>
            <a:lnRef idx="1">
              <a:schemeClr val="accent6"/>
            </a:lnRef>
            <a:fillRef idx="2">
              <a:schemeClr val="accent6"/>
            </a:fillRef>
            <a:effectRef idx="1">
              <a:schemeClr val="accent6"/>
            </a:effectRef>
            <a:fontRef idx="minor">
              <a:schemeClr val="dk1"/>
            </a:fontRef>
          </p:style>
          <p:txBody>
            <a:bodyPr rtlCol="0" anchor="ctr"/>
            <a:lstStyle/>
            <a:p>
              <a:pPr algn="ctr" fontAlgn="base">
                <a:spcBef>
                  <a:spcPct val="0"/>
                </a:spcBef>
                <a:spcAft>
                  <a:spcPct val="0"/>
                </a:spcAft>
                <a:buFont typeface="Arial" pitchFamily="34" charset="0"/>
                <a:buNone/>
              </a:pPr>
              <a:endParaRPr lang="zh-TW" altLang="en-US" dirty="0">
                <a:solidFill>
                  <a:prstClr val="black"/>
                </a:solidFill>
              </a:endParaRPr>
            </a:p>
          </p:txBody>
        </p:sp>
        <p:sp>
          <p:nvSpPr>
            <p:cNvPr id="13" name="文字方塊 12"/>
            <p:cNvSpPr txBox="1"/>
            <p:nvPr/>
          </p:nvSpPr>
          <p:spPr>
            <a:xfrm rot="5400000" flipH="1">
              <a:off x="6963775" y="4260036"/>
              <a:ext cx="923330" cy="2790924"/>
            </a:xfrm>
            <a:prstGeom prst="rect">
              <a:avLst/>
            </a:prstGeom>
            <a:noFill/>
            <a:ln>
              <a:noFill/>
            </a:ln>
            <a:effectLst>
              <a:outerShdw blurRad="44450" dist="27940" dir="5400000" algn="ctr">
                <a:srgbClr val="000000">
                  <a:alpha val="32000"/>
                </a:srgbClr>
              </a:outerShdw>
            </a:effectLst>
            <a:sp3d>
              <a:bevelT w="190500" h="38100"/>
            </a:sp3d>
          </p:spPr>
          <p:txBody>
            <a:bodyPr vert="vert270" wrap="square" rtlCol="0">
              <a:spAutoFit/>
            </a:bodyPr>
            <a:lstStyle/>
            <a:p>
              <a:pPr algn="dist" fontAlgn="base">
                <a:spcBef>
                  <a:spcPct val="0"/>
                </a:spcBef>
                <a:spcAft>
                  <a:spcPct val="0"/>
                </a:spcAft>
                <a:buFont typeface="Arial" pitchFamily="34" charset="0"/>
                <a:buNone/>
              </a:pPr>
              <a:r>
                <a:rPr lang="zh-TW" altLang="en-US" sz="4800" dirty="0">
                  <a:solidFill>
                    <a:prstClr val="black"/>
                  </a:solidFill>
                  <a:latin typeface="華康雅藝體W6" panose="040B0609000000000000" pitchFamily="81" charset="-120"/>
                  <a:ea typeface="文鼎海報體" panose="02010609010101010101" pitchFamily="49" charset="-120"/>
                </a:rPr>
                <a:t>有肉體的</a:t>
              </a:r>
            </a:p>
          </p:txBody>
        </p:sp>
      </p:grpSp>
      <p:grpSp>
        <p:nvGrpSpPr>
          <p:cNvPr id="16" name="群組 15"/>
          <p:cNvGrpSpPr/>
          <p:nvPr/>
        </p:nvGrpSpPr>
        <p:grpSpPr>
          <a:xfrm>
            <a:off x="7608169" y="120000"/>
            <a:ext cx="3006951" cy="1724824"/>
            <a:chOff x="107504" y="4944536"/>
            <a:chExt cx="3006951" cy="1724824"/>
          </a:xfrm>
          <a:effectLst>
            <a:glow rad="228600">
              <a:schemeClr val="accent6">
                <a:satMod val="175000"/>
                <a:alpha val="40000"/>
              </a:schemeClr>
            </a:glow>
          </a:effectLst>
        </p:grpSpPr>
        <p:sp>
          <p:nvSpPr>
            <p:cNvPr id="17" name="直線圖說文字 2 16"/>
            <p:cNvSpPr/>
            <p:nvPr/>
          </p:nvSpPr>
          <p:spPr>
            <a:xfrm flipH="1" flipV="1">
              <a:off x="107504" y="4944536"/>
              <a:ext cx="3006951" cy="1724824"/>
            </a:xfrm>
            <a:prstGeom prst="borderCallout2">
              <a:avLst>
                <a:gd name="adj1" fmla="val 18750"/>
                <a:gd name="adj2" fmla="val -8333"/>
                <a:gd name="adj3" fmla="val 50906"/>
                <a:gd name="adj4" fmla="val -31818"/>
                <a:gd name="adj5" fmla="val 112500"/>
                <a:gd name="adj6" fmla="val -46667"/>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base">
                <a:spcBef>
                  <a:spcPct val="0"/>
                </a:spcBef>
                <a:spcAft>
                  <a:spcPct val="0"/>
                </a:spcAft>
                <a:buFont typeface="Arial" pitchFamily="34" charset="0"/>
                <a:buNone/>
              </a:pPr>
              <a:endParaRPr lang="zh-TW" altLang="en-US" dirty="0">
                <a:solidFill>
                  <a:prstClr val="black"/>
                </a:solidFill>
              </a:endParaRPr>
            </a:p>
          </p:txBody>
        </p:sp>
        <p:sp>
          <p:nvSpPr>
            <p:cNvPr id="18" name="文字方塊 17"/>
            <p:cNvSpPr txBox="1"/>
            <p:nvPr/>
          </p:nvSpPr>
          <p:spPr>
            <a:xfrm rot="5400000">
              <a:off x="797368" y="4439419"/>
              <a:ext cx="1661993" cy="2790924"/>
            </a:xfrm>
            <a:prstGeom prst="rect">
              <a:avLst/>
            </a:prstGeom>
            <a:noFill/>
            <a:ln>
              <a:noFill/>
            </a:ln>
          </p:spPr>
          <p:txBody>
            <a:bodyPr vert="vert270" wrap="square" rtlCol="0">
              <a:spAutoFit/>
            </a:bodyPr>
            <a:lstStyle/>
            <a:p>
              <a:pPr algn="ctr" fontAlgn="base">
                <a:spcBef>
                  <a:spcPct val="0"/>
                </a:spcBef>
                <a:spcAft>
                  <a:spcPct val="0"/>
                </a:spcAft>
                <a:buFont typeface="Arial" pitchFamily="34" charset="0"/>
                <a:buNone/>
              </a:pPr>
              <a:r>
                <a:rPr lang="zh-TW" altLang="en-US" sz="4800" dirty="0">
                  <a:solidFill>
                    <a:prstClr val="black"/>
                  </a:solidFill>
                  <a:latin typeface="Arial" pitchFamily="34" charset="0"/>
                  <a:ea typeface="文鼎海報體" panose="02010609010101010101" pitchFamily="49" charset="-120"/>
                </a:rPr>
                <a:t>按著天主肖像所造</a:t>
              </a:r>
            </a:p>
          </p:txBody>
        </p:sp>
      </p:grpSp>
      <p:grpSp>
        <p:nvGrpSpPr>
          <p:cNvPr id="19" name="群組 18"/>
          <p:cNvGrpSpPr/>
          <p:nvPr/>
        </p:nvGrpSpPr>
        <p:grpSpPr>
          <a:xfrm>
            <a:off x="1576882" y="120000"/>
            <a:ext cx="3006951" cy="1724824"/>
            <a:chOff x="107504" y="4944536"/>
            <a:chExt cx="3006951" cy="1724824"/>
          </a:xfrm>
          <a:effectLst>
            <a:glow rad="228600">
              <a:schemeClr val="accent6">
                <a:satMod val="175000"/>
                <a:alpha val="40000"/>
              </a:schemeClr>
            </a:glow>
          </a:effectLst>
        </p:grpSpPr>
        <p:sp>
          <p:nvSpPr>
            <p:cNvPr id="20" name="直線圖說文字 2 19"/>
            <p:cNvSpPr/>
            <p:nvPr/>
          </p:nvSpPr>
          <p:spPr>
            <a:xfrm flipH="1" flipV="1">
              <a:off x="107504" y="4944536"/>
              <a:ext cx="3006951" cy="1724824"/>
            </a:xfrm>
            <a:prstGeom prst="borderCallout2">
              <a:avLst>
                <a:gd name="adj1" fmla="val 18750"/>
                <a:gd name="adj2" fmla="val -8333"/>
                <a:gd name="adj3" fmla="val 50906"/>
                <a:gd name="adj4" fmla="val -31818"/>
                <a:gd name="adj5" fmla="val 112500"/>
                <a:gd name="adj6" fmla="val -46667"/>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base">
                <a:spcBef>
                  <a:spcPct val="0"/>
                </a:spcBef>
                <a:spcAft>
                  <a:spcPct val="0"/>
                </a:spcAft>
                <a:buFont typeface="Arial" pitchFamily="34" charset="0"/>
                <a:buNone/>
              </a:pPr>
              <a:endParaRPr lang="zh-TW" altLang="en-US" dirty="0">
                <a:solidFill>
                  <a:prstClr val="black"/>
                </a:solidFill>
              </a:endParaRPr>
            </a:p>
          </p:txBody>
        </p:sp>
        <p:sp>
          <p:nvSpPr>
            <p:cNvPr id="21" name="文字方塊 20"/>
            <p:cNvSpPr txBox="1"/>
            <p:nvPr/>
          </p:nvSpPr>
          <p:spPr>
            <a:xfrm rot="5400000">
              <a:off x="797368" y="4439419"/>
              <a:ext cx="1661993" cy="2790924"/>
            </a:xfrm>
            <a:prstGeom prst="rect">
              <a:avLst/>
            </a:prstGeom>
            <a:noFill/>
            <a:ln>
              <a:noFill/>
            </a:ln>
          </p:spPr>
          <p:txBody>
            <a:bodyPr vert="vert270" wrap="square" rtlCol="0">
              <a:spAutoFit/>
            </a:bodyPr>
            <a:lstStyle/>
            <a:p>
              <a:pPr algn="ctr" fontAlgn="base">
                <a:spcBef>
                  <a:spcPct val="0"/>
                </a:spcBef>
                <a:spcAft>
                  <a:spcPct val="0"/>
                </a:spcAft>
                <a:buFont typeface="Arial" pitchFamily="34" charset="0"/>
                <a:buNone/>
              </a:pPr>
              <a:r>
                <a:rPr lang="zh-TW" altLang="en-US" sz="4800" dirty="0">
                  <a:solidFill>
                    <a:prstClr val="black"/>
                  </a:solidFill>
                  <a:latin typeface="華康雅藝體W6" panose="040B0609000000000000" pitchFamily="81" charset="-120"/>
                  <a:ea typeface="文鼎海報體" panose="02010609010101010101" pitchFamily="49" charset="-120"/>
                </a:rPr>
                <a:t>靈性的</a:t>
              </a:r>
              <a:endParaRPr lang="en-US" altLang="zh-TW" sz="4800" dirty="0">
                <a:solidFill>
                  <a:prstClr val="black"/>
                </a:solidFill>
                <a:latin typeface="華康雅藝體W6" panose="040B0609000000000000" pitchFamily="81" charset="-120"/>
                <a:ea typeface="文鼎海報體" panose="02010609010101010101" pitchFamily="49" charset="-120"/>
              </a:endParaRPr>
            </a:p>
            <a:p>
              <a:pPr algn="ctr" fontAlgn="base">
                <a:spcBef>
                  <a:spcPct val="0"/>
                </a:spcBef>
                <a:spcAft>
                  <a:spcPct val="0"/>
                </a:spcAft>
                <a:buFont typeface="Arial" pitchFamily="34" charset="0"/>
                <a:buNone/>
              </a:pPr>
              <a:r>
                <a:rPr lang="zh-TW" altLang="en-US" sz="4800" dirty="0">
                  <a:solidFill>
                    <a:prstClr val="black"/>
                  </a:solidFill>
                  <a:latin typeface="華康雅藝體W6" panose="040B0609000000000000" pitchFamily="81" charset="-120"/>
                  <a:ea typeface="文鼎海報體" panose="02010609010101010101" pitchFamily="49" charset="-120"/>
                </a:rPr>
                <a:t>靈魂</a:t>
              </a:r>
            </a:p>
          </p:txBody>
        </p:sp>
      </p:grpSp>
      <p:grpSp>
        <p:nvGrpSpPr>
          <p:cNvPr id="22" name="群組 21"/>
          <p:cNvGrpSpPr/>
          <p:nvPr/>
        </p:nvGrpSpPr>
        <p:grpSpPr>
          <a:xfrm>
            <a:off x="7553546" y="5016544"/>
            <a:ext cx="3006951" cy="1724824"/>
            <a:chOff x="5921965" y="4863472"/>
            <a:chExt cx="3006951" cy="1724824"/>
          </a:xfrm>
          <a:effectLst/>
          <a:scene3d>
            <a:camera prst="orthographicFront">
              <a:rot lat="0" lon="0" rev="0"/>
            </a:camera>
            <a:lightRig rig="balanced" dir="t">
              <a:rot lat="0" lon="0" rev="8700000"/>
            </a:lightRig>
          </a:scene3d>
        </p:grpSpPr>
        <p:sp>
          <p:nvSpPr>
            <p:cNvPr id="23" name="直線圖說文字 2 22"/>
            <p:cNvSpPr/>
            <p:nvPr/>
          </p:nvSpPr>
          <p:spPr>
            <a:xfrm flipV="1">
              <a:off x="5921965" y="4863472"/>
              <a:ext cx="3006951" cy="1724824"/>
            </a:xfrm>
            <a:prstGeom prst="borderCallout2">
              <a:avLst>
                <a:gd name="adj1" fmla="val 18750"/>
                <a:gd name="adj2" fmla="val -8333"/>
                <a:gd name="adj3" fmla="val 50906"/>
                <a:gd name="adj4" fmla="val -31818"/>
                <a:gd name="adj5" fmla="val 112500"/>
                <a:gd name="adj6" fmla="val -46667"/>
              </a:avLst>
            </a:prstGeom>
            <a:ln>
              <a:noFill/>
            </a:ln>
            <a:effectLst>
              <a:glow rad="228600">
                <a:schemeClr val="accent6">
                  <a:satMod val="175000"/>
                  <a:alpha val="40000"/>
                </a:schemeClr>
              </a:glow>
              <a:outerShdw blurRad="44450" dist="27940" dir="5400000" algn="ctr">
                <a:srgbClr val="000000">
                  <a:alpha val="32000"/>
                </a:srgbClr>
              </a:outerShdw>
            </a:effectLst>
            <a:sp3d/>
          </p:spPr>
          <p:style>
            <a:lnRef idx="1">
              <a:schemeClr val="accent6"/>
            </a:lnRef>
            <a:fillRef idx="2">
              <a:schemeClr val="accent6"/>
            </a:fillRef>
            <a:effectRef idx="1">
              <a:schemeClr val="accent6"/>
            </a:effectRef>
            <a:fontRef idx="minor">
              <a:schemeClr val="dk1"/>
            </a:fontRef>
          </p:style>
          <p:txBody>
            <a:bodyPr rtlCol="0" anchor="ctr"/>
            <a:lstStyle/>
            <a:p>
              <a:pPr algn="ctr" fontAlgn="base">
                <a:spcBef>
                  <a:spcPct val="0"/>
                </a:spcBef>
                <a:spcAft>
                  <a:spcPct val="0"/>
                </a:spcAft>
                <a:buFont typeface="Arial" pitchFamily="34" charset="0"/>
                <a:buNone/>
              </a:pPr>
              <a:endParaRPr lang="zh-TW" altLang="en-US" dirty="0">
                <a:solidFill>
                  <a:prstClr val="black"/>
                </a:solidFill>
              </a:endParaRPr>
            </a:p>
          </p:txBody>
        </p:sp>
        <p:sp>
          <p:nvSpPr>
            <p:cNvPr id="24" name="文字方塊 23"/>
            <p:cNvSpPr txBox="1"/>
            <p:nvPr/>
          </p:nvSpPr>
          <p:spPr>
            <a:xfrm rot="5400000" flipH="1">
              <a:off x="6963775" y="4260036"/>
              <a:ext cx="923330" cy="2790924"/>
            </a:xfrm>
            <a:prstGeom prst="rect">
              <a:avLst/>
            </a:prstGeom>
            <a:noFill/>
            <a:ln>
              <a:noFill/>
            </a:ln>
            <a:effectLst>
              <a:outerShdw blurRad="44450" dist="27940" dir="5400000" algn="ctr">
                <a:srgbClr val="000000">
                  <a:alpha val="32000"/>
                </a:srgbClr>
              </a:outerShdw>
            </a:effectLst>
            <a:sp3d>
              <a:bevelT w="190500" h="38100"/>
            </a:sp3d>
          </p:spPr>
          <p:txBody>
            <a:bodyPr vert="vert270" wrap="square" rtlCol="0">
              <a:spAutoFit/>
            </a:bodyPr>
            <a:lstStyle/>
            <a:p>
              <a:pPr algn="dist" fontAlgn="base">
                <a:spcBef>
                  <a:spcPct val="0"/>
                </a:spcBef>
                <a:spcAft>
                  <a:spcPct val="0"/>
                </a:spcAft>
                <a:buFont typeface="Arial" pitchFamily="34" charset="0"/>
                <a:buNone/>
              </a:pPr>
              <a:r>
                <a:rPr lang="zh-TW" altLang="en-US" sz="4800" dirty="0">
                  <a:solidFill>
                    <a:prstClr val="black"/>
                  </a:solidFill>
                  <a:latin typeface="華康雅藝體W6" panose="040B0609000000000000" pitchFamily="81" charset="-120"/>
                  <a:ea typeface="文鼎海報體" panose="02010609010101010101" pitchFamily="49" charset="-120"/>
                </a:rPr>
                <a:t>組織家庭</a:t>
              </a:r>
            </a:p>
          </p:txBody>
        </p:sp>
      </p:grpSp>
    </p:spTree>
    <p:extLst>
      <p:ext uri="{BB962C8B-B14F-4D97-AF65-F5344CB8AC3E}">
        <p14:creationId xmlns:p14="http://schemas.microsoft.com/office/powerpoint/2010/main" val="3018913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1+#ppt_w/2"/>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990754" y="764704"/>
            <a:ext cx="3997672" cy="864096"/>
          </a:xfrm>
        </p:spPr>
        <p:txBody>
          <a:bodyPr vert="horz">
            <a:normAutofit fontScale="90000"/>
          </a:bodyPr>
          <a:lstStyle/>
          <a:p>
            <a:pPr marL="0" indent="0" algn="dist">
              <a:buNone/>
            </a:pPr>
            <a:r>
              <a:rPr lang="zh-TW" altLang="en-US" sz="60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華康雅藝體W6" panose="040B0609000000000000" pitchFamily="81" charset="-120"/>
                <a:ea typeface="華康雅藝體W6" panose="040B0609000000000000" pitchFamily="81" charset="-120"/>
              </a:rPr>
              <a:t>按天主肖像</a:t>
            </a:r>
          </a:p>
        </p:txBody>
      </p:sp>
      <p:sp>
        <p:nvSpPr>
          <p:cNvPr id="9" name="文字版面配置區 5"/>
          <p:cNvSpPr txBox="1">
            <a:spLocks/>
          </p:cNvSpPr>
          <p:nvPr/>
        </p:nvSpPr>
        <p:spPr>
          <a:xfrm>
            <a:off x="2599765" y="2499767"/>
            <a:ext cx="3388660" cy="648072"/>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9pPr>
          </a:lstStyle>
          <a:p>
            <a:pPr>
              <a:buClr>
                <a:srgbClr val="F14124">
                  <a:lumMod val="75000"/>
                </a:srgbClr>
              </a:buClr>
            </a:pPr>
            <a:r>
              <a:rPr lang="zh-TW" altLang="en-US" sz="3200" b="1" dirty="0">
                <a:solidFill>
                  <a:prstClr val="black">
                    <a:lumMod val="75000"/>
                    <a:lumOff val="25000"/>
                  </a:prstClr>
                </a:solidFill>
                <a:ea typeface="文鼎海報體" panose="02010609010101010101" pitchFamily="49" charset="-120"/>
              </a:rPr>
              <a:t>　</a:t>
            </a:r>
          </a:p>
        </p:txBody>
      </p:sp>
      <p:grpSp>
        <p:nvGrpSpPr>
          <p:cNvPr id="11" name="群組 10"/>
          <p:cNvGrpSpPr/>
          <p:nvPr/>
        </p:nvGrpSpPr>
        <p:grpSpPr>
          <a:xfrm>
            <a:off x="2216900" y="3847558"/>
            <a:ext cx="3087013" cy="2389754"/>
            <a:chOff x="692899" y="3847558"/>
            <a:chExt cx="3087013" cy="2389754"/>
          </a:xfrm>
        </p:grpSpPr>
        <p:sp>
          <p:nvSpPr>
            <p:cNvPr id="13" name="文字方塊 12"/>
            <p:cNvSpPr txBox="1"/>
            <p:nvPr/>
          </p:nvSpPr>
          <p:spPr>
            <a:xfrm>
              <a:off x="692899" y="4720642"/>
              <a:ext cx="1183043" cy="646331"/>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3600" dirty="0">
                  <a:solidFill>
                    <a:prstClr val="black"/>
                  </a:solidFill>
                  <a:latin typeface="華康正顏楷體W5" panose="03000509000000000000" pitchFamily="65" charset="-120"/>
                  <a:ea typeface="華康正顏楷體W5" panose="03000509000000000000" pitchFamily="65" charset="-120"/>
                </a:rPr>
                <a:t>天主</a:t>
              </a:r>
            </a:p>
          </p:txBody>
        </p:sp>
        <p:sp>
          <p:nvSpPr>
            <p:cNvPr id="14" name="文字方塊 13"/>
            <p:cNvSpPr txBox="1"/>
            <p:nvPr/>
          </p:nvSpPr>
          <p:spPr>
            <a:xfrm>
              <a:off x="3154994" y="4785078"/>
              <a:ext cx="624918" cy="646331"/>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3600" dirty="0">
                  <a:solidFill>
                    <a:prstClr val="black"/>
                  </a:solidFill>
                  <a:latin typeface="華康正顏楷體W5" panose="03000509000000000000" pitchFamily="65" charset="-120"/>
                  <a:ea typeface="華康正顏楷體W5" panose="03000509000000000000" pitchFamily="65" charset="-120"/>
                </a:rPr>
                <a:t>子</a:t>
              </a:r>
            </a:p>
          </p:txBody>
        </p:sp>
        <p:pic>
          <p:nvPicPr>
            <p:cNvPr id="15" name="圖片 1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48745" y="4783766"/>
              <a:ext cx="939051" cy="498871"/>
            </a:xfrm>
            <a:prstGeom prst="rect">
              <a:avLst/>
            </a:prstGeom>
          </p:spPr>
        </p:pic>
        <p:sp>
          <p:nvSpPr>
            <p:cNvPr id="16" name="弧形箭號 (下彎) 15"/>
            <p:cNvSpPr/>
            <p:nvPr/>
          </p:nvSpPr>
          <p:spPr>
            <a:xfrm>
              <a:off x="1313494" y="4232279"/>
              <a:ext cx="2212105" cy="552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Font typeface="Arial" pitchFamily="34" charset="0"/>
                <a:buNone/>
              </a:pPr>
              <a:endParaRPr lang="zh-TW" altLang="en-US">
                <a:solidFill>
                  <a:prstClr val="black"/>
                </a:solidFill>
              </a:endParaRPr>
            </a:p>
          </p:txBody>
        </p:sp>
        <p:sp>
          <p:nvSpPr>
            <p:cNvPr id="17" name="弧形箭號 (下彎) 16"/>
            <p:cNvSpPr/>
            <p:nvPr/>
          </p:nvSpPr>
          <p:spPr>
            <a:xfrm flipH="1" flipV="1">
              <a:off x="1284421" y="5416480"/>
              <a:ext cx="2212105" cy="552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Font typeface="Arial" pitchFamily="34" charset="0"/>
                <a:buNone/>
              </a:pPr>
              <a:endParaRPr lang="zh-TW" altLang="en-US">
                <a:solidFill>
                  <a:prstClr val="black"/>
                </a:solidFill>
              </a:endParaRPr>
            </a:p>
          </p:txBody>
        </p:sp>
        <p:sp>
          <p:nvSpPr>
            <p:cNvPr id="20" name="文字方塊 19"/>
            <p:cNvSpPr txBox="1"/>
            <p:nvPr/>
          </p:nvSpPr>
          <p:spPr>
            <a:xfrm>
              <a:off x="2030433" y="3847558"/>
              <a:ext cx="720080" cy="769441"/>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4400" dirty="0">
                  <a:solidFill>
                    <a:srgbClr val="FF0000"/>
                  </a:solidFill>
                  <a:latin typeface="華康雅藝體W6" panose="040B0609000000000000" pitchFamily="81" charset="-120"/>
                  <a:ea typeface="華康雅藝體W6" panose="040B0609000000000000" pitchFamily="81" charset="-120"/>
                </a:rPr>
                <a:t>愛</a:t>
              </a:r>
            </a:p>
          </p:txBody>
        </p:sp>
        <p:sp>
          <p:nvSpPr>
            <p:cNvPr id="23" name="文字方塊 22"/>
            <p:cNvSpPr txBox="1"/>
            <p:nvPr/>
          </p:nvSpPr>
          <p:spPr>
            <a:xfrm>
              <a:off x="2030433" y="5467871"/>
              <a:ext cx="720080" cy="769441"/>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4400" dirty="0">
                  <a:solidFill>
                    <a:srgbClr val="FF0000"/>
                  </a:solidFill>
                  <a:latin typeface="華康雅藝體W6" panose="040B0609000000000000" pitchFamily="81" charset="-120"/>
                  <a:ea typeface="華康雅藝體W6" panose="040B0609000000000000" pitchFamily="81" charset="-120"/>
                </a:rPr>
                <a:t>愛</a:t>
              </a:r>
            </a:p>
          </p:txBody>
        </p:sp>
      </p:grpSp>
      <p:sp>
        <p:nvSpPr>
          <p:cNvPr id="24" name="文字版面配置區 5"/>
          <p:cNvSpPr txBox="1">
            <a:spLocks/>
          </p:cNvSpPr>
          <p:nvPr/>
        </p:nvSpPr>
        <p:spPr>
          <a:xfrm>
            <a:off x="2347300" y="2123348"/>
            <a:ext cx="3388660" cy="1305653"/>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9pPr>
          </a:lstStyle>
          <a:p>
            <a:pPr algn="ctr">
              <a:spcBef>
                <a:spcPts val="600"/>
              </a:spcBef>
              <a:spcAft>
                <a:spcPts val="600"/>
              </a:spcAft>
              <a:buClr>
                <a:srgbClr val="F14124">
                  <a:lumMod val="75000"/>
                </a:srgbClr>
              </a:buClr>
            </a:pPr>
            <a:r>
              <a:rPr lang="zh-TW" altLang="en-US" sz="4400" b="1" dirty="0">
                <a:solidFill>
                  <a:srgbClr val="002060"/>
                </a:solidFill>
                <a:ea typeface="文鼎海報體" panose="02010609010101010101" pitchFamily="49" charset="-120"/>
              </a:rPr>
              <a:t>天主是無限的認識自已</a:t>
            </a:r>
            <a:endParaRPr lang="en-US" altLang="zh-TW" sz="4400" b="1" dirty="0">
              <a:solidFill>
                <a:srgbClr val="002060"/>
              </a:solidFill>
              <a:ea typeface="文鼎海報體" panose="02010609010101010101" pitchFamily="49" charset="-120"/>
            </a:endParaRPr>
          </a:p>
        </p:txBody>
      </p:sp>
      <p:sp>
        <p:nvSpPr>
          <p:cNvPr id="25" name="文字方塊 24"/>
          <p:cNvSpPr txBox="1"/>
          <p:nvPr/>
        </p:nvSpPr>
        <p:spPr>
          <a:xfrm>
            <a:off x="6006310" y="4149081"/>
            <a:ext cx="4633269" cy="2246769"/>
          </a:xfrm>
          <a:prstGeom prst="rect">
            <a:avLst/>
          </a:prstGeom>
          <a:noFill/>
        </p:spPr>
        <p:txBody>
          <a:bodyPr wrap="square" rtlCol="0">
            <a:spAutoFit/>
          </a:bodyPr>
          <a:lstStyle/>
          <a:p>
            <a:pPr algn="ctr">
              <a:spcBef>
                <a:spcPts val="600"/>
              </a:spcBef>
              <a:spcAft>
                <a:spcPts val="600"/>
              </a:spcAft>
            </a:pPr>
            <a:r>
              <a:rPr lang="zh-TW" altLang="en-US" sz="4000" b="1" dirty="0">
                <a:solidFill>
                  <a:srgbClr val="002060"/>
                </a:solidFill>
                <a:latin typeface="Arial" pitchFamily="34" charset="0"/>
                <a:ea typeface="文鼎海報體" panose="02010609010101010101" pitchFamily="49" charset="-120"/>
              </a:rPr>
              <a:t>人是有限的</a:t>
            </a:r>
            <a:endParaRPr lang="en-US" altLang="zh-TW" sz="4000" b="1" dirty="0">
              <a:solidFill>
                <a:srgbClr val="002060"/>
              </a:solidFill>
              <a:latin typeface="Arial" pitchFamily="34" charset="0"/>
              <a:ea typeface="文鼎海報體" panose="02010609010101010101" pitchFamily="49" charset="-120"/>
            </a:endParaRPr>
          </a:p>
          <a:p>
            <a:pPr algn="ctr">
              <a:spcBef>
                <a:spcPts val="600"/>
              </a:spcBef>
              <a:spcAft>
                <a:spcPts val="600"/>
              </a:spcAft>
            </a:pPr>
            <a:r>
              <a:rPr lang="zh-TW" altLang="en-US" sz="4000" b="1" dirty="0">
                <a:solidFill>
                  <a:srgbClr val="002060"/>
                </a:solidFill>
                <a:latin typeface="Arial" pitchFamily="34" charset="0"/>
                <a:ea typeface="文鼎海報體" panose="02010609010101010101" pitchFamily="49" charset="-120"/>
              </a:rPr>
              <a:t>愛天主、認識天主</a:t>
            </a:r>
            <a:endParaRPr lang="en-US" altLang="zh-TW" sz="4000" b="1" dirty="0">
              <a:solidFill>
                <a:srgbClr val="002060"/>
              </a:solidFill>
              <a:latin typeface="Arial" pitchFamily="34" charset="0"/>
              <a:ea typeface="文鼎海報體" panose="02010609010101010101" pitchFamily="49" charset="-120"/>
            </a:endParaRPr>
          </a:p>
          <a:p>
            <a:pPr algn="ctr">
              <a:spcBef>
                <a:spcPts val="600"/>
              </a:spcBef>
              <a:spcAft>
                <a:spcPts val="600"/>
              </a:spcAft>
            </a:pPr>
            <a:r>
              <a:rPr lang="zh-TW" altLang="en-US" sz="4000" b="1" dirty="0">
                <a:solidFill>
                  <a:srgbClr val="002060"/>
                </a:solidFill>
                <a:latin typeface="Arial" pitchFamily="34" charset="0"/>
                <a:ea typeface="文鼎海報體" panose="02010609010101010101" pitchFamily="49" charset="-120"/>
              </a:rPr>
              <a:t>愛自己、認識自己</a:t>
            </a:r>
          </a:p>
        </p:txBody>
      </p:sp>
      <p:pic>
        <p:nvPicPr>
          <p:cNvPr id="18" name="圖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4610" y="188640"/>
            <a:ext cx="4567207" cy="3495722"/>
          </a:xfrm>
          <a:prstGeom prst="rect">
            <a:avLst/>
          </a:prstGeom>
          <a:ln>
            <a:noFill/>
          </a:ln>
          <a:effectLst>
            <a:softEdge rad="112500"/>
          </a:effectLst>
        </p:spPr>
      </p:pic>
    </p:spTree>
    <p:extLst>
      <p:ext uri="{BB962C8B-B14F-4D97-AF65-F5344CB8AC3E}">
        <p14:creationId xmlns:p14="http://schemas.microsoft.com/office/powerpoint/2010/main" val="3515803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700"/>
                            </p:stCondLst>
                            <p:childTnLst>
                              <p:par>
                                <p:cTn id="13" presetID="2" presetClass="entr" presetSubtype="1" fill="hold" grpId="0" nodeType="after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anim calcmode="lin" valueType="num">
                                      <p:cBhvr additive="base">
                                        <p:cTn id="15"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5">
                                            <p:txEl>
                                              <p:pRg st="0" end="0"/>
                                            </p:txEl>
                                          </p:spTgt>
                                        </p:tgtEl>
                                        <p:attrNameLst>
                                          <p:attrName>ppt_y</p:attrName>
                                        </p:attrNameLst>
                                      </p:cBhvr>
                                      <p:tavLst>
                                        <p:tav tm="0">
                                          <p:val>
                                            <p:strVal val="0-#ppt_h/2"/>
                                          </p:val>
                                        </p:tav>
                                        <p:tav tm="100000">
                                          <p:val>
                                            <p:strVal val="#ppt_y"/>
                                          </p:val>
                                        </p:tav>
                                      </p:tavLst>
                                    </p:anim>
                                  </p:childTnLst>
                                </p:cTn>
                              </p:par>
                            </p:childTnLst>
                          </p:cTn>
                        </p:par>
                        <p:par>
                          <p:cTn id="17" fill="hold">
                            <p:stCondLst>
                              <p:cond delay="1200"/>
                            </p:stCondLst>
                            <p:childTnLst>
                              <p:par>
                                <p:cTn id="18" presetID="2" presetClass="entr" presetSubtype="1" fill="hold" grpId="0" nodeType="afterEffect">
                                  <p:stCondLst>
                                    <p:cond delay="0"/>
                                  </p:stCondLst>
                                  <p:childTnLst>
                                    <p:set>
                                      <p:cBhvr>
                                        <p:cTn id="19" dur="1" fill="hold">
                                          <p:stCondLst>
                                            <p:cond delay="0"/>
                                          </p:stCondLst>
                                        </p:cTn>
                                        <p:tgtEl>
                                          <p:spTgt spid="25">
                                            <p:txEl>
                                              <p:pRg st="1" end="1"/>
                                            </p:txEl>
                                          </p:spTgt>
                                        </p:tgtEl>
                                        <p:attrNameLst>
                                          <p:attrName>style.visibility</p:attrName>
                                        </p:attrNameLst>
                                      </p:cBhvr>
                                      <p:to>
                                        <p:strVal val="visible"/>
                                      </p:to>
                                    </p:set>
                                    <p:anim calcmode="lin" valueType="num">
                                      <p:cBhvr additive="base">
                                        <p:cTn id="20"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5">
                                            <p:txEl>
                                              <p:pRg st="1" end="1"/>
                                            </p:txEl>
                                          </p:spTgt>
                                        </p:tgtEl>
                                        <p:attrNameLst>
                                          <p:attrName>ppt_y</p:attrName>
                                        </p:attrNameLst>
                                      </p:cBhvr>
                                      <p:tavLst>
                                        <p:tav tm="0">
                                          <p:val>
                                            <p:strVal val="0-#ppt_h/2"/>
                                          </p:val>
                                        </p:tav>
                                        <p:tav tm="100000">
                                          <p:val>
                                            <p:strVal val="#ppt_y"/>
                                          </p:val>
                                        </p:tav>
                                      </p:tavLst>
                                    </p:anim>
                                  </p:childTnLst>
                                </p:cTn>
                              </p:par>
                            </p:childTnLst>
                          </p:cTn>
                        </p:par>
                        <p:par>
                          <p:cTn id="22" fill="hold">
                            <p:stCondLst>
                              <p:cond delay="1700"/>
                            </p:stCondLst>
                            <p:childTnLst>
                              <p:par>
                                <p:cTn id="23" presetID="2" presetClass="entr" presetSubtype="1" fill="hold" grpId="0" nodeType="afterEffect">
                                  <p:stCondLst>
                                    <p:cond delay="0"/>
                                  </p:stCondLst>
                                  <p:childTnLst>
                                    <p:set>
                                      <p:cBhvr>
                                        <p:cTn id="24" dur="1" fill="hold">
                                          <p:stCondLst>
                                            <p:cond delay="0"/>
                                          </p:stCondLst>
                                        </p:cTn>
                                        <p:tgtEl>
                                          <p:spTgt spid="25">
                                            <p:txEl>
                                              <p:pRg st="2" end="2"/>
                                            </p:txEl>
                                          </p:spTgt>
                                        </p:tgtEl>
                                        <p:attrNameLst>
                                          <p:attrName>style.visibility</p:attrName>
                                        </p:attrNameLst>
                                      </p:cBhvr>
                                      <p:to>
                                        <p:strVal val="visible"/>
                                      </p:to>
                                    </p:set>
                                    <p:anim calcmode="lin" valueType="num">
                                      <p:cBhvr additive="base">
                                        <p:cTn id="25"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207568" y="332656"/>
            <a:ext cx="4896544" cy="941040"/>
          </a:xfrm>
        </p:spPr>
        <p:txBody>
          <a:bodyPr/>
          <a:lstStyle/>
          <a:p>
            <a:pPr marL="0" indent="0" algn="dist">
              <a:buNone/>
            </a:pPr>
            <a:r>
              <a:rPr lang="zh-TW" altLang="en-US" sz="5400" dirty="0">
                <a:solidFill>
                  <a:srgbClr val="7030A0"/>
                </a:solidFill>
                <a:latin typeface="華康雅藝體W6" panose="040B0609000000000000" pitchFamily="81" charset="-120"/>
                <a:ea typeface="華康雅藝體W6" panose="040B0609000000000000" pitchFamily="81" charset="-120"/>
              </a:rPr>
              <a:t>靈性生命</a:t>
            </a:r>
          </a:p>
        </p:txBody>
      </p:sp>
      <p:sp>
        <p:nvSpPr>
          <p:cNvPr id="9" name="文字版面配置區 5"/>
          <p:cNvSpPr txBox="1">
            <a:spLocks/>
          </p:cNvSpPr>
          <p:nvPr/>
        </p:nvSpPr>
        <p:spPr>
          <a:xfrm>
            <a:off x="2599765" y="2499767"/>
            <a:ext cx="3388660" cy="648072"/>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9pPr>
          </a:lstStyle>
          <a:p>
            <a:pPr>
              <a:buClr>
                <a:srgbClr val="F14124">
                  <a:lumMod val="75000"/>
                </a:srgbClr>
              </a:buClr>
            </a:pPr>
            <a:r>
              <a:rPr lang="zh-TW" altLang="en-US" sz="3200" b="1" dirty="0">
                <a:solidFill>
                  <a:prstClr val="black">
                    <a:lumMod val="75000"/>
                    <a:lumOff val="25000"/>
                  </a:prstClr>
                </a:solidFill>
                <a:ea typeface="文鼎海報體" panose="02010609010101010101" pitchFamily="49" charset="-120"/>
              </a:rPr>
              <a:t>　</a:t>
            </a:r>
          </a:p>
        </p:txBody>
      </p:sp>
      <p:grpSp>
        <p:nvGrpSpPr>
          <p:cNvPr id="13" name="群組 12"/>
          <p:cNvGrpSpPr/>
          <p:nvPr/>
        </p:nvGrpSpPr>
        <p:grpSpPr>
          <a:xfrm>
            <a:off x="2489465" y="2855705"/>
            <a:ext cx="3498960" cy="769441"/>
            <a:chOff x="965465" y="1838919"/>
            <a:chExt cx="3498960" cy="769441"/>
          </a:xfrm>
        </p:grpSpPr>
        <p:pic>
          <p:nvPicPr>
            <p:cNvPr id="8" name="圖片 7"/>
            <p:cNvPicPr>
              <a:picLocks noChangeAspect="1"/>
            </p:cNvPicPr>
            <p:nvPr/>
          </p:nvPicPr>
          <p:blipFill>
            <a:blip r:embed="rId3" cstate="print">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965465" y="1997452"/>
              <a:ext cx="495444" cy="495444"/>
            </a:xfrm>
            <a:prstGeom prst="rect">
              <a:avLst/>
            </a:prstGeom>
          </p:spPr>
        </p:pic>
        <p:sp>
          <p:nvSpPr>
            <p:cNvPr id="11" name="文字方塊 10"/>
            <p:cNvSpPr txBox="1"/>
            <p:nvPr/>
          </p:nvSpPr>
          <p:spPr>
            <a:xfrm>
              <a:off x="1356313" y="1838919"/>
              <a:ext cx="3108112" cy="769441"/>
            </a:xfrm>
            <a:prstGeom prst="rect">
              <a:avLst/>
            </a:prstGeom>
            <a:noFill/>
          </p:spPr>
          <p:txBody>
            <a:bodyPr wrap="square" rtlCol="0">
              <a:spAutoFit/>
            </a:bodyPr>
            <a:lstStyle/>
            <a:p>
              <a:pPr>
                <a:spcBef>
                  <a:spcPct val="0"/>
                </a:spcBef>
                <a:spcAft>
                  <a:spcPct val="0"/>
                </a:spcAft>
                <a:buFont typeface="Arial" pitchFamily="34" charset="0"/>
                <a:buNone/>
              </a:pPr>
              <a:r>
                <a:rPr lang="zh-TW" altLang="en-US" sz="4400" b="1" dirty="0">
                  <a:solidFill>
                    <a:prstClr val="black"/>
                  </a:solidFill>
                  <a:latin typeface="Arial" pitchFamily="34" charset="0"/>
                  <a:ea typeface="文鼎海報體" panose="02010609010101010101" pitchFamily="49" charset="-120"/>
                </a:rPr>
                <a:t>有思考能力</a:t>
              </a:r>
            </a:p>
          </p:txBody>
        </p:sp>
      </p:grpSp>
      <p:grpSp>
        <p:nvGrpSpPr>
          <p:cNvPr id="17" name="群組 16"/>
          <p:cNvGrpSpPr/>
          <p:nvPr/>
        </p:nvGrpSpPr>
        <p:grpSpPr>
          <a:xfrm>
            <a:off x="2489465" y="4016639"/>
            <a:ext cx="3526370" cy="769441"/>
            <a:chOff x="965465" y="1863789"/>
            <a:chExt cx="3526370" cy="769441"/>
          </a:xfrm>
        </p:grpSpPr>
        <p:pic>
          <p:nvPicPr>
            <p:cNvPr id="18" name="圖片 17"/>
            <p:cNvPicPr>
              <a:picLocks noChangeAspect="1"/>
            </p:cNvPicPr>
            <p:nvPr/>
          </p:nvPicPr>
          <p:blipFill>
            <a:blip r:embed="rId3" cstate="print">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965465" y="1997452"/>
              <a:ext cx="495444" cy="495444"/>
            </a:xfrm>
            <a:prstGeom prst="rect">
              <a:avLst/>
            </a:prstGeom>
          </p:spPr>
        </p:pic>
        <p:sp>
          <p:nvSpPr>
            <p:cNvPr id="19" name="文字方塊 18"/>
            <p:cNvSpPr txBox="1"/>
            <p:nvPr/>
          </p:nvSpPr>
          <p:spPr>
            <a:xfrm>
              <a:off x="1383723" y="1863789"/>
              <a:ext cx="3108112" cy="769441"/>
            </a:xfrm>
            <a:prstGeom prst="rect">
              <a:avLst/>
            </a:prstGeom>
            <a:noFill/>
          </p:spPr>
          <p:txBody>
            <a:bodyPr wrap="square" rtlCol="0">
              <a:spAutoFit/>
            </a:bodyPr>
            <a:lstStyle/>
            <a:p>
              <a:pPr>
                <a:spcBef>
                  <a:spcPct val="0"/>
                </a:spcBef>
                <a:spcAft>
                  <a:spcPct val="0"/>
                </a:spcAft>
                <a:buFont typeface="Arial" pitchFamily="34" charset="0"/>
                <a:buNone/>
              </a:pPr>
              <a:r>
                <a:rPr lang="zh-TW" altLang="en-US" sz="4400" b="1" dirty="0">
                  <a:solidFill>
                    <a:prstClr val="black"/>
                  </a:solidFill>
                  <a:latin typeface="Arial" pitchFamily="34" charset="0"/>
                  <a:ea typeface="文鼎海報體" panose="02010609010101010101" pitchFamily="49" charset="-120"/>
                </a:rPr>
                <a:t>有自由意志</a:t>
              </a:r>
              <a:endParaRPr lang="zh-TW" altLang="en-US" sz="3600" b="1" dirty="0">
                <a:solidFill>
                  <a:prstClr val="black"/>
                </a:solidFill>
                <a:latin typeface="Arial" pitchFamily="34" charset="0"/>
                <a:ea typeface="文鼎海報體" panose="02010609010101010101" pitchFamily="49" charset="-120"/>
              </a:endParaRPr>
            </a:p>
          </p:txBody>
        </p:sp>
      </p:grpSp>
      <p:grpSp>
        <p:nvGrpSpPr>
          <p:cNvPr id="20" name="群組 19"/>
          <p:cNvGrpSpPr/>
          <p:nvPr/>
        </p:nvGrpSpPr>
        <p:grpSpPr>
          <a:xfrm>
            <a:off x="2530910" y="5305099"/>
            <a:ext cx="3526370" cy="769441"/>
            <a:chOff x="965465" y="1853436"/>
            <a:chExt cx="3526370" cy="769441"/>
          </a:xfrm>
        </p:grpSpPr>
        <p:pic>
          <p:nvPicPr>
            <p:cNvPr id="21" name="圖片 20"/>
            <p:cNvPicPr>
              <a:picLocks noChangeAspect="1"/>
            </p:cNvPicPr>
            <p:nvPr/>
          </p:nvPicPr>
          <p:blipFill>
            <a:blip r:embed="rId3" cstate="print">
              <a:clrChange>
                <a:clrFrom>
                  <a:srgbClr val="FFFFFD"/>
                </a:clrFrom>
                <a:clrTo>
                  <a:srgbClr val="FFFFFD">
                    <a:alpha val="0"/>
                  </a:srgbClr>
                </a:clrTo>
              </a:clrChange>
              <a:extLst>
                <a:ext uri="{28A0092B-C50C-407E-A947-70E740481C1C}">
                  <a14:useLocalDpi xmlns:a14="http://schemas.microsoft.com/office/drawing/2010/main" val="0"/>
                </a:ext>
              </a:extLst>
            </a:blip>
            <a:stretch>
              <a:fillRect/>
            </a:stretch>
          </p:blipFill>
          <p:spPr>
            <a:xfrm>
              <a:off x="965465" y="1997452"/>
              <a:ext cx="495444" cy="495444"/>
            </a:xfrm>
            <a:prstGeom prst="rect">
              <a:avLst/>
            </a:prstGeom>
          </p:spPr>
        </p:pic>
        <p:sp>
          <p:nvSpPr>
            <p:cNvPr id="22" name="文字方塊 21"/>
            <p:cNvSpPr txBox="1"/>
            <p:nvPr/>
          </p:nvSpPr>
          <p:spPr>
            <a:xfrm>
              <a:off x="1383722" y="1853436"/>
              <a:ext cx="3108113" cy="769441"/>
            </a:xfrm>
            <a:prstGeom prst="rect">
              <a:avLst/>
            </a:prstGeom>
            <a:noFill/>
          </p:spPr>
          <p:txBody>
            <a:bodyPr wrap="square" rtlCol="0">
              <a:spAutoFit/>
            </a:bodyPr>
            <a:lstStyle/>
            <a:p>
              <a:pPr>
                <a:spcBef>
                  <a:spcPct val="0"/>
                </a:spcBef>
                <a:spcAft>
                  <a:spcPct val="0"/>
                </a:spcAft>
                <a:buFont typeface="Arial" pitchFamily="34" charset="0"/>
                <a:buNone/>
              </a:pPr>
              <a:r>
                <a:rPr lang="zh-TW" altLang="en-US" sz="4400" b="1" dirty="0">
                  <a:solidFill>
                    <a:prstClr val="black"/>
                  </a:solidFill>
                  <a:latin typeface="Arial" pitchFamily="34" charset="0"/>
                  <a:ea typeface="文鼎海報體" panose="02010609010101010101" pitchFamily="49" charset="-120"/>
                </a:rPr>
                <a:t>有愛的能力</a:t>
              </a:r>
            </a:p>
          </p:txBody>
        </p:sp>
      </p:grpSp>
      <p:sp>
        <p:nvSpPr>
          <p:cNvPr id="23" name="標題 3"/>
          <p:cNvSpPr txBox="1">
            <a:spLocks/>
          </p:cNvSpPr>
          <p:nvPr/>
        </p:nvSpPr>
        <p:spPr>
          <a:xfrm>
            <a:off x="2711624" y="1340768"/>
            <a:ext cx="4032448" cy="720080"/>
          </a:xfrm>
          <a:prstGeom prst="rect">
            <a:avLst/>
          </a:prstGeom>
          <a:effectLst/>
        </p:spPr>
        <p:txBody>
          <a:bodyPr vert="horz" lIns="91440" tIns="45720" rIns="91440" bIns="45720" rtlCol="0" anchor="b" anchorCtr="0">
            <a:noAutofit/>
          </a:bodyPr>
          <a:lstStyle>
            <a:lvl1pPr marL="228600" indent="-228600" algn="l" defTabSz="914400" rtl="0" eaLnBrk="1" latinLnBrk="0" hangingPunct="1">
              <a:spcBef>
                <a:spcPct val="0"/>
              </a:spcBef>
              <a:buClr>
                <a:schemeClr val="accent6">
                  <a:lumMod val="75000"/>
                </a:schemeClr>
              </a:buClr>
              <a:buSzPct val="128000"/>
              <a:buFont typeface="Georgia" pitchFamily="18" charset="0"/>
              <a:buChar char="*"/>
              <a:defRPr sz="28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dist">
              <a:buClr>
                <a:srgbClr val="F14124">
                  <a:lumMod val="75000"/>
                </a:srgbClr>
              </a:buClr>
              <a:buNone/>
            </a:pPr>
            <a:r>
              <a:rPr lang="zh-TW" altLang="en-US" sz="4400" dirty="0">
                <a:solidFill>
                  <a:srgbClr val="0070C0"/>
                </a:solidFill>
                <a:latin typeface="華康雅藝體W6" panose="040B0609000000000000" pitchFamily="81" charset="-120"/>
                <a:ea typeface="華康雅藝體W6" panose="040B0609000000000000" pitchFamily="81" charset="-120"/>
              </a:rPr>
              <a:t>精神的靈魂</a:t>
            </a:r>
          </a:p>
        </p:txBody>
      </p:sp>
      <p:pic>
        <p:nvPicPr>
          <p:cNvPr id="2" name="圖片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6456040" y="2682545"/>
            <a:ext cx="3787516" cy="3437627"/>
          </a:xfrm>
          <a:prstGeom prst="rect">
            <a:avLst/>
          </a:prstGeom>
          <a:ln>
            <a:noFill/>
          </a:ln>
          <a:effectLst>
            <a:softEdge rad="112500"/>
          </a:effectLst>
        </p:spPr>
      </p:pic>
    </p:spTree>
    <p:extLst>
      <p:ext uri="{BB962C8B-B14F-4D97-AF65-F5344CB8AC3E}">
        <p14:creationId xmlns:p14="http://schemas.microsoft.com/office/powerpoint/2010/main" val="843940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6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23"/>
                                        </p:tgtEl>
                                        <p:attrNameLst>
                                          <p:attrName>ppt_y</p:attrName>
                                        </p:attrNameLst>
                                      </p:cBhvr>
                                      <p:tavLst>
                                        <p:tav tm="0">
                                          <p:val>
                                            <p:strVal val="#ppt_y"/>
                                          </p:val>
                                        </p:tav>
                                        <p:tav tm="100000">
                                          <p:val>
                                            <p:strVal val="#ppt_y"/>
                                          </p:val>
                                        </p:tav>
                                      </p:tavLst>
                                    </p:anim>
                                    <p:anim calcmode="lin" valueType="num">
                                      <p:cBhvr>
                                        <p:cTn id="17"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0-#ppt_w/2"/>
                                          </p:val>
                                        </p:tav>
                                        <p:tav tm="100000">
                                          <p:val>
                                            <p:strVal val="#ppt_x"/>
                                          </p:val>
                                        </p:tav>
                                      </p:tavLst>
                                    </p:anim>
                                    <p:anim calcmode="lin" valueType="num">
                                      <p:cBhvr additive="base">
                                        <p:cTn id="31"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0-#ppt_w/2"/>
                                          </p:val>
                                        </p:tav>
                                        <p:tav tm="100000">
                                          <p:val>
                                            <p:strVal val="#ppt_x"/>
                                          </p:val>
                                        </p:tav>
                                      </p:tavLst>
                                    </p:anim>
                                    <p:anim calcmode="lin" valueType="num">
                                      <p:cBhvr additive="base">
                                        <p:cTn id="37"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flipH="1">
            <a:off x="6888088" y="260648"/>
            <a:ext cx="694486" cy="1943074"/>
          </a:xfrm>
          <a:prstGeom prst="rect">
            <a:avLst/>
          </a:prstGeom>
        </p:spPr>
      </p:pic>
      <p:pic>
        <p:nvPicPr>
          <p:cNvPr id="7" name="圖片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2476"/>
          <a:stretch/>
        </p:blipFill>
        <p:spPr>
          <a:xfrm flipH="1">
            <a:off x="4851792" y="268623"/>
            <a:ext cx="668144" cy="1943074"/>
          </a:xfrm>
          <a:prstGeom prst="rect">
            <a:avLst/>
          </a:prstGeom>
        </p:spPr>
      </p:pic>
      <p:pic>
        <p:nvPicPr>
          <p:cNvPr id="8" name="圖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5388" y="974509"/>
            <a:ext cx="912972" cy="819334"/>
          </a:xfrm>
          <a:prstGeom prst="rect">
            <a:avLst/>
          </a:prstGeom>
        </p:spPr>
      </p:pic>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2995" y="2852936"/>
            <a:ext cx="1197120" cy="900832"/>
          </a:xfrm>
          <a:prstGeom prst="rect">
            <a:avLst/>
          </a:prstGeom>
        </p:spPr>
      </p:pic>
      <p:grpSp>
        <p:nvGrpSpPr>
          <p:cNvPr id="14" name="群組 13"/>
          <p:cNvGrpSpPr/>
          <p:nvPr/>
        </p:nvGrpSpPr>
        <p:grpSpPr>
          <a:xfrm>
            <a:off x="4511824" y="4725145"/>
            <a:ext cx="3672408" cy="1918641"/>
            <a:chOff x="3131147" y="4725144"/>
            <a:chExt cx="3672408" cy="1918641"/>
          </a:xfrm>
        </p:grpSpPr>
        <p:pic>
          <p:nvPicPr>
            <p:cNvPr id="13" name="圖片 12"/>
            <p:cNvPicPr/>
            <p:nvPr/>
          </p:nvPicPr>
          <p:blipFill rotWithShape="1">
            <a:blip r:embed="rId7" cstate="print">
              <a:extLst>
                <a:ext uri="{28A0092B-C50C-407E-A947-70E740481C1C}">
                  <a14:useLocalDpi xmlns:a14="http://schemas.microsoft.com/office/drawing/2010/main" val="0"/>
                </a:ext>
              </a:extLst>
            </a:blip>
            <a:srcRect/>
            <a:stretch/>
          </p:blipFill>
          <p:spPr bwMode="auto">
            <a:xfrm>
              <a:off x="3131147" y="4725144"/>
              <a:ext cx="3672408" cy="1918641"/>
            </a:xfrm>
            <a:prstGeom prst="rect">
              <a:avLst/>
            </a:prstGeom>
            <a:noFill/>
            <a:ln>
              <a:noFill/>
            </a:ln>
          </p:spPr>
        </p:pic>
        <p:pic>
          <p:nvPicPr>
            <p:cNvPr id="12" name="圖片 1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763109" y="5013176"/>
              <a:ext cx="2193845" cy="1630609"/>
            </a:xfrm>
            <a:prstGeom prst="rect">
              <a:avLst/>
            </a:prstGeom>
          </p:spPr>
        </p:pic>
      </p:grpSp>
      <p:sp>
        <p:nvSpPr>
          <p:cNvPr id="15" name="標題 3"/>
          <p:cNvSpPr txBox="1">
            <a:spLocks/>
          </p:cNvSpPr>
          <p:nvPr/>
        </p:nvSpPr>
        <p:spPr>
          <a:xfrm>
            <a:off x="1604462" y="188640"/>
            <a:ext cx="3051378" cy="94104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dist">
              <a:buClr>
                <a:srgbClr val="F14124">
                  <a:lumMod val="75000"/>
                </a:srgbClr>
              </a:buClr>
              <a:buNone/>
            </a:pPr>
            <a:r>
              <a:rPr lang="zh-TW" altLang="en-US" sz="5400" dirty="0">
                <a:gradFill>
                  <a:gsLst>
                    <a:gs pos="0">
                      <a:prstClr val="black"/>
                    </a:gs>
                    <a:gs pos="40000">
                      <a:prstClr val="black">
                        <a:lumMod val="75000"/>
                        <a:lumOff val="25000"/>
                      </a:prstClr>
                    </a:gs>
                    <a:gs pos="100000">
                      <a:srgbClr val="212745">
                        <a:alpha val="65000"/>
                      </a:srgbClr>
                    </a:gs>
                  </a:gsLst>
                  <a:lin ang="5400000" scaled="0"/>
                </a:gradFill>
                <a:latin typeface="華康雅藝體W6" panose="040B0609000000000000" pitchFamily="81" charset="-120"/>
                <a:ea typeface="華康雅藝體W6" panose="040B0609000000000000" pitchFamily="81" charset="-120"/>
              </a:rPr>
              <a:t>組織家庭</a:t>
            </a:r>
          </a:p>
        </p:txBody>
      </p:sp>
      <p:pic>
        <p:nvPicPr>
          <p:cNvPr id="2" name="圖片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5807968" y="1988840"/>
            <a:ext cx="792088" cy="792088"/>
          </a:xfrm>
          <a:prstGeom prst="rect">
            <a:avLst/>
          </a:prstGeom>
        </p:spPr>
      </p:pic>
      <p:pic>
        <p:nvPicPr>
          <p:cNvPr id="16" name="圖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5818709" y="3830413"/>
            <a:ext cx="792088" cy="792088"/>
          </a:xfrm>
          <a:prstGeom prst="rect">
            <a:avLst/>
          </a:prstGeom>
        </p:spPr>
      </p:pic>
    </p:spTree>
    <p:extLst>
      <p:ext uri="{BB962C8B-B14F-4D97-AF65-F5344CB8AC3E}">
        <p14:creationId xmlns:p14="http://schemas.microsoft.com/office/powerpoint/2010/main" val="1017958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
                                        </p:tgtEl>
                                        <p:attrNameLst>
                                          <p:attrName>ppt_y</p:attrName>
                                        </p:attrNameLst>
                                      </p:cBhvr>
                                      <p:tavLst>
                                        <p:tav tm="0">
                                          <p:val>
                                            <p:strVal val="#ppt_y"/>
                                          </p:val>
                                        </p:tav>
                                        <p:tav tm="100000">
                                          <p:val>
                                            <p:strVal val="#ppt_y"/>
                                          </p:val>
                                        </p:tav>
                                      </p:tavLst>
                                    </p:anim>
                                    <p:anim calcmode="lin" valueType="num">
                                      <p:cBhvr>
                                        <p:cTn id="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up)">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99558">
                        <a14:backgroundMark x1="11929" y1="7945" x2="38586" y2="1096"/>
                      </a14:backgroundRemoval>
                    </a14:imgEffect>
                  </a14:imgLayer>
                </a14:imgProps>
              </a:ext>
              <a:ext uri="{28A0092B-C50C-407E-A947-70E740481C1C}">
                <a14:useLocalDpi xmlns:a14="http://schemas.microsoft.com/office/drawing/2010/main" val="0"/>
              </a:ext>
            </a:extLst>
          </a:blip>
          <a:srcRect/>
          <a:stretch/>
        </p:blipFill>
        <p:spPr>
          <a:xfrm>
            <a:off x="4223792" y="3218201"/>
            <a:ext cx="3384376" cy="3639801"/>
          </a:xfrm>
          <a:prstGeom prst="rect">
            <a:avLst/>
          </a:prstGeom>
        </p:spPr>
      </p:pic>
      <p:pic>
        <p:nvPicPr>
          <p:cNvPr id="6" name="圖片 5"/>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8435"/>
                    </a14:imgEffect>
                    <a14:imgEffect>
                      <a14:saturation sat="400000"/>
                    </a14:imgEffect>
                  </a14:imgLayer>
                </a14:imgProps>
              </a:ext>
              <a:ext uri="{28A0092B-C50C-407E-A947-70E740481C1C}">
                <a14:useLocalDpi xmlns:a14="http://schemas.microsoft.com/office/drawing/2010/main" val="0"/>
              </a:ext>
            </a:extLst>
          </a:blip>
          <a:stretch>
            <a:fillRect/>
          </a:stretch>
        </p:blipFill>
        <p:spPr>
          <a:xfrm rot="1651479">
            <a:off x="8483386" y="192592"/>
            <a:ext cx="2132025" cy="1816856"/>
          </a:xfrm>
          <a:prstGeom prst="rect">
            <a:avLst/>
          </a:prstGeom>
        </p:spPr>
      </p:pic>
      <p:sp>
        <p:nvSpPr>
          <p:cNvPr id="7" name="矩形 6"/>
          <p:cNvSpPr/>
          <p:nvPr/>
        </p:nvSpPr>
        <p:spPr>
          <a:xfrm>
            <a:off x="3215680" y="470216"/>
            <a:ext cx="5760640" cy="1200329"/>
          </a:xfrm>
          <a:prstGeom prst="rect">
            <a:avLst/>
          </a:prstGeom>
          <a:noFill/>
        </p:spPr>
        <p:txBody>
          <a:bodyPr wrap="square" lIns="91440" tIns="45720" rIns="91440" bIns="45720">
            <a:spAutoFit/>
          </a:bodyPr>
          <a:lstStyle/>
          <a:p>
            <a:pPr algn="dist" fontAlgn="base">
              <a:spcBef>
                <a:spcPct val="0"/>
              </a:spcBef>
              <a:spcAft>
                <a:spcPct val="0"/>
              </a:spcAft>
              <a:buFont typeface="Arial" pitchFamily="34" charset="0"/>
              <a:buNone/>
            </a:pPr>
            <a:r>
              <a:rPr lang="zh-TW" altLang="en-US" sz="7200" b="1" dirty="0">
                <a:ln w="1905"/>
                <a:gradFill>
                  <a:gsLst>
                    <a:gs pos="0">
                      <a:srgbClr val="F14124">
                        <a:shade val="20000"/>
                        <a:satMod val="200000"/>
                      </a:srgbClr>
                    </a:gs>
                    <a:gs pos="78000">
                      <a:srgbClr val="F14124">
                        <a:tint val="90000"/>
                        <a:shade val="89000"/>
                        <a:satMod val="220000"/>
                      </a:srgbClr>
                    </a:gs>
                    <a:gs pos="100000">
                      <a:srgbClr val="F14124">
                        <a:tint val="12000"/>
                        <a:satMod val="255000"/>
                      </a:srgbClr>
                    </a:gs>
                  </a:gsLst>
                  <a:lin ang="5400000"/>
                </a:gradFill>
                <a:effectLst>
                  <a:outerShdw blurRad="60007" dist="310007" dir="7680000" sy="30000" kx="1300200" algn="ctr" rotWithShape="0">
                    <a:prstClr val="black">
                      <a:alpha val="32000"/>
                    </a:prstClr>
                  </a:outerShdw>
                </a:effectLst>
                <a:latin typeface="華康雅藝體W6" panose="040B0609000000000000" pitchFamily="81" charset="-120"/>
                <a:ea typeface="華康雅藝體W6" panose="040B0609000000000000" pitchFamily="81" charset="-120"/>
              </a:rPr>
              <a:t>人類的使命</a:t>
            </a:r>
          </a:p>
        </p:txBody>
      </p:sp>
      <p:pic>
        <p:nvPicPr>
          <p:cNvPr id="8" name="圖片 7"/>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r="-2476"/>
          <a:stretch/>
        </p:blipFill>
        <p:spPr>
          <a:xfrm rot="20884445" flipH="1">
            <a:off x="4448628" y="2133051"/>
            <a:ext cx="668144" cy="1943074"/>
          </a:xfrm>
          <a:prstGeom prst="rect">
            <a:avLst/>
          </a:prstGeom>
        </p:spPr>
      </p:pic>
      <p:pic>
        <p:nvPicPr>
          <p:cNvPr id="9" name="圖片 8"/>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rot="1216691" flipH="1">
            <a:off x="6771232" y="2120982"/>
            <a:ext cx="694486" cy="1943074"/>
          </a:xfrm>
          <a:prstGeom prst="rect">
            <a:avLst/>
          </a:prstGeom>
        </p:spPr>
      </p:pic>
    </p:spTree>
    <p:extLst>
      <p:ext uri="{BB962C8B-B14F-4D97-AF65-F5344CB8AC3E}">
        <p14:creationId xmlns:p14="http://schemas.microsoft.com/office/powerpoint/2010/main" val="1962571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par>
                                <p:cTn id="14" presetID="34" presetClass="emph" presetSubtype="0" fill="hold" grpId="1" nodeType="withEffect">
                                  <p:stCondLst>
                                    <p:cond delay="0"/>
                                  </p:stCondLst>
                                  <p:iterate type="lt">
                                    <p:tmPct val="10000"/>
                                  </p:iterate>
                                  <p:childTnLst>
                                    <p:animMotion origin="layout" path="M 0.0 0.0 L 0.0 -0.07213" pathEditMode="relative" ptsTypes="">
                                      <p:cBhvr>
                                        <p:cTn id="15" dur="1000" accel="50000" decel="50000" autoRev="1" fill="hold">
                                          <p:stCondLst>
                                            <p:cond delay="0"/>
                                          </p:stCondLst>
                                        </p:cTn>
                                        <p:tgtEl>
                                          <p:spTgt spid="7"/>
                                        </p:tgtEl>
                                        <p:attrNameLst>
                                          <p:attrName>ppt_x</p:attrName>
                                          <p:attrName>ppt_y</p:attrName>
                                        </p:attrNameLst>
                                      </p:cBhvr>
                                    </p:animMotion>
                                    <p:animRot by="1500000">
                                      <p:cBhvr>
                                        <p:cTn id="16" dur="500" fill="hold">
                                          <p:stCondLst>
                                            <p:cond delay="0"/>
                                          </p:stCondLst>
                                        </p:cTn>
                                        <p:tgtEl>
                                          <p:spTgt spid="7"/>
                                        </p:tgtEl>
                                        <p:attrNameLst>
                                          <p:attrName>r</p:attrName>
                                        </p:attrNameLst>
                                      </p:cBhvr>
                                    </p:animRot>
                                    <p:animRot by="-1500000">
                                      <p:cBhvr>
                                        <p:cTn id="17" dur="500" fill="hold">
                                          <p:stCondLst>
                                            <p:cond delay="500"/>
                                          </p:stCondLst>
                                        </p:cTn>
                                        <p:tgtEl>
                                          <p:spTgt spid="7"/>
                                        </p:tgtEl>
                                        <p:attrNameLst>
                                          <p:attrName>r</p:attrName>
                                        </p:attrNameLst>
                                      </p:cBhvr>
                                    </p:animRot>
                                    <p:animRot by="-1500000">
                                      <p:cBhvr>
                                        <p:cTn id="18" dur="500" fill="hold">
                                          <p:stCondLst>
                                            <p:cond delay="1000"/>
                                          </p:stCondLst>
                                        </p:cTn>
                                        <p:tgtEl>
                                          <p:spTgt spid="7"/>
                                        </p:tgtEl>
                                        <p:attrNameLst>
                                          <p:attrName>r</p:attrName>
                                        </p:attrNameLst>
                                      </p:cBhvr>
                                    </p:animRot>
                                    <p:animRot by="1500000">
                                      <p:cBhvr>
                                        <p:cTn id="19" dur="500" fill="hold">
                                          <p:stCondLst>
                                            <p:cond delay="1500"/>
                                          </p:stCondLst>
                                        </p:cTn>
                                        <p:tgtEl>
                                          <p:spTgt spid="7"/>
                                        </p:tgtEl>
                                        <p:attrNameLst>
                                          <p:attrName>r</p:attrName>
                                        </p:attrNameLst>
                                      </p:cBhvr>
                                    </p:animRot>
                                  </p:childTnLst>
                                </p:cTn>
                              </p:par>
                              <p:par>
                                <p:cTn id="20" presetID="26"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80">
                                          <p:stCondLst>
                                            <p:cond delay="0"/>
                                          </p:stCondLst>
                                        </p:cTn>
                                        <p:tgtEl>
                                          <p:spTgt spid="6"/>
                                        </p:tgtEl>
                                      </p:cBhvr>
                                    </p:animEffect>
                                    <p:anim calcmode="lin" valueType="num">
                                      <p:cBhvr>
                                        <p:cTn id="2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8" dur="26">
                                          <p:stCondLst>
                                            <p:cond delay="650"/>
                                          </p:stCondLst>
                                        </p:cTn>
                                        <p:tgtEl>
                                          <p:spTgt spid="6"/>
                                        </p:tgtEl>
                                      </p:cBhvr>
                                      <p:to x="100000" y="60000"/>
                                    </p:animScale>
                                    <p:animScale>
                                      <p:cBhvr>
                                        <p:cTn id="29" dur="166" decel="50000">
                                          <p:stCondLst>
                                            <p:cond delay="676"/>
                                          </p:stCondLst>
                                        </p:cTn>
                                        <p:tgtEl>
                                          <p:spTgt spid="6"/>
                                        </p:tgtEl>
                                      </p:cBhvr>
                                      <p:to x="100000" y="100000"/>
                                    </p:animScale>
                                    <p:animScale>
                                      <p:cBhvr>
                                        <p:cTn id="30" dur="26">
                                          <p:stCondLst>
                                            <p:cond delay="1312"/>
                                          </p:stCondLst>
                                        </p:cTn>
                                        <p:tgtEl>
                                          <p:spTgt spid="6"/>
                                        </p:tgtEl>
                                      </p:cBhvr>
                                      <p:to x="100000" y="80000"/>
                                    </p:animScale>
                                    <p:animScale>
                                      <p:cBhvr>
                                        <p:cTn id="31" dur="166" decel="50000">
                                          <p:stCondLst>
                                            <p:cond delay="1338"/>
                                          </p:stCondLst>
                                        </p:cTn>
                                        <p:tgtEl>
                                          <p:spTgt spid="6"/>
                                        </p:tgtEl>
                                      </p:cBhvr>
                                      <p:to x="100000" y="100000"/>
                                    </p:animScale>
                                    <p:animScale>
                                      <p:cBhvr>
                                        <p:cTn id="32" dur="26">
                                          <p:stCondLst>
                                            <p:cond delay="1642"/>
                                          </p:stCondLst>
                                        </p:cTn>
                                        <p:tgtEl>
                                          <p:spTgt spid="6"/>
                                        </p:tgtEl>
                                      </p:cBhvr>
                                      <p:to x="100000" y="90000"/>
                                    </p:animScale>
                                    <p:animScale>
                                      <p:cBhvr>
                                        <p:cTn id="33" dur="166" decel="50000">
                                          <p:stCondLst>
                                            <p:cond delay="1668"/>
                                          </p:stCondLst>
                                        </p:cTn>
                                        <p:tgtEl>
                                          <p:spTgt spid="6"/>
                                        </p:tgtEl>
                                      </p:cBhvr>
                                      <p:to x="100000" y="100000"/>
                                    </p:animScale>
                                    <p:animScale>
                                      <p:cBhvr>
                                        <p:cTn id="34" dur="26">
                                          <p:stCondLst>
                                            <p:cond delay="1808"/>
                                          </p:stCondLst>
                                        </p:cTn>
                                        <p:tgtEl>
                                          <p:spTgt spid="6"/>
                                        </p:tgtEl>
                                      </p:cBhvr>
                                      <p:to x="100000" y="95000"/>
                                    </p:animScale>
                                    <p:animScale>
                                      <p:cBhvr>
                                        <p:cTn id="35" dur="166" decel="50000">
                                          <p:stCondLst>
                                            <p:cond delay="1834"/>
                                          </p:stCondLst>
                                        </p:cTn>
                                        <p:tgtEl>
                                          <p:spTgt spid="6"/>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上-下雙向箭號 4"/>
          <p:cNvSpPr/>
          <p:nvPr/>
        </p:nvSpPr>
        <p:spPr>
          <a:xfrm>
            <a:off x="5497697" y="1916832"/>
            <a:ext cx="1152128" cy="281183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buFont typeface="Arial" pitchFamily="34" charset="0"/>
              <a:buNone/>
            </a:pPr>
            <a:endParaRPr lang="zh-TW" altLang="en-US">
              <a:solidFill>
                <a:prstClr val="white"/>
              </a:solidFill>
            </a:endParaRPr>
          </a:p>
        </p:txBody>
      </p:sp>
      <p:pic>
        <p:nvPicPr>
          <p:cNvPr id="2" name="圖片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06251" y="2496413"/>
            <a:ext cx="1718320" cy="1718320"/>
          </a:xfrm>
          <a:prstGeom prst="rect">
            <a:avLst/>
          </a:prstGeom>
        </p:spPr>
      </p:pic>
      <p:pic>
        <p:nvPicPr>
          <p:cNvPr id="4" name="圖片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82386" y="73718"/>
            <a:ext cx="2966051" cy="1771106"/>
          </a:xfrm>
          <a:prstGeom prst="ellipse">
            <a:avLst/>
          </a:prstGeom>
          <a:ln>
            <a:noFill/>
          </a:ln>
          <a:effectLst>
            <a:softEdge rad="112500"/>
          </a:effectLst>
        </p:spPr>
      </p:pic>
      <p:sp>
        <p:nvSpPr>
          <p:cNvPr id="7" name="矩形 6"/>
          <p:cNvSpPr/>
          <p:nvPr/>
        </p:nvSpPr>
        <p:spPr>
          <a:xfrm>
            <a:off x="3225699" y="497606"/>
            <a:ext cx="5750292" cy="923330"/>
          </a:xfrm>
          <a:prstGeom prst="rect">
            <a:avLst/>
          </a:prstGeom>
          <a:noFill/>
        </p:spPr>
        <p:txBody>
          <a:bodyPr spcFirstLastPara="1" wrap="none" lIns="91440" tIns="45720" rIns="91440" bIns="45720" numCol="1">
            <a:prstTxWarp prst="textArchUp">
              <a:avLst/>
            </a:prstTxWarp>
            <a:spAutoFit/>
          </a:bodyPr>
          <a:lstStyle/>
          <a:p>
            <a:pPr algn="ctr" fontAlgn="base">
              <a:spcBef>
                <a:spcPct val="0"/>
              </a:spcBef>
              <a:spcAft>
                <a:spcPct val="0"/>
              </a:spcAft>
              <a:buFont typeface="Arial" pitchFamily="34" charset="0"/>
              <a:buNone/>
            </a:pPr>
            <a:r>
              <a:rPr lang="zh-TW" altLang="en-US" sz="5400" b="1" dirty="0">
                <a:ln w="17780" cmpd="sng">
                  <a:solidFill>
                    <a:srgbClr val="002060"/>
                  </a:solidFill>
                  <a:prstDash val="solid"/>
                  <a:miter lim="800000"/>
                </a:ln>
                <a:solidFill>
                  <a:srgbClr val="FFFF00"/>
                </a:solidFill>
                <a:effectLst>
                  <a:outerShdw blurRad="50800" algn="tl" rotWithShape="0">
                    <a:srgbClr val="000000"/>
                  </a:outerShdw>
                </a:effectLst>
                <a:latin typeface="華康雅藝體W6" panose="040B0609000000000000" pitchFamily="81" charset="-120"/>
                <a:ea typeface="華康雅藝體W6" panose="040B0609000000000000" pitchFamily="81" charset="-120"/>
              </a:rPr>
              <a:t>與天主進入愛的關係</a:t>
            </a:r>
          </a:p>
        </p:txBody>
      </p:sp>
      <p:sp>
        <p:nvSpPr>
          <p:cNvPr id="8" name="弧形向右箭號 7"/>
          <p:cNvSpPr/>
          <p:nvPr/>
        </p:nvSpPr>
        <p:spPr>
          <a:xfrm flipV="1">
            <a:off x="3225700" y="1268761"/>
            <a:ext cx="1286125" cy="4051143"/>
          </a:xfrm>
          <a:prstGeom prst="curved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fontAlgn="base">
              <a:spcBef>
                <a:spcPct val="0"/>
              </a:spcBef>
              <a:spcAft>
                <a:spcPct val="0"/>
              </a:spcAft>
              <a:buFont typeface="Arial" pitchFamily="34" charset="0"/>
              <a:buNone/>
            </a:pPr>
            <a:endParaRPr lang="zh-TW" altLang="en-US">
              <a:solidFill>
                <a:prstClr val="black"/>
              </a:solidFill>
            </a:endParaRPr>
          </a:p>
        </p:txBody>
      </p:sp>
      <p:sp>
        <p:nvSpPr>
          <p:cNvPr id="9" name="弧形向右箭號 8"/>
          <p:cNvSpPr/>
          <p:nvPr/>
        </p:nvSpPr>
        <p:spPr>
          <a:xfrm flipH="1" flipV="1">
            <a:off x="7680176" y="1268761"/>
            <a:ext cx="1295815" cy="4051143"/>
          </a:xfrm>
          <a:prstGeom prst="curved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fontAlgn="base">
              <a:spcBef>
                <a:spcPct val="0"/>
              </a:spcBef>
              <a:spcAft>
                <a:spcPct val="0"/>
              </a:spcAft>
              <a:buFont typeface="Arial" pitchFamily="34" charset="0"/>
              <a:buNone/>
            </a:pPr>
            <a:endParaRPr lang="zh-TW" altLang="en-US">
              <a:solidFill>
                <a:prstClr val="black"/>
              </a:solidFill>
            </a:endParaRPr>
          </a:p>
        </p:txBody>
      </p:sp>
      <p:sp>
        <p:nvSpPr>
          <p:cNvPr id="10" name="文字方塊 9"/>
          <p:cNvSpPr txBox="1"/>
          <p:nvPr/>
        </p:nvSpPr>
        <p:spPr>
          <a:xfrm>
            <a:off x="2207569" y="1994546"/>
            <a:ext cx="800219" cy="2232249"/>
          </a:xfrm>
          <a:prstGeom prst="rect">
            <a:avLst/>
          </a:prstGeom>
          <a:noFill/>
        </p:spPr>
        <p:txBody>
          <a:bodyPr vert="eaVert" wrap="square" rtlCol="0">
            <a:spAutoFit/>
          </a:bodyPr>
          <a:lstStyle/>
          <a:p>
            <a:pPr algn="dist" fontAlgn="base">
              <a:spcBef>
                <a:spcPct val="0"/>
              </a:spcBef>
              <a:spcAft>
                <a:spcPct val="0"/>
              </a:spcAft>
              <a:buFont typeface="Arial" pitchFamily="34" charset="0"/>
              <a:buNone/>
            </a:pPr>
            <a:r>
              <a:rPr lang="zh-TW" altLang="en-US" sz="4000" b="1" dirty="0">
                <a:solidFill>
                  <a:prstClr val="black"/>
                </a:solidFill>
                <a:latin typeface="華康雅藝體W6" panose="040B0609000000000000" pitchFamily="81" charset="-120"/>
                <a:ea typeface="華康雅藝體W6" panose="040B0609000000000000" pitchFamily="81" charset="-120"/>
              </a:rPr>
              <a:t>按著真理</a:t>
            </a:r>
          </a:p>
        </p:txBody>
      </p:sp>
      <p:sp>
        <p:nvSpPr>
          <p:cNvPr id="11" name="文字方塊 10"/>
          <p:cNvSpPr txBox="1"/>
          <p:nvPr/>
        </p:nvSpPr>
        <p:spPr>
          <a:xfrm>
            <a:off x="9379549" y="1844825"/>
            <a:ext cx="800219" cy="2232249"/>
          </a:xfrm>
          <a:prstGeom prst="rect">
            <a:avLst/>
          </a:prstGeom>
          <a:noFill/>
        </p:spPr>
        <p:txBody>
          <a:bodyPr vert="eaVert" wrap="square" rtlCol="0">
            <a:spAutoFit/>
          </a:bodyPr>
          <a:lstStyle/>
          <a:p>
            <a:pPr algn="dist" fontAlgn="base">
              <a:spcBef>
                <a:spcPct val="0"/>
              </a:spcBef>
              <a:spcAft>
                <a:spcPct val="0"/>
              </a:spcAft>
              <a:buFont typeface="Arial" pitchFamily="34" charset="0"/>
              <a:buNone/>
            </a:pPr>
            <a:r>
              <a:rPr lang="zh-TW" altLang="en-US" sz="4000" b="1" dirty="0">
                <a:solidFill>
                  <a:prstClr val="black"/>
                </a:solidFill>
                <a:latin typeface="華康雅藝體W6" panose="040B0609000000000000" pitchFamily="81" charset="-120"/>
                <a:ea typeface="華康雅藝體W6" panose="040B0609000000000000" pitchFamily="81" charset="-120"/>
              </a:rPr>
              <a:t>自由意志</a:t>
            </a:r>
          </a:p>
        </p:txBody>
      </p:sp>
      <p:grpSp>
        <p:nvGrpSpPr>
          <p:cNvPr id="14" name="群組 13"/>
          <p:cNvGrpSpPr/>
          <p:nvPr/>
        </p:nvGrpSpPr>
        <p:grpSpPr>
          <a:xfrm>
            <a:off x="1487488" y="5013177"/>
            <a:ext cx="2304256" cy="1679817"/>
            <a:chOff x="-36512" y="0"/>
            <a:chExt cx="2304256" cy="1679817"/>
          </a:xfrm>
        </p:grpSpPr>
        <p:pic>
          <p:nvPicPr>
            <p:cNvPr id="15" name="圖片 14"/>
            <p:cNvPicPr>
              <a:picLocks noChangeAspect="1"/>
            </p:cNvPicPr>
            <p:nvPr/>
          </p:nvPicPr>
          <p:blipFill rotWithShape="1">
            <a:blip r:embed="rId5" cstate="print">
              <a:clrChange>
                <a:clrFrom>
                  <a:srgbClr val="FFFFFE"/>
                </a:clrFrom>
                <a:clrTo>
                  <a:srgbClr val="FFFFFE">
                    <a:alpha val="0"/>
                  </a:srgbClr>
                </a:clrTo>
              </a:clrChange>
              <a:extLst>
                <a:ext uri="{28A0092B-C50C-407E-A947-70E740481C1C}">
                  <a14:useLocalDpi xmlns:a14="http://schemas.microsoft.com/office/drawing/2010/main" val="0"/>
                </a:ext>
              </a:extLst>
            </a:blip>
            <a:srcRect l="2809" t="44243" r="34539" b="21414"/>
            <a:stretch/>
          </p:blipFill>
          <p:spPr>
            <a:xfrm>
              <a:off x="-36512" y="0"/>
              <a:ext cx="2304256" cy="1679817"/>
            </a:xfrm>
            <a:prstGeom prst="rect">
              <a:avLst/>
            </a:prstGeom>
          </p:spPr>
        </p:pic>
        <p:sp>
          <p:nvSpPr>
            <p:cNvPr id="16" name="文字方塊 15"/>
            <p:cNvSpPr txBox="1"/>
            <p:nvPr/>
          </p:nvSpPr>
          <p:spPr>
            <a:xfrm>
              <a:off x="179512" y="908720"/>
              <a:ext cx="2016224" cy="646331"/>
            </a:xfrm>
            <a:prstGeom prst="rect">
              <a:avLst/>
            </a:prstGeom>
            <a:noFill/>
          </p:spPr>
          <p:txBody>
            <a:bodyPr wrap="square" rtlCol="0">
              <a:spAutoFit/>
            </a:bodyPr>
            <a:lstStyle/>
            <a:p>
              <a:pPr algn="dist" fontAlgn="base">
                <a:spcBef>
                  <a:spcPct val="0"/>
                </a:spcBef>
                <a:spcAft>
                  <a:spcPct val="0"/>
                </a:spcAft>
                <a:buFont typeface="Arial" pitchFamily="34" charset="0"/>
                <a:buNone/>
              </a:pPr>
              <a:r>
                <a:rPr lang="zh-TW" altLang="en-US" sz="3600" b="1" dirty="0">
                  <a:solidFill>
                    <a:srgbClr val="C00000"/>
                  </a:solidFill>
                  <a:latin typeface="華康粗圓體" panose="020F0709000000000000" pitchFamily="49" charset="-120"/>
                  <a:ea typeface="華康粗圓體" panose="020F0709000000000000" pitchFamily="49" charset="-120"/>
                </a:rPr>
                <a:t>使命</a:t>
              </a:r>
            </a:p>
          </p:txBody>
        </p:sp>
      </p:grpSp>
      <p:pic>
        <p:nvPicPr>
          <p:cNvPr id="20" name="圖片 19"/>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flipH="1">
            <a:off x="6409626" y="4654278"/>
            <a:ext cx="694486" cy="1943074"/>
          </a:xfrm>
          <a:prstGeom prst="rect">
            <a:avLst/>
          </a:prstGeom>
        </p:spPr>
      </p:pic>
      <p:pic>
        <p:nvPicPr>
          <p:cNvPr id="21" name="圖片 20"/>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r="-2476"/>
          <a:stretch/>
        </p:blipFill>
        <p:spPr>
          <a:xfrm flipH="1">
            <a:off x="5139824" y="4633128"/>
            <a:ext cx="668144" cy="1943074"/>
          </a:xfrm>
          <a:prstGeom prst="rect">
            <a:avLst/>
          </a:prstGeom>
        </p:spPr>
      </p:pic>
    </p:spTree>
    <p:extLst>
      <p:ext uri="{BB962C8B-B14F-4D97-AF65-F5344CB8AC3E}">
        <p14:creationId xmlns:p14="http://schemas.microsoft.com/office/powerpoint/2010/main" val="366114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42"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out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6" presetClass="entr" presetSubtype="42"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outHorizontal)">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80">
                                          <p:stCondLst>
                                            <p:cond delay="0"/>
                                          </p:stCondLst>
                                        </p:cTn>
                                        <p:tgtEl>
                                          <p:spTgt spid="11"/>
                                        </p:tgtEl>
                                      </p:cBhvr>
                                    </p:animEffect>
                                    <p:anim calcmode="lin" valueType="num">
                                      <p:cBhvr>
                                        <p:cTn id="4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4" dur="26">
                                          <p:stCondLst>
                                            <p:cond delay="650"/>
                                          </p:stCondLst>
                                        </p:cTn>
                                        <p:tgtEl>
                                          <p:spTgt spid="11"/>
                                        </p:tgtEl>
                                      </p:cBhvr>
                                      <p:to x="100000" y="60000"/>
                                    </p:animScale>
                                    <p:animScale>
                                      <p:cBhvr>
                                        <p:cTn id="55" dur="166" decel="50000">
                                          <p:stCondLst>
                                            <p:cond delay="676"/>
                                          </p:stCondLst>
                                        </p:cTn>
                                        <p:tgtEl>
                                          <p:spTgt spid="11"/>
                                        </p:tgtEl>
                                      </p:cBhvr>
                                      <p:to x="100000" y="100000"/>
                                    </p:animScale>
                                    <p:animScale>
                                      <p:cBhvr>
                                        <p:cTn id="56" dur="26">
                                          <p:stCondLst>
                                            <p:cond delay="1312"/>
                                          </p:stCondLst>
                                        </p:cTn>
                                        <p:tgtEl>
                                          <p:spTgt spid="11"/>
                                        </p:tgtEl>
                                      </p:cBhvr>
                                      <p:to x="100000" y="80000"/>
                                    </p:animScale>
                                    <p:animScale>
                                      <p:cBhvr>
                                        <p:cTn id="57" dur="166" decel="50000">
                                          <p:stCondLst>
                                            <p:cond delay="1338"/>
                                          </p:stCondLst>
                                        </p:cTn>
                                        <p:tgtEl>
                                          <p:spTgt spid="11"/>
                                        </p:tgtEl>
                                      </p:cBhvr>
                                      <p:to x="100000" y="100000"/>
                                    </p:animScale>
                                    <p:animScale>
                                      <p:cBhvr>
                                        <p:cTn id="58" dur="26">
                                          <p:stCondLst>
                                            <p:cond delay="1642"/>
                                          </p:stCondLst>
                                        </p:cTn>
                                        <p:tgtEl>
                                          <p:spTgt spid="11"/>
                                        </p:tgtEl>
                                      </p:cBhvr>
                                      <p:to x="100000" y="90000"/>
                                    </p:animScale>
                                    <p:animScale>
                                      <p:cBhvr>
                                        <p:cTn id="59" dur="166" decel="50000">
                                          <p:stCondLst>
                                            <p:cond delay="1668"/>
                                          </p:stCondLst>
                                        </p:cTn>
                                        <p:tgtEl>
                                          <p:spTgt spid="11"/>
                                        </p:tgtEl>
                                      </p:cBhvr>
                                      <p:to x="100000" y="100000"/>
                                    </p:animScale>
                                    <p:animScale>
                                      <p:cBhvr>
                                        <p:cTn id="60" dur="26">
                                          <p:stCondLst>
                                            <p:cond delay="1808"/>
                                          </p:stCondLst>
                                        </p:cTn>
                                        <p:tgtEl>
                                          <p:spTgt spid="11"/>
                                        </p:tgtEl>
                                      </p:cBhvr>
                                      <p:to x="100000" y="95000"/>
                                    </p:animScale>
                                    <p:animScale>
                                      <p:cBhvr>
                                        <p:cTn id="61" dur="166" decel="50000">
                                          <p:stCondLst>
                                            <p:cond delay="1834"/>
                                          </p:stCondLst>
                                        </p:cTn>
                                        <p:tgtEl>
                                          <p:spTgt spid="11"/>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 presetClass="entr" presetSubtype="1"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 calcmode="lin" valueType="num">
                                      <p:cBhvr additive="base">
                                        <p:cTn id="66" dur="500" fill="hold"/>
                                        <p:tgtEl>
                                          <p:spTgt spid="7"/>
                                        </p:tgtEl>
                                        <p:attrNameLst>
                                          <p:attrName>ppt_x</p:attrName>
                                        </p:attrNameLst>
                                      </p:cBhvr>
                                      <p:tavLst>
                                        <p:tav tm="0">
                                          <p:val>
                                            <p:strVal val="#ppt_x"/>
                                          </p:val>
                                        </p:tav>
                                        <p:tav tm="100000">
                                          <p:val>
                                            <p:strVal val="#ppt_x"/>
                                          </p:val>
                                        </p:tav>
                                      </p:tavLst>
                                    </p:anim>
                                    <p:anim calcmode="lin" valueType="num">
                                      <p:cBhvr additive="base">
                                        <p:cTn id="67" dur="500" fill="hold"/>
                                        <p:tgtEl>
                                          <p:spTgt spid="7"/>
                                        </p:tgtEl>
                                        <p:attrNameLst>
                                          <p:attrName>ppt_y</p:attrName>
                                        </p:attrNameLst>
                                      </p:cBhvr>
                                      <p:tavLst>
                                        <p:tav tm="0">
                                          <p:val>
                                            <p:strVal val="0-#ppt_h/2"/>
                                          </p:val>
                                        </p:tav>
                                        <p:tav tm="100000">
                                          <p:val>
                                            <p:strVal val="#ppt_y"/>
                                          </p:val>
                                        </p:tav>
                                      </p:tavLst>
                                    </p:anim>
                                  </p:childTnLst>
                                </p:cTn>
                              </p:par>
                            </p:childTnLst>
                          </p:cTn>
                        </p:par>
                        <p:par>
                          <p:cTn id="68" fill="hold">
                            <p:stCondLst>
                              <p:cond delay="500"/>
                            </p:stCondLst>
                            <p:childTnLst>
                              <p:par>
                                <p:cTn id="69" presetID="16" presetClass="entr" presetSubtype="42" fill="hold" grpId="0" nodeType="after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barn(outHorizontal)">
                                      <p:cBhvr>
                                        <p:cTn id="71" dur="500"/>
                                        <p:tgtEl>
                                          <p:spTgt spid="5"/>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290" y="2131435"/>
            <a:ext cx="9905998" cy="1478570"/>
          </a:xfrm>
        </p:spPr>
        <p:txBody>
          <a:bodyPr/>
          <a:lstStyle/>
          <a:p>
            <a:pPr algn="ctr"/>
            <a:r>
              <a:rPr lang="en-US" altLang="zh-TW" b="1" dirty="0" smtClean="0">
                <a:effectLst/>
              </a:rPr>
              <a:t>II. </a:t>
            </a:r>
            <a:r>
              <a:rPr lang="zh-TW" altLang="en-US" b="1" dirty="0" smtClean="0">
                <a:effectLst/>
              </a:rPr>
              <a:t>人類</a:t>
            </a:r>
            <a:r>
              <a:rPr lang="zh-TW" altLang="en-US" b="1" dirty="0">
                <a:effectLst/>
              </a:rPr>
              <a:t>自由與天主恩寵的關係</a:t>
            </a:r>
          </a:p>
        </p:txBody>
      </p:sp>
      <p:sp>
        <p:nvSpPr>
          <p:cNvPr id="4" name="Slide Number Placeholder 3"/>
          <p:cNvSpPr>
            <a:spLocks noGrp="1"/>
          </p:cNvSpPr>
          <p:nvPr>
            <p:ph type="sldNum" sz="quarter" idx="12"/>
          </p:nvPr>
        </p:nvSpPr>
        <p:spPr/>
        <p:txBody>
          <a:bodyPr/>
          <a:lstStyle/>
          <a:p>
            <a:fld id="{452DB7F3-C77E-4428-A35D-EDF29CC50991}" type="slidenum">
              <a:rPr lang="en-US" smtClean="0"/>
              <a:t>4</a:t>
            </a:fld>
            <a:endParaRPr lang="en-US"/>
          </a:p>
        </p:txBody>
      </p:sp>
    </p:spTree>
    <p:extLst>
      <p:ext uri="{BB962C8B-B14F-4D97-AF65-F5344CB8AC3E}">
        <p14:creationId xmlns:p14="http://schemas.microsoft.com/office/powerpoint/2010/main" val="1638645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1703512" y="4869161"/>
            <a:ext cx="2304256" cy="1679817"/>
            <a:chOff x="-36512" y="0"/>
            <a:chExt cx="2304256" cy="1679817"/>
          </a:xfrm>
        </p:grpSpPr>
        <p:pic>
          <p:nvPicPr>
            <p:cNvPr id="6" name="圖片 5"/>
            <p:cNvPicPr>
              <a:picLocks noChangeAspect="1"/>
            </p:cNvPicPr>
            <p:nvPr/>
          </p:nvPicPr>
          <p:blipFill rotWithShape="1">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l="2809" t="44243" r="34539" b="21414"/>
            <a:stretch/>
          </p:blipFill>
          <p:spPr>
            <a:xfrm>
              <a:off x="-36512" y="0"/>
              <a:ext cx="2304256" cy="1679817"/>
            </a:xfrm>
            <a:prstGeom prst="rect">
              <a:avLst/>
            </a:prstGeom>
          </p:spPr>
        </p:pic>
        <p:sp>
          <p:nvSpPr>
            <p:cNvPr id="7" name="文字方塊 6"/>
            <p:cNvSpPr txBox="1"/>
            <p:nvPr/>
          </p:nvSpPr>
          <p:spPr>
            <a:xfrm>
              <a:off x="179512" y="908720"/>
              <a:ext cx="2016224" cy="646331"/>
            </a:xfrm>
            <a:prstGeom prst="rect">
              <a:avLst/>
            </a:prstGeom>
            <a:noFill/>
          </p:spPr>
          <p:txBody>
            <a:bodyPr wrap="square" rtlCol="0">
              <a:spAutoFit/>
            </a:bodyPr>
            <a:lstStyle/>
            <a:p>
              <a:pPr algn="dist" fontAlgn="base">
                <a:spcBef>
                  <a:spcPct val="0"/>
                </a:spcBef>
                <a:spcAft>
                  <a:spcPct val="0"/>
                </a:spcAft>
                <a:buFont typeface="Arial" pitchFamily="34" charset="0"/>
                <a:buNone/>
              </a:pPr>
              <a:r>
                <a:rPr lang="zh-TW" altLang="en-US" sz="3600" b="1" dirty="0">
                  <a:solidFill>
                    <a:srgbClr val="C00000"/>
                  </a:solidFill>
                  <a:latin typeface="華康粗圓體" panose="020F0709000000000000" pitchFamily="49" charset="-120"/>
                  <a:ea typeface="華康粗圓體" panose="020F0709000000000000" pitchFamily="49" charset="-120"/>
                </a:rPr>
                <a:t>使命</a:t>
              </a:r>
            </a:p>
          </p:txBody>
        </p:sp>
      </p:grpSp>
      <p:sp>
        <p:nvSpPr>
          <p:cNvPr id="8" name="矩形 7"/>
          <p:cNvSpPr/>
          <p:nvPr/>
        </p:nvSpPr>
        <p:spPr>
          <a:xfrm>
            <a:off x="1847528" y="273422"/>
            <a:ext cx="3663182"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buFont typeface="Arial" pitchFamily="34" charset="0"/>
              <a:buNone/>
            </a:pPr>
            <a:r>
              <a:rPr lang="zh-TW" altLang="en-US" sz="5400" b="1" dirty="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華康雅藝體W6" panose="040B0609000000000000" pitchFamily="81" charset="-120"/>
                <a:ea typeface="華康雅藝體W6" panose="040B0609000000000000" pitchFamily="81" charset="-120"/>
              </a:rPr>
              <a:t>孩子的創造</a:t>
            </a:r>
          </a:p>
        </p:txBody>
      </p:sp>
      <p:pic>
        <p:nvPicPr>
          <p:cNvPr id="11" name="圖片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52133" y="2023655"/>
            <a:ext cx="1661170" cy="1780774"/>
          </a:xfrm>
          <a:prstGeom prst="rect">
            <a:avLst/>
          </a:prstGeom>
        </p:spPr>
      </p:pic>
      <p:pic>
        <p:nvPicPr>
          <p:cNvPr id="12" name="圖片 11"/>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031710" y="1412776"/>
            <a:ext cx="1791876" cy="2674442"/>
          </a:xfrm>
          <a:prstGeom prst="rect">
            <a:avLst/>
          </a:prstGeom>
        </p:spPr>
      </p:pic>
      <p:pic>
        <p:nvPicPr>
          <p:cNvPr id="14" name="圖片 13"/>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608168" y="1958869"/>
            <a:ext cx="2520280" cy="1845561"/>
          </a:xfrm>
          <a:prstGeom prst="rect">
            <a:avLst/>
          </a:prstGeom>
        </p:spPr>
      </p:pic>
      <p:pic>
        <p:nvPicPr>
          <p:cNvPr id="17" name="圖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9702" y="4662315"/>
            <a:ext cx="1750355" cy="1761896"/>
          </a:xfrm>
          <a:prstGeom prst="rect">
            <a:avLst/>
          </a:prstGeom>
        </p:spPr>
      </p:pic>
      <p:sp>
        <p:nvSpPr>
          <p:cNvPr id="18" name="文字方塊 17"/>
          <p:cNvSpPr txBox="1"/>
          <p:nvPr/>
        </p:nvSpPr>
        <p:spPr>
          <a:xfrm>
            <a:off x="7232599" y="5020044"/>
            <a:ext cx="3096344" cy="646331"/>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3600" b="1" dirty="0">
                <a:solidFill>
                  <a:srgbClr val="C00000"/>
                </a:solidFill>
                <a:latin typeface="Arial" pitchFamily="34" charset="0"/>
                <a:ea typeface="文鼎海報體" panose="02010609010101010101" pitchFamily="49" charset="-120"/>
              </a:rPr>
              <a:t>認識天主</a:t>
            </a:r>
          </a:p>
        </p:txBody>
      </p:sp>
      <p:sp>
        <p:nvSpPr>
          <p:cNvPr id="19" name="文字方塊 18"/>
          <p:cNvSpPr txBox="1"/>
          <p:nvPr/>
        </p:nvSpPr>
        <p:spPr>
          <a:xfrm>
            <a:off x="7220589" y="5682805"/>
            <a:ext cx="3096344" cy="646331"/>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3600" b="1" dirty="0">
                <a:solidFill>
                  <a:srgbClr val="C00000"/>
                </a:solidFill>
                <a:latin typeface="Arial" pitchFamily="34" charset="0"/>
                <a:ea typeface="文鼎海報體" panose="02010609010101010101" pitchFamily="49" charset="-120"/>
              </a:rPr>
              <a:t>愛 天主</a:t>
            </a:r>
          </a:p>
        </p:txBody>
      </p:sp>
      <p:pic>
        <p:nvPicPr>
          <p:cNvPr id="2" name="圖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2796" y="2636912"/>
            <a:ext cx="723044" cy="723044"/>
          </a:xfrm>
          <a:prstGeom prst="rect">
            <a:avLst/>
          </a:prstGeom>
        </p:spPr>
      </p:pic>
      <p:pic>
        <p:nvPicPr>
          <p:cNvPr id="20" name="圖片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4241" y="2636912"/>
            <a:ext cx="723044" cy="723044"/>
          </a:xfrm>
          <a:prstGeom prst="rect">
            <a:avLst/>
          </a:prstGeom>
        </p:spPr>
      </p:pic>
      <p:pic>
        <p:nvPicPr>
          <p:cNvPr id="21" name="圖片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405557" flipH="1">
            <a:off x="6837105" y="3990981"/>
            <a:ext cx="1243036" cy="723044"/>
          </a:xfrm>
          <a:prstGeom prst="rect">
            <a:avLst/>
          </a:prstGeom>
        </p:spPr>
      </p:pic>
    </p:spTree>
    <p:extLst>
      <p:ext uri="{BB962C8B-B14F-4D97-AF65-F5344CB8AC3E}">
        <p14:creationId xmlns:p14="http://schemas.microsoft.com/office/powerpoint/2010/main" val="193078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500"/>
                            </p:stCondLst>
                            <p:childTnLst>
                              <p:par>
                                <p:cTn id="33" presetID="22" presetClass="entr" presetSubtype="2"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right)">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8400256" y="13971"/>
            <a:ext cx="2304256" cy="1679817"/>
            <a:chOff x="-36512" y="0"/>
            <a:chExt cx="2304256" cy="1679817"/>
          </a:xfrm>
        </p:grpSpPr>
        <p:pic>
          <p:nvPicPr>
            <p:cNvPr id="3" name="圖片 2"/>
            <p:cNvPicPr>
              <a:picLocks noChangeAspect="1"/>
            </p:cNvPicPr>
            <p:nvPr/>
          </p:nvPicPr>
          <p:blipFill rotWithShape="1">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l="2809" t="44243" r="34539" b="21414"/>
            <a:stretch/>
          </p:blipFill>
          <p:spPr>
            <a:xfrm>
              <a:off x="-36512" y="0"/>
              <a:ext cx="2304256" cy="1679817"/>
            </a:xfrm>
            <a:prstGeom prst="rect">
              <a:avLst/>
            </a:prstGeom>
          </p:spPr>
        </p:pic>
        <p:sp>
          <p:nvSpPr>
            <p:cNvPr id="4" name="文字方塊 3"/>
            <p:cNvSpPr txBox="1"/>
            <p:nvPr/>
          </p:nvSpPr>
          <p:spPr>
            <a:xfrm>
              <a:off x="179512" y="908720"/>
              <a:ext cx="2016224" cy="646331"/>
            </a:xfrm>
            <a:prstGeom prst="rect">
              <a:avLst/>
            </a:prstGeom>
            <a:noFill/>
          </p:spPr>
          <p:txBody>
            <a:bodyPr wrap="square" rtlCol="0">
              <a:spAutoFit/>
            </a:bodyPr>
            <a:lstStyle/>
            <a:p>
              <a:pPr algn="dist" fontAlgn="base">
                <a:spcBef>
                  <a:spcPct val="0"/>
                </a:spcBef>
                <a:spcAft>
                  <a:spcPct val="0"/>
                </a:spcAft>
                <a:buFont typeface="Arial" pitchFamily="34" charset="0"/>
                <a:buNone/>
              </a:pPr>
              <a:r>
                <a:rPr lang="zh-TW" altLang="en-US" sz="3600" b="1" dirty="0">
                  <a:solidFill>
                    <a:srgbClr val="C00000"/>
                  </a:solidFill>
                  <a:latin typeface="華康粗圓體" panose="020F0709000000000000" pitchFamily="49" charset="-120"/>
                  <a:ea typeface="華康粗圓體" panose="020F0709000000000000" pitchFamily="49" charset="-120"/>
                </a:rPr>
                <a:t>使命</a:t>
              </a:r>
            </a:p>
          </p:txBody>
        </p:sp>
      </p:grpSp>
      <p:sp>
        <p:nvSpPr>
          <p:cNvPr id="5" name="矩形 4"/>
          <p:cNvSpPr/>
          <p:nvPr/>
        </p:nvSpPr>
        <p:spPr>
          <a:xfrm>
            <a:off x="1684342" y="188640"/>
            <a:ext cx="4339651"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buFont typeface="Arial" pitchFamily="34" charset="0"/>
              <a:buNone/>
            </a:pPr>
            <a:r>
              <a:rPr lang="zh-TW" altLang="en-US" sz="5400" b="1" dirty="0">
                <a:ln w="11430"/>
                <a:gradFill>
                  <a:gsLst>
                    <a:gs pos="0">
                      <a:srgbClr val="F14124">
                        <a:tint val="90000"/>
                        <a:satMod val="120000"/>
                      </a:srgbClr>
                    </a:gs>
                    <a:gs pos="25000">
                      <a:srgbClr val="F14124">
                        <a:tint val="93000"/>
                        <a:satMod val="120000"/>
                      </a:srgbClr>
                    </a:gs>
                    <a:gs pos="50000">
                      <a:srgbClr val="F14124">
                        <a:shade val="89000"/>
                        <a:satMod val="110000"/>
                      </a:srgbClr>
                    </a:gs>
                    <a:gs pos="75000">
                      <a:srgbClr val="F14124">
                        <a:tint val="93000"/>
                        <a:satMod val="120000"/>
                      </a:srgbClr>
                    </a:gs>
                    <a:gs pos="100000">
                      <a:srgbClr val="F14124">
                        <a:tint val="90000"/>
                        <a:satMod val="120000"/>
                      </a:srgbClr>
                    </a:gs>
                  </a:gsLst>
                  <a:lin ang="5400000"/>
                </a:gradFill>
                <a:effectLst>
                  <a:outerShdw blurRad="80000" dist="40000" dir="5040000" algn="tl">
                    <a:srgbClr val="000000">
                      <a:alpha val="30000"/>
                    </a:srgbClr>
                  </a:outerShdw>
                </a:effectLst>
                <a:latin typeface="華康雅藝體W6" panose="040B0609000000000000" pitchFamily="81" charset="-120"/>
                <a:ea typeface="華康雅藝體W6" panose="040B0609000000000000" pitchFamily="81" charset="-120"/>
              </a:rPr>
              <a:t>服務及愛別人</a:t>
            </a:r>
          </a:p>
        </p:txBody>
      </p:sp>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4294" y="4339085"/>
            <a:ext cx="1796202" cy="2348880"/>
          </a:xfrm>
          <a:prstGeom prst="rect">
            <a:avLst/>
          </a:prstGeom>
        </p:spPr>
      </p:pic>
      <p:pic>
        <p:nvPicPr>
          <p:cNvPr id="11" name="Picture 8" descr="http://goodmenproject.wpengine.netdna-cdn.com/wp-content/uploads/2013/05/mother-teresa-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7201" y="1147564"/>
            <a:ext cx="5581650" cy="332422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圖片 11"/>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847528" y="3883868"/>
            <a:ext cx="4286250" cy="2857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圖片 12"/>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22906" y="3127268"/>
            <a:ext cx="2802172" cy="2185350"/>
          </a:xfrm>
          <a:prstGeom prst="rect">
            <a:avLst/>
          </a:prstGeom>
        </p:spPr>
      </p:pic>
      <p:sp>
        <p:nvSpPr>
          <p:cNvPr id="14" name="文字方塊 13"/>
          <p:cNvSpPr txBox="1"/>
          <p:nvPr/>
        </p:nvSpPr>
        <p:spPr>
          <a:xfrm>
            <a:off x="2017499" y="2009605"/>
            <a:ext cx="3258245" cy="830997"/>
          </a:xfrm>
          <a:prstGeom prst="rect">
            <a:avLst/>
          </a:prstGeom>
          <a:noFill/>
        </p:spPr>
        <p:txBody>
          <a:bodyPr wrap="square" rtlCol="0">
            <a:spAutoFit/>
          </a:bodyPr>
          <a:lstStyle/>
          <a:p>
            <a:pPr algn="ctr" fontAlgn="base">
              <a:spcBef>
                <a:spcPct val="0"/>
              </a:spcBef>
              <a:spcAft>
                <a:spcPct val="0"/>
              </a:spcAft>
              <a:buFont typeface="Arial" pitchFamily="34" charset="0"/>
              <a:buNone/>
            </a:pPr>
            <a:r>
              <a:rPr lang="zh-TW" altLang="en-US" sz="4800" b="1" dirty="0">
                <a:solidFill>
                  <a:srgbClr val="F14124">
                    <a:lumMod val="75000"/>
                  </a:srgbClr>
                </a:solidFill>
                <a:latin typeface="華康粗圓體" panose="020F0709000000000000" pitchFamily="49" charset="-120"/>
                <a:ea typeface="華康粗圓體" panose="020F0709000000000000" pitchFamily="49" charset="-120"/>
              </a:rPr>
              <a:t>德肋莎修女</a:t>
            </a:r>
          </a:p>
        </p:txBody>
      </p:sp>
    </p:spTree>
    <p:extLst>
      <p:ext uri="{BB962C8B-B14F-4D97-AF65-F5344CB8AC3E}">
        <p14:creationId xmlns:p14="http://schemas.microsoft.com/office/powerpoint/2010/main" val="508884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6"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80">
                                          <p:stCondLst>
                                            <p:cond delay="0"/>
                                          </p:stCondLst>
                                        </p:cTn>
                                        <p:tgtEl>
                                          <p:spTgt spid="13"/>
                                        </p:tgtEl>
                                      </p:cBhvr>
                                    </p:animEffect>
                                    <p:anim calcmode="lin" valueType="num">
                                      <p:cBhvr>
                                        <p:cTn id="2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1" dur="26">
                                          <p:stCondLst>
                                            <p:cond delay="650"/>
                                          </p:stCondLst>
                                        </p:cTn>
                                        <p:tgtEl>
                                          <p:spTgt spid="13"/>
                                        </p:tgtEl>
                                      </p:cBhvr>
                                      <p:to x="100000" y="60000"/>
                                    </p:animScale>
                                    <p:animScale>
                                      <p:cBhvr>
                                        <p:cTn id="32" dur="166" decel="50000">
                                          <p:stCondLst>
                                            <p:cond delay="676"/>
                                          </p:stCondLst>
                                        </p:cTn>
                                        <p:tgtEl>
                                          <p:spTgt spid="13"/>
                                        </p:tgtEl>
                                      </p:cBhvr>
                                      <p:to x="100000" y="100000"/>
                                    </p:animScale>
                                    <p:animScale>
                                      <p:cBhvr>
                                        <p:cTn id="33" dur="26">
                                          <p:stCondLst>
                                            <p:cond delay="1312"/>
                                          </p:stCondLst>
                                        </p:cTn>
                                        <p:tgtEl>
                                          <p:spTgt spid="13"/>
                                        </p:tgtEl>
                                      </p:cBhvr>
                                      <p:to x="100000" y="80000"/>
                                    </p:animScale>
                                    <p:animScale>
                                      <p:cBhvr>
                                        <p:cTn id="34" dur="166" decel="50000">
                                          <p:stCondLst>
                                            <p:cond delay="1338"/>
                                          </p:stCondLst>
                                        </p:cTn>
                                        <p:tgtEl>
                                          <p:spTgt spid="13"/>
                                        </p:tgtEl>
                                      </p:cBhvr>
                                      <p:to x="100000" y="100000"/>
                                    </p:animScale>
                                    <p:animScale>
                                      <p:cBhvr>
                                        <p:cTn id="35" dur="26">
                                          <p:stCondLst>
                                            <p:cond delay="1642"/>
                                          </p:stCondLst>
                                        </p:cTn>
                                        <p:tgtEl>
                                          <p:spTgt spid="13"/>
                                        </p:tgtEl>
                                      </p:cBhvr>
                                      <p:to x="100000" y="90000"/>
                                    </p:animScale>
                                    <p:animScale>
                                      <p:cBhvr>
                                        <p:cTn id="36" dur="166" decel="50000">
                                          <p:stCondLst>
                                            <p:cond delay="1668"/>
                                          </p:stCondLst>
                                        </p:cTn>
                                        <p:tgtEl>
                                          <p:spTgt spid="13"/>
                                        </p:tgtEl>
                                      </p:cBhvr>
                                      <p:to x="100000" y="100000"/>
                                    </p:animScale>
                                    <p:animScale>
                                      <p:cBhvr>
                                        <p:cTn id="37" dur="26">
                                          <p:stCondLst>
                                            <p:cond delay="1808"/>
                                          </p:stCondLst>
                                        </p:cTn>
                                        <p:tgtEl>
                                          <p:spTgt spid="13"/>
                                        </p:tgtEl>
                                      </p:cBhvr>
                                      <p:to x="100000" y="95000"/>
                                    </p:animScale>
                                    <p:animScale>
                                      <p:cBhvr>
                                        <p:cTn id="38" dur="166" decel="50000">
                                          <p:stCondLst>
                                            <p:cond delay="1834"/>
                                          </p:stCondLst>
                                        </p:cTn>
                                        <p:tgtEl>
                                          <p:spTgt spid="1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cstate="print">
            <a:clrChange>
              <a:clrFrom>
                <a:srgbClr val="F2F5FA"/>
              </a:clrFrom>
              <a:clrTo>
                <a:srgbClr val="F2F5FA">
                  <a:alpha val="0"/>
                </a:srgbClr>
              </a:clrTo>
            </a:clrChange>
            <a:grayscl/>
            <a:extLst>
              <a:ext uri="{28A0092B-C50C-407E-A947-70E740481C1C}">
                <a14:useLocalDpi xmlns:a14="http://schemas.microsoft.com/office/drawing/2010/main" val="0"/>
              </a:ext>
            </a:extLst>
          </a:blip>
          <a:srcRect/>
          <a:stretch/>
        </p:blipFill>
        <p:spPr>
          <a:xfrm>
            <a:off x="4727848" y="2636913"/>
            <a:ext cx="2660074" cy="3782291"/>
          </a:xfrm>
          <a:prstGeom prst="rect">
            <a:avLst/>
          </a:prstGeom>
        </p:spPr>
      </p:pic>
      <p:sp>
        <p:nvSpPr>
          <p:cNvPr id="3" name="矩形 2"/>
          <p:cNvSpPr/>
          <p:nvPr/>
        </p:nvSpPr>
        <p:spPr>
          <a:xfrm>
            <a:off x="3011338" y="1229722"/>
            <a:ext cx="6093095"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base">
              <a:spcBef>
                <a:spcPct val="0"/>
              </a:spcBef>
              <a:spcAft>
                <a:spcPct val="0"/>
              </a:spcAft>
              <a:buFont typeface="Arial" pitchFamily="34" charset="0"/>
              <a:buNone/>
            </a:pPr>
            <a:r>
              <a:rPr lang="zh-TW" altLang="en-US" sz="5400" b="1" cap="all" dirty="0">
                <a:ln w="0"/>
                <a:gradFill flip="none">
                  <a:gsLst>
                    <a:gs pos="0">
                      <a:srgbClr val="4E67C8">
                        <a:tint val="75000"/>
                        <a:shade val="75000"/>
                        <a:satMod val="170000"/>
                      </a:srgbClr>
                    </a:gs>
                    <a:gs pos="49000">
                      <a:srgbClr val="4E67C8">
                        <a:tint val="88000"/>
                        <a:shade val="65000"/>
                        <a:satMod val="172000"/>
                      </a:srgbClr>
                    </a:gs>
                    <a:gs pos="50000">
                      <a:srgbClr val="4E67C8">
                        <a:shade val="65000"/>
                        <a:satMod val="130000"/>
                      </a:srgbClr>
                    </a:gs>
                    <a:gs pos="92000">
                      <a:srgbClr val="4E67C8">
                        <a:shade val="50000"/>
                        <a:satMod val="120000"/>
                      </a:srgbClr>
                    </a:gs>
                    <a:gs pos="100000">
                      <a:srgbClr val="4E67C8">
                        <a:shade val="48000"/>
                        <a:satMod val="120000"/>
                      </a:srgbClr>
                    </a:gs>
                  </a:gsLst>
                  <a:lin ang="5400000"/>
                </a:gradFill>
                <a:effectLst>
                  <a:reflection blurRad="12700" stA="50000" endPos="50000" dist="5000" dir="5400000" sy="-100000" rotWithShape="0"/>
                </a:effectLst>
                <a:latin typeface="華康雅藝體W6" panose="040B0609000000000000" pitchFamily="81" charset="-120"/>
                <a:ea typeface="華康雅藝體W6" panose="040B0609000000000000" pitchFamily="81" charset="-120"/>
              </a:rPr>
              <a:t>第一個父母的特性</a:t>
            </a:r>
          </a:p>
        </p:txBody>
      </p:sp>
    </p:spTree>
    <p:extLst>
      <p:ext uri="{BB962C8B-B14F-4D97-AF65-F5344CB8AC3E}">
        <p14:creationId xmlns:p14="http://schemas.microsoft.com/office/powerpoint/2010/main" val="2731504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內容版面配置區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822078" y="841506"/>
            <a:ext cx="3090347" cy="3955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1544" y="1569044"/>
            <a:ext cx="4210250" cy="2652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矩形 4"/>
          <p:cNvSpPr/>
          <p:nvPr/>
        </p:nvSpPr>
        <p:spPr>
          <a:xfrm>
            <a:off x="6744073" y="4809926"/>
            <a:ext cx="3320087" cy="923330"/>
          </a:xfrm>
          <a:prstGeom prst="rect">
            <a:avLst/>
          </a:prstGeom>
          <a:noFill/>
        </p:spPr>
        <p:txBody>
          <a:bodyPr wrap="square" lIns="91440" tIns="45720" rIns="91440" bIns="45720">
            <a:spAutoFit/>
          </a:bodyPr>
          <a:lstStyle/>
          <a:p>
            <a:pPr algn="ctr" fontAlgn="base">
              <a:spcBef>
                <a:spcPct val="0"/>
              </a:spcBef>
              <a:spcAft>
                <a:spcPct val="0"/>
              </a:spcAft>
              <a:buFont typeface="Arial" pitchFamily="34" charset="0"/>
              <a:buNone/>
            </a:pPr>
            <a:r>
              <a:rPr lang="zh-TW" altLang="en-US" sz="5400" b="1" dirty="0">
                <a:ln w="1905"/>
                <a:solidFill>
                  <a:srgbClr val="F14124">
                    <a:lumMod val="75000"/>
                  </a:srgbClr>
                </a:solidFill>
                <a:effectLst>
                  <a:glow rad="228600">
                    <a:srgbClr val="A7EA52">
                      <a:satMod val="175000"/>
                      <a:alpha val="40000"/>
                    </a:srgbClr>
                  </a:glow>
                  <a:innerShdw blurRad="69850" dist="43180" dir="5400000">
                    <a:srgbClr val="000000">
                      <a:alpha val="65000"/>
                    </a:srgbClr>
                  </a:innerShdw>
                </a:effectLst>
                <a:latin typeface="華康雅藝體W6(P)" panose="040B0600000000000000" pitchFamily="82" charset="-120"/>
                <a:ea typeface="華康雅藝體W6(P)" panose="040B0600000000000000" pitchFamily="82" charset="-120"/>
              </a:rPr>
              <a:t>獨立體</a:t>
            </a:r>
          </a:p>
        </p:txBody>
      </p:sp>
      <p:sp>
        <p:nvSpPr>
          <p:cNvPr id="6" name="矩形 5"/>
          <p:cNvSpPr/>
          <p:nvPr/>
        </p:nvSpPr>
        <p:spPr>
          <a:xfrm>
            <a:off x="2199850" y="4953942"/>
            <a:ext cx="3320087" cy="923330"/>
          </a:xfrm>
          <a:prstGeom prst="rect">
            <a:avLst/>
          </a:prstGeom>
          <a:noFill/>
        </p:spPr>
        <p:txBody>
          <a:bodyPr wrap="square" lIns="91440" tIns="45720" rIns="91440" bIns="45720">
            <a:spAutoFit/>
          </a:bodyPr>
          <a:lstStyle/>
          <a:p>
            <a:pPr algn="ctr" fontAlgn="base">
              <a:spcBef>
                <a:spcPct val="0"/>
              </a:spcBef>
              <a:spcAft>
                <a:spcPct val="0"/>
              </a:spcAft>
              <a:buFont typeface="Arial" pitchFamily="34" charset="0"/>
              <a:buNone/>
            </a:pPr>
            <a:r>
              <a:rPr lang="zh-TW" altLang="en-US" sz="5400" b="1" dirty="0">
                <a:ln w="1905"/>
                <a:solidFill>
                  <a:srgbClr val="F14124">
                    <a:lumMod val="75000"/>
                  </a:srgbClr>
                </a:solidFill>
                <a:effectLst>
                  <a:glow rad="228600">
                    <a:srgbClr val="A7EA52">
                      <a:satMod val="175000"/>
                      <a:alpha val="40000"/>
                    </a:srgbClr>
                  </a:glow>
                  <a:innerShdw blurRad="69850" dist="43180" dir="5400000">
                    <a:srgbClr val="000000">
                      <a:alpha val="65000"/>
                    </a:srgbClr>
                  </a:innerShdw>
                </a:effectLst>
                <a:latin typeface="華康雅藝體W6(P)" panose="040B0600000000000000" pitchFamily="82" charset="-120"/>
                <a:ea typeface="華康雅藝體W6(P)" panose="040B0600000000000000" pitchFamily="82" charset="-120"/>
              </a:rPr>
              <a:t>家庭性</a:t>
            </a:r>
          </a:p>
        </p:txBody>
      </p:sp>
    </p:spTree>
    <p:extLst>
      <p:ext uri="{BB962C8B-B14F-4D97-AF65-F5344CB8AC3E}">
        <p14:creationId xmlns:p14="http://schemas.microsoft.com/office/powerpoint/2010/main" val="2706966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
                                        <p:tgtEl>
                                          <p:spTgt spid="4"/>
                                        </p:tgtEl>
                                      </p:cBhvr>
                                    </p:animEffect>
                                  </p:childTnLst>
                                </p:cTn>
                              </p:par>
                            </p:childTnLst>
                          </p:cTn>
                        </p:par>
                        <p:par>
                          <p:cTn id="8" fill="hold">
                            <p:stCondLst>
                              <p:cond delay="1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95600" y="260648"/>
            <a:ext cx="7200800"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base">
              <a:spcBef>
                <a:spcPct val="0"/>
              </a:spcBef>
              <a:spcAft>
                <a:spcPct val="0"/>
              </a:spcAft>
              <a:buFont typeface="Arial" pitchFamily="34" charset="0"/>
              <a:buNone/>
            </a:pPr>
            <a:r>
              <a:rPr lang="zh-TW" altLang="en-US" sz="5400" cap="all" dirty="0">
                <a:ln w="0"/>
                <a:gradFill flip="none">
                  <a:gsLst>
                    <a:gs pos="0">
                      <a:srgbClr val="4E67C8">
                        <a:tint val="75000"/>
                        <a:shade val="75000"/>
                        <a:satMod val="170000"/>
                      </a:srgbClr>
                    </a:gs>
                    <a:gs pos="49000">
                      <a:srgbClr val="4E67C8">
                        <a:tint val="88000"/>
                        <a:shade val="65000"/>
                        <a:satMod val="172000"/>
                      </a:srgbClr>
                    </a:gs>
                    <a:gs pos="50000">
                      <a:srgbClr val="4E67C8">
                        <a:shade val="65000"/>
                        <a:satMod val="130000"/>
                      </a:srgbClr>
                    </a:gs>
                    <a:gs pos="92000">
                      <a:srgbClr val="4E67C8">
                        <a:shade val="50000"/>
                        <a:satMod val="120000"/>
                      </a:srgbClr>
                    </a:gs>
                    <a:gs pos="100000">
                      <a:srgbClr val="4E67C8">
                        <a:shade val="48000"/>
                        <a:satMod val="120000"/>
                      </a:srgbClr>
                    </a:gs>
                  </a:gsLst>
                  <a:lin ang="5400000"/>
                </a:gradFill>
                <a:effectLst>
                  <a:reflection blurRad="12700" stA="50000" endPos="50000" dist="5000" dir="5400000" sy="-100000" rotWithShape="0"/>
                </a:effectLst>
                <a:latin typeface="華康雅藝體W6" panose="040B0609000000000000" pitchFamily="81" charset="-120"/>
                <a:ea typeface="華康雅藝體W6" panose="040B0609000000000000" pitchFamily="81" charset="-120"/>
              </a:rPr>
              <a:t>父母的決定影響後代</a:t>
            </a:r>
          </a:p>
        </p:txBody>
      </p:sp>
      <p:pic>
        <p:nvPicPr>
          <p:cNvPr id="3" name="圖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63752" y="2060848"/>
            <a:ext cx="1385556" cy="1485316"/>
          </a:xfrm>
          <a:prstGeom prst="rect">
            <a:avLst/>
          </a:prstGeom>
        </p:spPr>
      </p:pic>
      <p:pic>
        <p:nvPicPr>
          <p:cNvPr id="4" name="圖片 3"/>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847687" y="1773528"/>
            <a:ext cx="1295826" cy="1934070"/>
          </a:xfrm>
          <a:prstGeom prst="rect">
            <a:avLst/>
          </a:prstGeom>
        </p:spPr>
      </p:pic>
      <p:pic>
        <p:nvPicPr>
          <p:cNvPr id="5" name="圖片 4"/>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951984" y="2186367"/>
            <a:ext cx="1795262" cy="1314642"/>
          </a:xfrm>
          <a:prstGeom prst="rect">
            <a:avLst/>
          </a:prstGeom>
        </p:spPr>
      </p:pic>
      <p:pic>
        <p:nvPicPr>
          <p:cNvPr id="6" name="圖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7688" y="2564904"/>
            <a:ext cx="544242" cy="544242"/>
          </a:xfrm>
          <a:prstGeom prst="rect">
            <a:avLst/>
          </a:prstGeom>
        </p:spPr>
      </p:pic>
      <p:pic>
        <p:nvPicPr>
          <p:cNvPr id="7" name="圖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5920" y="2564904"/>
            <a:ext cx="556626" cy="556626"/>
          </a:xfrm>
          <a:prstGeom prst="rect">
            <a:avLst/>
          </a:prstGeom>
        </p:spPr>
      </p:pic>
      <p:pic>
        <p:nvPicPr>
          <p:cNvPr id="20" name="圖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6534" y="2567939"/>
            <a:ext cx="556626" cy="556626"/>
          </a:xfrm>
          <a:prstGeom prst="rect">
            <a:avLst/>
          </a:prstGeom>
        </p:spPr>
      </p:pic>
      <p:pic>
        <p:nvPicPr>
          <p:cNvPr id="21" name="圖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8249" y="2036033"/>
            <a:ext cx="2340727" cy="1656064"/>
          </a:xfrm>
          <a:prstGeom prst="rect">
            <a:avLst/>
          </a:prstGeom>
        </p:spPr>
      </p:pic>
      <p:pic>
        <p:nvPicPr>
          <p:cNvPr id="23" name="圖片 22"/>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815865" y="4437824"/>
            <a:ext cx="1295826" cy="1934070"/>
          </a:xfrm>
          <a:prstGeom prst="rect">
            <a:avLst/>
          </a:prstGeom>
        </p:spPr>
      </p:pic>
      <p:pic>
        <p:nvPicPr>
          <p:cNvPr id="24" name="圖片 23"/>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856018" y="4778679"/>
            <a:ext cx="1795262" cy="1314642"/>
          </a:xfrm>
          <a:prstGeom prst="rect">
            <a:avLst/>
          </a:prstGeom>
        </p:spPr>
      </p:pic>
      <p:pic>
        <p:nvPicPr>
          <p:cNvPr id="25" name="圖片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5866" y="5229200"/>
            <a:ext cx="544242" cy="544242"/>
          </a:xfrm>
          <a:prstGeom prst="rect">
            <a:avLst/>
          </a:prstGeom>
        </p:spPr>
      </p:pic>
      <p:pic>
        <p:nvPicPr>
          <p:cNvPr id="26" name="圖片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4098" y="5229200"/>
            <a:ext cx="556626" cy="556626"/>
          </a:xfrm>
          <a:prstGeom prst="rect">
            <a:avLst/>
          </a:prstGeom>
        </p:spPr>
      </p:pic>
      <p:pic>
        <p:nvPicPr>
          <p:cNvPr id="27" name="圖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4712" y="5232235"/>
            <a:ext cx="556626" cy="556626"/>
          </a:xfrm>
          <a:prstGeom prst="rect">
            <a:avLst/>
          </a:prstGeom>
        </p:spPr>
      </p:pic>
      <p:pic>
        <p:nvPicPr>
          <p:cNvPr id="28" name="圖片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27" y="4700329"/>
            <a:ext cx="2340727" cy="1656064"/>
          </a:xfrm>
          <a:prstGeom prst="rect">
            <a:avLst/>
          </a:prstGeom>
        </p:spPr>
      </p:pic>
      <p:pic>
        <p:nvPicPr>
          <p:cNvPr id="22" name="圖片 2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31930" y="4725144"/>
            <a:ext cx="1385556" cy="1485316"/>
          </a:xfrm>
          <a:prstGeom prst="rect">
            <a:avLst/>
          </a:prstGeom>
        </p:spPr>
      </p:pic>
      <p:pic>
        <p:nvPicPr>
          <p:cNvPr id="16" name="圖片 15"/>
          <p:cNvPicPr>
            <a:picLocks noChangeAspect="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a:xfrm>
            <a:off x="3289183" y="4201670"/>
            <a:ext cx="2677611" cy="2532265"/>
          </a:xfrm>
          <a:prstGeom prst="rect">
            <a:avLst/>
          </a:prstGeom>
        </p:spPr>
      </p:pic>
      <p:pic>
        <p:nvPicPr>
          <p:cNvPr id="19" name="圖片 18"/>
          <p:cNvPicPr>
            <a:picLocks noChangeAspect="1"/>
          </p:cNvPicPr>
          <p:nvPr/>
        </p:nvPicPr>
        <p:blipFill rotWithShape="1">
          <a:blip r:embed="rId8" cstate="print">
            <a:clrChange>
              <a:clrFrom>
                <a:srgbClr val="FEFEFE"/>
              </a:clrFrom>
              <a:clrTo>
                <a:srgbClr val="FEFEFE">
                  <a:alpha val="0"/>
                </a:srgbClr>
              </a:clrTo>
            </a:clrChange>
            <a:biLevel thresh="75000"/>
            <a:extLst>
              <a:ext uri="{28A0092B-C50C-407E-A947-70E740481C1C}">
                <a14:useLocalDpi xmlns:a14="http://schemas.microsoft.com/office/drawing/2010/main" val="0"/>
              </a:ext>
            </a:extLst>
          </a:blip>
          <a:srcRect/>
          <a:stretch/>
        </p:blipFill>
        <p:spPr>
          <a:xfrm>
            <a:off x="8054848" y="4169868"/>
            <a:ext cx="2677611" cy="2532265"/>
          </a:xfrm>
          <a:prstGeom prst="rect">
            <a:avLst/>
          </a:prstGeom>
        </p:spPr>
      </p:pic>
      <p:pic>
        <p:nvPicPr>
          <p:cNvPr id="29" name="圖片 28"/>
          <p:cNvPicPr>
            <a:picLocks noChangeAspect="1"/>
          </p:cNvPicPr>
          <p:nvPr/>
        </p:nvPicPr>
        <p:blipFill rotWithShape="1">
          <a:blip r:embed="rId8" cstate="print">
            <a:clrChange>
              <a:clrFrom>
                <a:srgbClr val="FEFEFE"/>
              </a:clrFrom>
              <a:clrTo>
                <a:srgbClr val="FEFEFE">
                  <a:alpha val="0"/>
                </a:srgbClr>
              </a:clrTo>
            </a:clrChange>
            <a:biLevel thresh="75000"/>
            <a:extLst>
              <a:ext uri="{28A0092B-C50C-407E-A947-70E740481C1C}">
                <a14:useLocalDpi xmlns:a14="http://schemas.microsoft.com/office/drawing/2010/main" val="0"/>
              </a:ext>
            </a:extLst>
          </a:blip>
          <a:srcRect/>
          <a:stretch/>
        </p:blipFill>
        <p:spPr>
          <a:xfrm>
            <a:off x="5650638" y="4169868"/>
            <a:ext cx="2677611" cy="2532265"/>
          </a:xfrm>
          <a:prstGeom prst="rect">
            <a:avLst/>
          </a:prstGeom>
        </p:spPr>
      </p:pic>
    </p:spTree>
    <p:extLst>
      <p:ext uri="{BB962C8B-B14F-4D97-AF65-F5344CB8AC3E}">
        <p14:creationId xmlns:p14="http://schemas.microsoft.com/office/powerpoint/2010/main" val="258177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left)">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500"/>
                            </p:stCondLst>
                            <p:childTnLst>
                              <p:par>
                                <p:cTn id="59" presetID="22" presetClass="entr" presetSubtype="8" fill="hold"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left)">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par>
                                <p:cTn id="67" presetID="10" presetClass="entr" presetSubtype="0"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par>
                          <p:cTn id="70" fill="hold">
                            <p:stCondLst>
                              <p:cond delay="500"/>
                            </p:stCondLst>
                            <p:childTnLst>
                              <p:par>
                                <p:cTn id="71" presetID="22" presetClass="entr" presetSubtype="8"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ipe(left)">
                                      <p:cBhvr>
                                        <p:cTn id="73" dur="500"/>
                                        <p:tgtEl>
                                          <p:spTgt spid="2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par>
                                <p:cTn id="79" presetID="10" presetClass="entr" presetSubtype="0" fill="hold"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flipH="1">
            <a:off x="2168620" y="620689"/>
            <a:ext cx="2129439" cy="2797587"/>
          </a:xfrm>
          <a:prstGeom prst="rect">
            <a:avLst/>
          </a:prstGeom>
          <a:ln>
            <a:noFill/>
          </a:ln>
          <a:effectLst>
            <a:outerShdw blurRad="292100" dist="139700" dir="2700000" algn="tl" rotWithShape="0">
              <a:srgbClr val="333333">
                <a:alpha val="65000"/>
              </a:srgbClr>
            </a:outerShdw>
          </a:effectLst>
        </p:spPr>
      </p:pic>
      <p:pic>
        <p:nvPicPr>
          <p:cNvPr id="4" name="圖片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08372" y="3789040"/>
            <a:ext cx="3524078" cy="2338328"/>
          </a:xfrm>
          <a:prstGeom prst="rect">
            <a:avLst/>
          </a:prstGeom>
          <a:ln>
            <a:noFill/>
          </a:ln>
          <a:effectLst>
            <a:outerShdw blurRad="292100" dist="139700" dir="2700000" algn="tl" rotWithShape="0">
              <a:srgbClr val="333333">
                <a:alpha val="65000"/>
              </a:srgbClr>
            </a:outerShdw>
          </a:effectLst>
        </p:spPr>
      </p:pic>
      <p:sp>
        <p:nvSpPr>
          <p:cNvPr id="6" name="文字方塊 5"/>
          <p:cNvSpPr txBox="1"/>
          <p:nvPr/>
        </p:nvSpPr>
        <p:spPr>
          <a:xfrm>
            <a:off x="6672064" y="2015105"/>
            <a:ext cx="3024336" cy="707886"/>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4000" b="1" dirty="0">
                <a:solidFill>
                  <a:srgbClr val="FF0000"/>
                </a:solidFill>
                <a:latin typeface="華康雅藝體W6(P)" panose="040B0600000000000000" pitchFamily="82" charset="-120"/>
                <a:ea typeface="華康雅藝體W6(P)" panose="040B0600000000000000" pitchFamily="82" charset="-120"/>
              </a:rPr>
              <a:t>胎兒死亡</a:t>
            </a:r>
          </a:p>
        </p:txBody>
      </p:sp>
      <p:sp>
        <p:nvSpPr>
          <p:cNvPr id="7" name="文字方塊 6"/>
          <p:cNvSpPr txBox="1"/>
          <p:nvPr/>
        </p:nvSpPr>
        <p:spPr>
          <a:xfrm>
            <a:off x="6676822" y="3064332"/>
            <a:ext cx="3024336" cy="707886"/>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4000" b="1" dirty="0">
                <a:solidFill>
                  <a:srgbClr val="FF0000"/>
                </a:solidFill>
                <a:latin typeface="華康雅藝體W6(P)" panose="040B0600000000000000" pitchFamily="82" charset="-120"/>
                <a:ea typeface="華康雅藝體W6(P)" panose="040B0600000000000000" pitchFamily="82" charset="-120"/>
              </a:rPr>
              <a:t>胎兒畸型</a:t>
            </a:r>
          </a:p>
        </p:txBody>
      </p:sp>
      <p:sp>
        <p:nvSpPr>
          <p:cNvPr id="8" name="文字方塊 7"/>
          <p:cNvSpPr txBox="1"/>
          <p:nvPr/>
        </p:nvSpPr>
        <p:spPr>
          <a:xfrm>
            <a:off x="6649113" y="4250318"/>
            <a:ext cx="3335319" cy="707886"/>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4000" b="1" dirty="0">
                <a:solidFill>
                  <a:srgbClr val="FF0000"/>
                </a:solidFill>
                <a:latin typeface="華康雅藝體W6(P)" panose="040B0600000000000000" pitchFamily="82" charset="-120"/>
                <a:ea typeface="華康雅藝體W6(P)" panose="040B0600000000000000" pitchFamily="82" charset="-120"/>
              </a:rPr>
              <a:t>胎兒健康有礙</a:t>
            </a:r>
          </a:p>
        </p:txBody>
      </p:sp>
      <p:pic>
        <p:nvPicPr>
          <p:cNvPr id="9" name="圖片 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86622" y="1458551"/>
            <a:ext cx="1619556" cy="1619556"/>
          </a:xfrm>
          <a:prstGeom prst="rect">
            <a:avLst/>
          </a:prstGeom>
        </p:spPr>
      </p:pic>
      <p:pic>
        <p:nvPicPr>
          <p:cNvPr id="10" name="圖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0928" y="2697727"/>
            <a:ext cx="1441096" cy="1441096"/>
          </a:xfrm>
          <a:prstGeom prst="rect">
            <a:avLst/>
          </a:prstGeom>
        </p:spPr>
      </p:pic>
    </p:spTree>
    <p:extLst>
      <p:ext uri="{BB962C8B-B14F-4D97-AF65-F5344CB8AC3E}">
        <p14:creationId xmlns:p14="http://schemas.microsoft.com/office/powerpoint/2010/main" val="3020648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1+#ppt_w/2"/>
                                          </p:val>
                                        </p:tav>
                                        <p:tav tm="100000">
                                          <p:val>
                                            <p:strVal val="#ppt_x"/>
                                          </p:val>
                                        </p:tav>
                                      </p:tavLst>
                                    </p:anim>
                                    <p:anim calcmode="lin" valueType="num">
                                      <p:cBhvr additive="base">
                                        <p:cTn id="3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11338" y="620688"/>
            <a:ext cx="6901087"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base">
              <a:spcBef>
                <a:spcPct val="0"/>
              </a:spcBef>
              <a:spcAft>
                <a:spcPct val="0"/>
              </a:spcAft>
              <a:buFont typeface="Arial" pitchFamily="34" charset="0"/>
              <a:buNone/>
            </a:pPr>
            <a:r>
              <a:rPr lang="zh-TW" altLang="en-US" sz="5400" cap="all" dirty="0">
                <a:ln w="0"/>
                <a:gradFill flip="none">
                  <a:gsLst>
                    <a:gs pos="0">
                      <a:srgbClr val="4E67C8">
                        <a:tint val="75000"/>
                        <a:shade val="75000"/>
                        <a:satMod val="170000"/>
                      </a:srgbClr>
                    </a:gs>
                    <a:gs pos="49000">
                      <a:srgbClr val="4E67C8">
                        <a:tint val="88000"/>
                        <a:shade val="65000"/>
                        <a:satMod val="172000"/>
                      </a:srgbClr>
                    </a:gs>
                    <a:gs pos="50000">
                      <a:srgbClr val="4E67C8">
                        <a:shade val="65000"/>
                        <a:satMod val="130000"/>
                      </a:srgbClr>
                    </a:gs>
                    <a:gs pos="92000">
                      <a:srgbClr val="4E67C8">
                        <a:shade val="50000"/>
                        <a:satMod val="120000"/>
                      </a:srgbClr>
                    </a:gs>
                    <a:gs pos="100000">
                      <a:srgbClr val="4E67C8">
                        <a:shade val="48000"/>
                        <a:satMod val="120000"/>
                      </a:srgbClr>
                    </a:gs>
                  </a:gsLst>
                  <a:lin ang="5400000"/>
                </a:gradFill>
                <a:effectLst>
                  <a:reflection blurRad="12700" stA="50000" endPos="50000" dist="5000" dir="5400000" sy="-100000" rotWithShape="0"/>
                </a:effectLst>
                <a:latin typeface="華康雅藝體W6" panose="040B0609000000000000" pitchFamily="81" charset="-120"/>
                <a:ea typeface="華康雅藝體W6" panose="040B0609000000000000" pitchFamily="81" charset="-120"/>
              </a:rPr>
              <a:t>第一個父母決定影響</a:t>
            </a:r>
          </a:p>
        </p:txBody>
      </p:sp>
      <p:pic>
        <p:nvPicPr>
          <p:cNvPr id="3" name="圖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46568" y="2708921"/>
            <a:ext cx="3845376" cy="25889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圖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3952" y="3429000"/>
            <a:ext cx="1152128" cy="1152128"/>
          </a:xfrm>
          <a:prstGeom prst="rect">
            <a:avLst/>
          </a:prstGeom>
        </p:spPr>
      </p:pic>
      <p:pic>
        <p:nvPicPr>
          <p:cNvPr id="15" name="圖片 14"/>
          <p:cNvPicPr>
            <a:picLocks noChangeAspect="1"/>
          </p:cNvPicPr>
          <p:nvPr/>
        </p:nvPicPr>
        <p:blipFill rotWithShape="1">
          <a:blip r:embed="rId5" cstate="print">
            <a:clrChange>
              <a:clrFrom>
                <a:srgbClr val="F1F1FD"/>
              </a:clrFrom>
              <a:clrTo>
                <a:srgbClr val="F1F1FD">
                  <a:alpha val="0"/>
                </a:srgbClr>
              </a:clrTo>
            </a:clrChange>
            <a:biLevel thresh="75000"/>
            <a:extLst>
              <a:ext uri="{28A0092B-C50C-407E-A947-70E740481C1C}">
                <a14:useLocalDpi xmlns:a14="http://schemas.microsoft.com/office/drawing/2010/main" val="0"/>
              </a:ext>
            </a:extLst>
          </a:blip>
          <a:srcRect/>
          <a:stretch/>
        </p:blipFill>
        <p:spPr>
          <a:xfrm>
            <a:off x="6619788" y="3144560"/>
            <a:ext cx="4048212" cy="1436569"/>
          </a:xfrm>
          <a:prstGeom prst="rect">
            <a:avLst/>
          </a:prstGeom>
        </p:spPr>
      </p:pic>
    </p:spTree>
    <p:extLst>
      <p:ext uri="{BB962C8B-B14F-4D97-AF65-F5344CB8AC3E}">
        <p14:creationId xmlns:p14="http://schemas.microsoft.com/office/powerpoint/2010/main" val="306752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3330872" y="404664"/>
            <a:ext cx="5544616" cy="1584176"/>
            <a:chOff x="1763688" y="1015689"/>
            <a:chExt cx="5544616" cy="1584176"/>
          </a:xfrm>
        </p:grpSpPr>
        <p:grpSp>
          <p:nvGrpSpPr>
            <p:cNvPr id="4" name="群組 3"/>
            <p:cNvGrpSpPr/>
            <p:nvPr/>
          </p:nvGrpSpPr>
          <p:grpSpPr>
            <a:xfrm>
              <a:off x="3704234" y="1015689"/>
              <a:ext cx="1674349" cy="1584176"/>
              <a:chOff x="3491880" y="1696720"/>
              <a:chExt cx="2092320" cy="209232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880" y="1696720"/>
                <a:ext cx="2092320" cy="2092320"/>
              </a:xfrm>
              <a:prstGeom prst="rect">
                <a:avLst/>
              </a:prstGeom>
            </p:spPr>
          </p:pic>
          <p:sp>
            <p:nvSpPr>
              <p:cNvPr id="6" name="文字方塊 5"/>
              <p:cNvSpPr txBox="1"/>
              <p:nvPr/>
            </p:nvSpPr>
            <p:spPr>
              <a:xfrm>
                <a:off x="3961977" y="2115185"/>
                <a:ext cx="1152128" cy="1016249"/>
              </a:xfrm>
              <a:prstGeom prst="rect">
                <a:avLst/>
              </a:prstGeom>
              <a:noFill/>
            </p:spPr>
            <p:txBody>
              <a:bodyPr wrap="square" rtlCol="0">
                <a:spAutoFit/>
              </a:bodyPr>
              <a:lstStyle/>
              <a:p>
                <a:pPr algn="ctr" fontAlgn="base">
                  <a:spcBef>
                    <a:spcPct val="0"/>
                  </a:spcBef>
                  <a:spcAft>
                    <a:spcPct val="0"/>
                  </a:spcAft>
                  <a:buFont typeface="Arial" pitchFamily="34" charset="0"/>
                  <a:buNone/>
                </a:pPr>
                <a:r>
                  <a:rPr lang="zh-TW" altLang="en-US" sz="4400" dirty="0">
                    <a:solidFill>
                      <a:prstClr val="white"/>
                    </a:solidFill>
                    <a:latin typeface="華康新綜藝體" panose="040B0709000000000000" pitchFamily="81" charset="-120"/>
                    <a:ea typeface="華康新綜藝體" panose="040B0709000000000000" pitchFamily="81" charset="-120"/>
                  </a:rPr>
                  <a:t>愛</a:t>
                </a:r>
              </a:p>
            </p:txBody>
          </p:sp>
        </p:grpSp>
        <p:sp>
          <p:nvSpPr>
            <p:cNvPr id="7" name="文字方塊 6"/>
            <p:cNvSpPr txBox="1"/>
            <p:nvPr/>
          </p:nvSpPr>
          <p:spPr>
            <a:xfrm>
              <a:off x="1763688" y="1332525"/>
              <a:ext cx="1800200" cy="923330"/>
            </a:xfrm>
            <a:prstGeom prst="rect">
              <a:avLst/>
            </a:prstGeom>
            <a:noFill/>
          </p:spPr>
          <p:txBody>
            <a:bodyPr wrap="square" rtlCol="0">
              <a:spAutoFit/>
            </a:bodyPr>
            <a:lstStyle/>
            <a:p>
              <a:pPr algn="dist" fontAlgn="base">
                <a:spcBef>
                  <a:spcPct val="0"/>
                </a:spcBef>
                <a:spcAft>
                  <a:spcPct val="0"/>
                </a:spcAft>
                <a:buFont typeface="Arial" pitchFamily="34" charset="0"/>
                <a:buNone/>
              </a:pPr>
              <a:r>
                <a:rPr lang="zh-TW" altLang="en-US" sz="5400" b="1" dirty="0">
                  <a:solidFill>
                    <a:prstClr val="black"/>
                  </a:solidFill>
                  <a:latin typeface="華康新綜藝體" panose="040B0709000000000000" pitchFamily="81" charset="-120"/>
                  <a:ea typeface="華康新綜藝體" panose="040B0709000000000000" pitchFamily="81" charset="-120"/>
                </a:rPr>
                <a:t>天主</a:t>
              </a:r>
              <a:endParaRPr lang="zh-TW" altLang="en-US" sz="4800" b="1" dirty="0">
                <a:solidFill>
                  <a:prstClr val="black"/>
                </a:solidFill>
                <a:latin typeface="華康新綜藝體" panose="040B0709000000000000" pitchFamily="81" charset="-120"/>
                <a:ea typeface="華康新綜藝體" panose="040B0709000000000000" pitchFamily="81" charset="-120"/>
              </a:endParaRPr>
            </a:p>
          </p:txBody>
        </p:sp>
        <p:sp>
          <p:nvSpPr>
            <p:cNvPr id="8" name="文字方塊 7"/>
            <p:cNvSpPr txBox="1"/>
            <p:nvPr/>
          </p:nvSpPr>
          <p:spPr>
            <a:xfrm>
              <a:off x="5508104" y="1363415"/>
              <a:ext cx="1800200" cy="923330"/>
            </a:xfrm>
            <a:prstGeom prst="rect">
              <a:avLst/>
            </a:prstGeom>
            <a:noFill/>
          </p:spPr>
          <p:txBody>
            <a:bodyPr wrap="square" rtlCol="0">
              <a:spAutoFit/>
            </a:bodyPr>
            <a:lstStyle/>
            <a:p>
              <a:pPr algn="dist" fontAlgn="base">
                <a:spcBef>
                  <a:spcPct val="0"/>
                </a:spcBef>
                <a:spcAft>
                  <a:spcPct val="0"/>
                </a:spcAft>
                <a:buFont typeface="Arial" pitchFamily="34" charset="0"/>
                <a:buNone/>
              </a:pPr>
              <a:r>
                <a:rPr lang="zh-TW" altLang="en-US" sz="5400" dirty="0">
                  <a:solidFill>
                    <a:prstClr val="black"/>
                  </a:solidFill>
                  <a:latin typeface="華康新綜藝體" panose="040B0709000000000000" pitchFamily="81" charset="-120"/>
                  <a:ea typeface="華康新綜藝體" panose="040B0709000000000000" pitchFamily="81" charset="-120"/>
                </a:rPr>
                <a:t>計畫</a:t>
              </a:r>
            </a:p>
          </p:txBody>
        </p:sp>
      </p:grpSp>
      <p:sp>
        <p:nvSpPr>
          <p:cNvPr id="13" name="向右箭號 12"/>
          <p:cNvSpPr/>
          <p:nvPr/>
        </p:nvSpPr>
        <p:spPr>
          <a:xfrm rot="3273631" flipH="1">
            <a:off x="6150174" y="3040922"/>
            <a:ext cx="2811384" cy="955776"/>
          </a:xfrm>
          <a:prstGeom prst="rightArrow">
            <a:avLst>
              <a:gd name="adj1" fmla="val 66316"/>
              <a:gd name="adj2" fmla="val 69381"/>
            </a:avLst>
          </a:prstGeom>
        </p:spPr>
        <p:style>
          <a:lnRef idx="0">
            <a:schemeClr val="accent6"/>
          </a:lnRef>
          <a:fillRef idx="3">
            <a:schemeClr val="accent6"/>
          </a:fillRef>
          <a:effectRef idx="3">
            <a:schemeClr val="accent6"/>
          </a:effectRef>
          <a:fontRef idx="minor">
            <a:schemeClr val="lt1"/>
          </a:fontRef>
        </p:style>
        <p:txBody>
          <a:bodyPr rtlCol="0" anchor="ctr"/>
          <a:lstStyle/>
          <a:p>
            <a:pPr algn="ctr" fontAlgn="base">
              <a:spcBef>
                <a:spcPct val="0"/>
              </a:spcBef>
              <a:spcAft>
                <a:spcPct val="0"/>
              </a:spcAft>
              <a:buFont typeface="Arial" pitchFamily="34" charset="0"/>
              <a:buNone/>
            </a:pPr>
            <a:r>
              <a:rPr lang="zh-TW" altLang="en-US" sz="4000" dirty="0">
                <a:solidFill>
                  <a:prstClr val="white"/>
                </a:solidFill>
                <a:latin typeface="華康雅藝體W6" panose="040B0609000000000000" pitchFamily="81" charset="-120"/>
                <a:ea typeface="華康雅藝體W6" panose="040B0609000000000000" pitchFamily="81" charset="-120"/>
              </a:rPr>
              <a:t>接受</a:t>
            </a:r>
          </a:p>
        </p:txBody>
      </p:sp>
      <p:sp>
        <p:nvSpPr>
          <p:cNvPr id="14" name="向右箭號 13"/>
          <p:cNvSpPr/>
          <p:nvPr/>
        </p:nvSpPr>
        <p:spPr>
          <a:xfrm rot="17890078">
            <a:off x="2976537" y="3029509"/>
            <a:ext cx="2811384" cy="955776"/>
          </a:xfrm>
          <a:prstGeom prst="rightArrow">
            <a:avLst>
              <a:gd name="adj1" fmla="val 66316"/>
              <a:gd name="adj2" fmla="val 69381"/>
            </a:avLst>
          </a:prstGeom>
        </p:spPr>
        <p:style>
          <a:lnRef idx="0">
            <a:schemeClr val="accent6"/>
          </a:lnRef>
          <a:fillRef idx="3">
            <a:schemeClr val="accent6"/>
          </a:fillRef>
          <a:effectRef idx="3">
            <a:schemeClr val="accent6"/>
          </a:effectRef>
          <a:fontRef idx="minor">
            <a:schemeClr val="lt1"/>
          </a:fontRef>
        </p:style>
        <p:txBody>
          <a:bodyPr rtlCol="0" anchor="ctr"/>
          <a:lstStyle/>
          <a:p>
            <a:pPr algn="r" fontAlgn="base">
              <a:spcBef>
                <a:spcPct val="0"/>
              </a:spcBef>
              <a:spcAft>
                <a:spcPct val="0"/>
              </a:spcAft>
              <a:buFont typeface="Arial" pitchFamily="34" charset="0"/>
              <a:buNone/>
            </a:pPr>
            <a:r>
              <a:rPr lang="zh-TW" altLang="en-US" sz="4000" dirty="0">
                <a:solidFill>
                  <a:prstClr val="white"/>
                </a:solidFill>
                <a:latin typeface="華康雅藝體W6" panose="040B0609000000000000" pitchFamily="81" charset="-120"/>
                <a:ea typeface="華康雅藝體W6" panose="040B0609000000000000" pitchFamily="81" charset="-120"/>
              </a:rPr>
              <a:t>拒絕</a:t>
            </a:r>
          </a:p>
        </p:txBody>
      </p:sp>
      <p:pic>
        <p:nvPicPr>
          <p:cNvPr id="15" name="圖片 14"/>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677631">
            <a:off x="3007793" y="3057937"/>
            <a:ext cx="2091118" cy="2091118"/>
          </a:xfrm>
          <a:prstGeom prst="rect">
            <a:avLst/>
          </a:prstGeom>
        </p:spPr>
      </p:pic>
      <p:pic>
        <p:nvPicPr>
          <p:cNvPr id="18" name="圖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3425" y="5157192"/>
            <a:ext cx="3682274" cy="15762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98419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1+#ppt_w/2"/>
                                          </p:val>
                                        </p:tav>
                                        <p:tav tm="100000">
                                          <p:val>
                                            <p:strVal val="#ppt_x"/>
                                          </p:val>
                                        </p:tav>
                                      </p:tavLst>
                                    </p:anim>
                                    <p:anim calcmode="lin" valueType="num">
                                      <p:cBhvr additive="base">
                                        <p:cTn id="15"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0-#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4439816" y="786054"/>
            <a:ext cx="5112568" cy="94514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prstTxWarp prst="textChevronInverted">
              <a:avLst/>
            </a:prstTxWarp>
            <a:spAutoFit/>
          </a:bodyPr>
          <a:lstStyle/>
          <a:p>
            <a:pPr fontAlgn="base">
              <a:spcBef>
                <a:spcPct val="0"/>
              </a:spcBef>
              <a:spcAft>
                <a:spcPct val="0"/>
              </a:spcAft>
              <a:buFont typeface="Arial" pitchFamily="34" charset="0"/>
              <a:buNone/>
            </a:pPr>
            <a:r>
              <a:rPr lang="zh-TW" altLang="en-US" sz="6000" dirty="0">
                <a:solidFill>
                  <a:prstClr val="white"/>
                </a:solidFill>
                <a:latin typeface="華康雅藝體W6" panose="040B0609000000000000" pitchFamily="81" charset="-120"/>
                <a:ea typeface="華康雅藝體W6" panose="040B0609000000000000" pitchFamily="81" charset="-120"/>
              </a:rPr>
              <a:t>愛天主如天主</a:t>
            </a: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917" y="2959356"/>
            <a:ext cx="2748051" cy="206653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Above"/>
            <a:lightRig rig="threePt" dir="t"/>
          </a:scene3d>
          <a:sp3d contourW="6350" prstMaterial="matte">
            <a:bevelT w="101600" h="101600"/>
            <a:contourClr>
              <a:srgbClr val="969696"/>
            </a:contourClr>
          </a:sp3d>
        </p:spPr>
      </p:pic>
      <p:grpSp>
        <p:nvGrpSpPr>
          <p:cNvPr id="18" name="群組 17"/>
          <p:cNvGrpSpPr/>
          <p:nvPr/>
        </p:nvGrpSpPr>
        <p:grpSpPr>
          <a:xfrm>
            <a:off x="4596868" y="2204865"/>
            <a:ext cx="5644818" cy="769441"/>
            <a:chOff x="3031638" y="2433502"/>
            <a:chExt cx="5644818" cy="769441"/>
          </a:xfrm>
        </p:grpSpPr>
        <p:sp>
          <p:nvSpPr>
            <p:cNvPr id="7" name="文字方塊 6"/>
            <p:cNvSpPr txBox="1"/>
            <p:nvPr/>
          </p:nvSpPr>
          <p:spPr>
            <a:xfrm>
              <a:off x="3455073" y="2433502"/>
              <a:ext cx="5221383" cy="769441"/>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4400" b="1" dirty="0">
                  <a:solidFill>
                    <a:srgbClr val="7030A0"/>
                  </a:solidFill>
                  <a:latin typeface="Arial" pitchFamily="34" charset="0"/>
                  <a:ea typeface="文鼎海報體" panose="02010609010101010101" pitchFamily="49" charset="-120"/>
                </a:rPr>
                <a:t>服從天主、愛天主</a:t>
              </a:r>
            </a:p>
          </p:txBody>
        </p:sp>
        <p:pic>
          <p:nvPicPr>
            <p:cNvPr id="11" name="圖片 10"/>
            <p:cNvPicPr>
              <a:picLocks noChangeAspect="1"/>
            </p:cNvPicPr>
            <p:nvPr/>
          </p:nvPicPr>
          <p:blipFill>
            <a:blip r:embed="rId4" cstate="print">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3031638" y="2640689"/>
              <a:ext cx="495444" cy="495444"/>
            </a:xfrm>
            <a:prstGeom prst="rect">
              <a:avLst/>
            </a:prstGeom>
          </p:spPr>
        </p:pic>
      </p:grpSp>
      <p:grpSp>
        <p:nvGrpSpPr>
          <p:cNvPr id="17" name="群組 16"/>
          <p:cNvGrpSpPr/>
          <p:nvPr/>
        </p:nvGrpSpPr>
        <p:grpSpPr>
          <a:xfrm>
            <a:off x="4596868" y="4062794"/>
            <a:ext cx="5471718" cy="769441"/>
            <a:chOff x="3060722" y="3729226"/>
            <a:chExt cx="5471718" cy="769441"/>
          </a:xfrm>
        </p:grpSpPr>
        <p:sp>
          <p:nvSpPr>
            <p:cNvPr id="8" name="文字方塊 7"/>
            <p:cNvSpPr txBox="1"/>
            <p:nvPr/>
          </p:nvSpPr>
          <p:spPr>
            <a:xfrm>
              <a:off x="3491880" y="3729226"/>
              <a:ext cx="5040560" cy="769441"/>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4400" b="1" dirty="0">
                  <a:solidFill>
                    <a:srgbClr val="7030A0"/>
                  </a:solidFill>
                  <a:latin typeface="Arial" pitchFamily="34" charset="0"/>
                  <a:ea typeface="文鼎海報體" panose="02010609010101010101" pitchFamily="49" charset="-120"/>
                </a:rPr>
                <a:t>生活謙虛、喜樂</a:t>
              </a:r>
            </a:p>
          </p:txBody>
        </p:sp>
        <p:pic>
          <p:nvPicPr>
            <p:cNvPr id="12" name="圖片 11"/>
            <p:cNvPicPr>
              <a:picLocks noChangeAspect="1"/>
            </p:cNvPicPr>
            <p:nvPr/>
          </p:nvPicPr>
          <p:blipFill>
            <a:blip r:embed="rId4" cstate="print">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3060722" y="3892455"/>
              <a:ext cx="495444" cy="495444"/>
            </a:xfrm>
            <a:prstGeom prst="rect">
              <a:avLst/>
            </a:prstGeom>
          </p:spPr>
        </p:pic>
      </p:grpSp>
      <p:grpSp>
        <p:nvGrpSpPr>
          <p:cNvPr id="16" name="群組 15"/>
          <p:cNvGrpSpPr/>
          <p:nvPr/>
        </p:nvGrpSpPr>
        <p:grpSpPr>
          <a:xfrm>
            <a:off x="4625062" y="5072571"/>
            <a:ext cx="5647402" cy="769441"/>
            <a:chOff x="3101063" y="4994380"/>
            <a:chExt cx="5647402" cy="769441"/>
          </a:xfrm>
        </p:grpSpPr>
        <p:sp>
          <p:nvSpPr>
            <p:cNvPr id="9" name="文字方塊 8"/>
            <p:cNvSpPr txBox="1"/>
            <p:nvPr/>
          </p:nvSpPr>
          <p:spPr>
            <a:xfrm>
              <a:off x="3527082" y="4994380"/>
              <a:ext cx="5221383" cy="769441"/>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4400" b="1" dirty="0">
                  <a:solidFill>
                    <a:srgbClr val="7030A0"/>
                  </a:solidFill>
                  <a:latin typeface="Arial" pitchFamily="34" charset="0"/>
                  <a:ea typeface="文鼎海報體" panose="02010609010101010101" pitchFamily="49" charset="-120"/>
                </a:rPr>
                <a:t>服務、幫助人</a:t>
              </a:r>
            </a:p>
          </p:txBody>
        </p:sp>
        <p:pic>
          <p:nvPicPr>
            <p:cNvPr id="13" name="圖片 12"/>
            <p:cNvPicPr>
              <a:picLocks noChangeAspect="1"/>
            </p:cNvPicPr>
            <p:nvPr/>
          </p:nvPicPr>
          <p:blipFill>
            <a:blip r:embed="rId4" cstate="print">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3101063" y="5165804"/>
              <a:ext cx="495444" cy="495444"/>
            </a:xfrm>
            <a:prstGeom prst="rect">
              <a:avLst/>
            </a:prstGeom>
          </p:spPr>
        </p:pic>
      </p:grpSp>
      <p:grpSp>
        <p:nvGrpSpPr>
          <p:cNvPr id="15" name="群組 14"/>
          <p:cNvGrpSpPr/>
          <p:nvPr/>
        </p:nvGrpSpPr>
        <p:grpSpPr>
          <a:xfrm>
            <a:off x="4561666" y="3151002"/>
            <a:ext cx="5680020" cy="769441"/>
            <a:chOff x="3140452" y="5877272"/>
            <a:chExt cx="5680020" cy="769441"/>
          </a:xfrm>
        </p:grpSpPr>
        <p:sp>
          <p:nvSpPr>
            <p:cNvPr id="10" name="文字方塊 9"/>
            <p:cNvSpPr txBox="1"/>
            <p:nvPr/>
          </p:nvSpPr>
          <p:spPr>
            <a:xfrm>
              <a:off x="3599089" y="5877272"/>
              <a:ext cx="5221383" cy="769441"/>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4400" b="1" dirty="0">
                  <a:solidFill>
                    <a:srgbClr val="7030A0"/>
                  </a:solidFill>
                  <a:latin typeface="Arial" pitchFamily="34" charset="0"/>
                  <a:ea typeface="文鼎海報體" panose="02010609010101010101" pitchFamily="49" charset="-120"/>
                </a:rPr>
                <a:t>生活在真理中</a:t>
              </a:r>
            </a:p>
          </p:txBody>
        </p:sp>
        <p:pic>
          <p:nvPicPr>
            <p:cNvPr id="14" name="圖片 13"/>
            <p:cNvPicPr>
              <a:picLocks noChangeAspect="1"/>
            </p:cNvPicPr>
            <p:nvPr/>
          </p:nvPicPr>
          <p:blipFill>
            <a:blip r:embed="rId4" cstate="print">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3140452" y="6029900"/>
              <a:ext cx="495444" cy="495444"/>
            </a:xfrm>
            <a:prstGeom prst="rect">
              <a:avLst/>
            </a:prstGeom>
          </p:spPr>
        </p:pic>
      </p:grpSp>
      <p:grpSp>
        <p:nvGrpSpPr>
          <p:cNvPr id="19" name="群組 18"/>
          <p:cNvGrpSpPr/>
          <p:nvPr/>
        </p:nvGrpSpPr>
        <p:grpSpPr>
          <a:xfrm>
            <a:off x="1631504" y="188641"/>
            <a:ext cx="2304256" cy="1679817"/>
            <a:chOff x="-36512" y="0"/>
            <a:chExt cx="2304256" cy="1679817"/>
          </a:xfrm>
        </p:grpSpPr>
        <p:pic>
          <p:nvPicPr>
            <p:cNvPr id="20" name="圖片 19"/>
            <p:cNvPicPr>
              <a:picLocks noChangeAspect="1"/>
            </p:cNvPicPr>
            <p:nvPr/>
          </p:nvPicPr>
          <p:blipFill rotWithShape="1">
            <a:blip r:embed="rId5" cstate="print">
              <a:clrChange>
                <a:clrFrom>
                  <a:srgbClr val="FFFFFE"/>
                </a:clrFrom>
                <a:clrTo>
                  <a:srgbClr val="FFFFFE">
                    <a:alpha val="0"/>
                  </a:srgbClr>
                </a:clrTo>
              </a:clrChange>
              <a:extLst>
                <a:ext uri="{28A0092B-C50C-407E-A947-70E740481C1C}">
                  <a14:useLocalDpi xmlns:a14="http://schemas.microsoft.com/office/drawing/2010/main" val="0"/>
                </a:ext>
              </a:extLst>
            </a:blip>
            <a:srcRect l="2809" t="44243" r="34539" b="21414"/>
            <a:stretch/>
          </p:blipFill>
          <p:spPr>
            <a:xfrm>
              <a:off x="-36512" y="0"/>
              <a:ext cx="2304256" cy="1679817"/>
            </a:xfrm>
            <a:prstGeom prst="rect">
              <a:avLst/>
            </a:prstGeom>
          </p:spPr>
        </p:pic>
        <p:sp>
          <p:nvSpPr>
            <p:cNvPr id="21" name="文字方塊 20"/>
            <p:cNvSpPr txBox="1"/>
            <p:nvPr/>
          </p:nvSpPr>
          <p:spPr>
            <a:xfrm>
              <a:off x="179512" y="908720"/>
              <a:ext cx="2016224" cy="646331"/>
            </a:xfrm>
            <a:prstGeom prst="rect">
              <a:avLst/>
            </a:prstGeom>
            <a:noFill/>
          </p:spPr>
          <p:txBody>
            <a:bodyPr wrap="square" rtlCol="0">
              <a:spAutoFit/>
            </a:bodyPr>
            <a:lstStyle/>
            <a:p>
              <a:pPr algn="dist" fontAlgn="base">
                <a:spcBef>
                  <a:spcPct val="0"/>
                </a:spcBef>
                <a:spcAft>
                  <a:spcPct val="0"/>
                </a:spcAft>
                <a:buFont typeface="Arial" pitchFamily="34" charset="0"/>
                <a:buNone/>
              </a:pPr>
              <a:r>
                <a:rPr lang="zh-TW" altLang="en-US" sz="3600" b="1" dirty="0">
                  <a:solidFill>
                    <a:srgbClr val="C00000"/>
                  </a:solidFill>
                  <a:latin typeface="華康粗圓體" panose="020F0709000000000000" pitchFamily="49" charset="-120"/>
                  <a:ea typeface="華康粗圓體" panose="020F0709000000000000" pitchFamily="49" charset="-120"/>
                </a:rPr>
                <a:t>接受</a:t>
              </a:r>
            </a:p>
          </p:txBody>
        </p:sp>
      </p:grpSp>
    </p:spTree>
    <p:extLst>
      <p:ext uri="{BB962C8B-B14F-4D97-AF65-F5344CB8AC3E}">
        <p14:creationId xmlns:p14="http://schemas.microsoft.com/office/powerpoint/2010/main" val="746670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0-#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0-#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4943872" y="692697"/>
            <a:ext cx="5112568" cy="945145"/>
          </a:xfrm>
          <a:prstGeom prst="rect">
            <a:avLst/>
          </a:prstGeom>
        </p:spPr>
        <p:style>
          <a:lnRef idx="0">
            <a:schemeClr val="dk1"/>
          </a:lnRef>
          <a:fillRef idx="3">
            <a:schemeClr val="dk1"/>
          </a:fillRef>
          <a:effectRef idx="3">
            <a:schemeClr val="dk1"/>
          </a:effectRef>
          <a:fontRef idx="minor">
            <a:schemeClr val="lt1"/>
          </a:fontRef>
        </p:style>
        <p:txBody>
          <a:bodyPr wrap="square" rtlCol="0">
            <a:prstTxWarp prst="textChevronInverted">
              <a:avLst/>
            </a:prstTxWarp>
            <a:spAutoFit/>
          </a:bodyPr>
          <a:lstStyle/>
          <a:p>
            <a:pPr fontAlgn="base">
              <a:spcBef>
                <a:spcPct val="0"/>
              </a:spcBef>
              <a:spcAft>
                <a:spcPct val="0"/>
              </a:spcAft>
              <a:buFont typeface="Arial" pitchFamily="34" charset="0"/>
              <a:buNone/>
            </a:pPr>
            <a:r>
              <a:rPr lang="zh-TW" altLang="en-US" sz="6000" dirty="0">
                <a:solidFill>
                  <a:prstClr val="white"/>
                </a:solidFill>
                <a:latin typeface="華康雅藝體W6" panose="040B0609000000000000" pitchFamily="81" charset="-120"/>
                <a:ea typeface="華康雅藝體W6" panose="040B0609000000000000" pitchFamily="81" charset="-120"/>
              </a:rPr>
              <a:t>愛自已如天主</a:t>
            </a: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513" y="2810843"/>
            <a:ext cx="2930905" cy="204256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Above"/>
            <a:lightRig rig="threePt" dir="t"/>
          </a:scene3d>
          <a:sp3d contourW="6350" prstMaterial="matte">
            <a:bevelT w="101600" h="101600"/>
            <a:contourClr>
              <a:srgbClr val="969696"/>
            </a:contourClr>
          </a:sp3d>
        </p:spPr>
      </p:pic>
      <p:grpSp>
        <p:nvGrpSpPr>
          <p:cNvPr id="18" name="群組 17"/>
          <p:cNvGrpSpPr/>
          <p:nvPr/>
        </p:nvGrpSpPr>
        <p:grpSpPr>
          <a:xfrm>
            <a:off x="5303912" y="1939480"/>
            <a:ext cx="4204658" cy="769441"/>
            <a:chOff x="3031638" y="2433502"/>
            <a:chExt cx="4204658" cy="769441"/>
          </a:xfrm>
        </p:grpSpPr>
        <p:sp>
          <p:nvSpPr>
            <p:cNvPr id="7" name="文字方塊 6"/>
            <p:cNvSpPr txBox="1"/>
            <p:nvPr/>
          </p:nvSpPr>
          <p:spPr>
            <a:xfrm>
              <a:off x="3455073" y="2433502"/>
              <a:ext cx="3781223" cy="769441"/>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4400" b="1" dirty="0">
                  <a:solidFill>
                    <a:prstClr val="black"/>
                  </a:solidFill>
                  <a:latin typeface="Arial" pitchFamily="34" charset="0"/>
                  <a:ea typeface="文鼎海報體" panose="02010609010101010101" pitchFamily="49" charset="-120"/>
                </a:rPr>
                <a:t>不愛天主</a:t>
              </a:r>
            </a:p>
          </p:txBody>
        </p:sp>
        <p:pic>
          <p:nvPicPr>
            <p:cNvPr id="11" name="圖片 10"/>
            <p:cNvPicPr>
              <a:picLocks noChangeAspect="1"/>
            </p:cNvPicPr>
            <p:nvPr/>
          </p:nvPicPr>
          <p:blipFill>
            <a:blip r:embed="rId4" cstate="print">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3031638" y="2658138"/>
              <a:ext cx="495444" cy="495444"/>
            </a:xfrm>
            <a:prstGeom prst="rect">
              <a:avLst/>
            </a:prstGeom>
          </p:spPr>
        </p:pic>
      </p:grpSp>
      <p:grpSp>
        <p:nvGrpSpPr>
          <p:cNvPr id="17" name="群組 16"/>
          <p:cNvGrpSpPr/>
          <p:nvPr/>
        </p:nvGrpSpPr>
        <p:grpSpPr>
          <a:xfrm>
            <a:off x="5375920" y="4819800"/>
            <a:ext cx="4923086" cy="769441"/>
            <a:chOff x="3060722" y="3738093"/>
            <a:chExt cx="5542564" cy="769441"/>
          </a:xfrm>
        </p:grpSpPr>
        <p:sp>
          <p:nvSpPr>
            <p:cNvPr id="8" name="文字方塊 7"/>
            <p:cNvSpPr txBox="1"/>
            <p:nvPr/>
          </p:nvSpPr>
          <p:spPr>
            <a:xfrm>
              <a:off x="3562726" y="3738093"/>
              <a:ext cx="5040560" cy="769441"/>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4400" b="1" dirty="0">
                  <a:solidFill>
                    <a:prstClr val="black"/>
                  </a:solidFill>
                  <a:latin typeface="Arial" pitchFamily="34" charset="0"/>
                  <a:ea typeface="文鼎海報體" panose="02010609010101010101" pitchFamily="49" charset="-120"/>
                </a:rPr>
                <a:t>內在生命是悲慘</a:t>
              </a:r>
              <a:endParaRPr lang="en-US" altLang="zh-TW" sz="4400" b="1" dirty="0">
                <a:solidFill>
                  <a:prstClr val="black"/>
                </a:solidFill>
                <a:latin typeface="Arial" pitchFamily="34" charset="0"/>
                <a:ea typeface="文鼎海報體" panose="02010609010101010101" pitchFamily="49" charset="-120"/>
              </a:endParaRPr>
            </a:p>
          </p:txBody>
        </p:sp>
        <p:pic>
          <p:nvPicPr>
            <p:cNvPr id="12" name="圖片 11"/>
            <p:cNvPicPr>
              <a:picLocks noChangeAspect="1"/>
            </p:cNvPicPr>
            <p:nvPr/>
          </p:nvPicPr>
          <p:blipFill>
            <a:blip r:embed="rId5" cstate="print">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3060722" y="3931470"/>
              <a:ext cx="495443" cy="495444"/>
            </a:xfrm>
            <a:prstGeom prst="rect">
              <a:avLst/>
            </a:prstGeom>
          </p:spPr>
        </p:pic>
      </p:grpSp>
      <p:grpSp>
        <p:nvGrpSpPr>
          <p:cNvPr id="16" name="群組 15"/>
          <p:cNvGrpSpPr/>
          <p:nvPr/>
        </p:nvGrpSpPr>
        <p:grpSpPr>
          <a:xfrm>
            <a:off x="5303912" y="3861049"/>
            <a:ext cx="5257780" cy="769441"/>
            <a:chOff x="3101063" y="4981402"/>
            <a:chExt cx="5257780" cy="769441"/>
          </a:xfrm>
        </p:grpSpPr>
        <p:sp>
          <p:nvSpPr>
            <p:cNvPr id="9" name="文字方塊 8"/>
            <p:cNvSpPr txBox="1"/>
            <p:nvPr/>
          </p:nvSpPr>
          <p:spPr>
            <a:xfrm>
              <a:off x="3527082" y="4981402"/>
              <a:ext cx="4831761" cy="769441"/>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4400" b="1" dirty="0">
                  <a:solidFill>
                    <a:prstClr val="black"/>
                  </a:solidFill>
                  <a:latin typeface="Arial" pitchFamily="34" charset="0"/>
                  <a:ea typeface="文鼎海報體" panose="02010609010101010101" pitchFamily="49" charset="-120"/>
                </a:rPr>
                <a:t>驕傲、說謊、欺騙</a:t>
              </a:r>
            </a:p>
          </p:txBody>
        </p:sp>
        <p:pic>
          <p:nvPicPr>
            <p:cNvPr id="13" name="圖片 12"/>
            <p:cNvPicPr>
              <a:picLocks noChangeAspect="1"/>
            </p:cNvPicPr>
            <p:nvPr/>
          </p:nvPicPr>
          <p:blipFill>
            <a:blip r:embed="rId4" cstate="print">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3101063" y="5183391"/>
              <a:ext cx="495444" cy="495444"/>
            </a:xfrm>
            <a:prstGeom prst="rect">
              <a:avLst/>
            </a:prstGeom>
          </p:spPr>
        </p:pic>
      </p:grpSp>
      <p:sp>
        <p:nvSpPr>
          <p:cNvPr id="22" name="文字方塊 21"/>
          <p:cNvSpPr txBox="1"/>
          <p:nvPr/>
        </p:nvSpPr>
        <p:spPr>
          <a:xfrm>
            <a:off x="2160852" y="842103"/>
            <a:ext cx="2016224" cy="646331"/>
          </a:xfrm>
          <a:prstGeom prst="rect">
            <a:avLst/>
          </a:prstGeom>
          <a:ln>
            <a:noFill/>
          </a:ln>
          <a:effectLst>
            <a:outerShdw blurRad="107950" dist="12700" dir="5400000" algn="ctr">
              <a:srgbClr val="000000"/>
            </a:outerShdw>
          </a:effectLst>
          <a:scene3d>
            <a:camera prst="orthographicFront">
              <a:rot lat="0" lon="0" rev="0"/>
            </a:camera>
            <a:lightRig rig="soft" dir="tr">
              <a:rot lat="0" lon="0" rev="0"/>
            </a:lightRig>
          </a:scene3d>
          <a:sp3d contourW="44450" prstMaterial="matte">
            <a:bevelT w="63500" h="63500" prst="artDeco"/>
            <a:contourClr>
              <a:srgbClr val="FFFFFF"/>
            </a:contourClr>
          </a:sp3d>
        </p:spPr>
        <p:style>
          <a:lnRef idx="0">
            <a:schemeClr val="dk1"/>
          </a:lnRef>
          <a:fillRef idx="3">
            <a:schemeClr val="dk1"/>
          </a:fillRef>
          <a:effectRef idx="3">
            <a:schemeClr val="dk1"/>
          </a:effectRef>
          <a:fontRef idx="minor">
            <a:schemeClr val="lt1"/>
          </a:fontRef>
        </p:style>
        <p:txBody>
          <a:bodyPr wrap="square" rtlCol="0">
            <a:spAutoFit/>
          </a:bodyPr>
          <a:lstStyle/>
          <a:p>
            <a:pPr algn="dist" fontAlgn="base">
              <a:spcBef>
                <a:spcPct val="0"/>
              </a:spcBef>
              <a:spcAft>
                <a:spcPct val="0"/>
              </a:spcAft>
              <a:buFont typeface="Arial" pitchFamily="34" charset="0"/>
              <a:buNone/>
            </a:pPr>
            <a:r>
              <a:rPr lang="zh-TW" altLang="en-US" sz="3600" b="1" dirty="0">
                <a:solidFill>
                  <a:prstClr val="white"/>
                </a:solidFill>
                <a:latin typeface="華康粗圓體" panose="020F0709000000000000" pitchFamily="49" charset="-120"/>
                <a:ea typeface="華康粗圓體" panose="020F0709000000000000" pitchFamily="49" charset="-120"/>
              </a:rPr>
              <a:t>拒絕</a:t>
            </a:r>
          </a:p>
        </p:txBody>
      </p:sp>
      <p:grpSp>
        <p:nvGrpSpPr>
          <p:cNvPr id="23" name="群組 22"/>
          <p:cNvGrpSpPr/>
          <p:nvPr/>
        </p:nvGrpSpPr>
        <p:grpSpPr>
          <a:xfrm>
            <a:off x="5309204" y="2875584"/>
            <a:ext cx="4204658" cy="769441"/>
            <a:chOff x="3031638" y="2532878"/>
            <a:chExt cx="4204658" cy="769441"/>
          </a:xfrm>
        </p:grpSpPr>
        <p:sp>
          <p:nvSpPr>
            <p:cNvPr id="24" name="文字方塊 23"/>
            <p:cNvSpPr txBox="1"/>
            <p:nvPr/>
          </p:nvSpPr>
          <p:spPr>
            <a:xfrm>
              <a:off x="3455073" y="2532878"/>
              <a:ext cx="3781223" cy="769441"/>
            </a:xfrm>
            <a:prstGeom prst="rect">
              <a:avLst/>
            </a:prstGeom>
            <a:noFill/>
          </p:spPr>
          <p:txBody>
            <a:bodyPr wrap="square" rtlCol="0">
              <a:spAutoFit/>
            </a:bodyPr>
            <a:lstStyle/>
            <a:p>
              <a:pPr fontAlgn="base">
                <a:spcBef>
                  <a:spcPct val="0"/>
                </a:spcBef>
                <a:spcAft>
                  <a:spcPct val="0"/>
                </a:spcAft>
                <a:buFont typeface="Arial" pitchFamily="34" charset="0"/>
                <a:buNone/>
              </a:pPr>
              <a:r>
                <a:rPr lang="zh-TW" altLang="en-US" sz="4400" b="1" dirty="0">
                  <a:solidFill>
                    <a:prstClr val="black"/>
                  </a:solidFill>
                  <a:latin typeface="Arial" pitchFamily="34" charset="0"/>
                  <a:ea typeface="文鼎海報體" panose="02010609010101010101" pitchFamily="49" charset="-120"/>
                </a:rPr>
                <a:t>不服從天主</a:t>
              </a:r>
            </a:p>
          </p:txBody>
        </p:sp>
        <p:pic>
          <p:nvPicPr>
            <p:cNvPr id="25" name="圖片 24"/>
            <p:cNvPicPr>
              <a:picLocks noChangeAspect="1"/>
            </p:cNvPicPr>
            <p:nvPr/>
          </p:nvPicPr>
          <p:blipFill>
            <a:blip r:embed="rId4" cstate="print">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3031638" y="2757514"/>
              <a:ext cx="495444" cy="495444"/>
            </a:xfrm>
            <a:prstGeom prst="rect">
              <a:avLst/>
            </a:prstGeom>
          </p:spPr>
        </p:pic>
      </p:grpSp>
    </p:spTree>
    <p:extLst>
      <p:ext uri="{BB962C8B-B14F-4D97-AF65-F5344CB8AC3E}">
        <p14:creationId xmlns:p14="http://schemas.microsoft.com/office/powerpoint/2010/main" val="189642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0-#ppt_w/2"/>
                                          </p:val>
                                        </p:tav>
                                        <p:tav tm="100000">
                                          <p:val>
                                            <p:strVal val="#ppt_x"/>
                                          </p:val>
                                        </p:tav>
                                      </p:tavLst>
                                    </p:anim>
                                    <p:anim calcmode="lin" valueType="num">
                                      <p:cBhvr additive="base">
                                        <p:cTn id="19"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0-#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0-#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3"/>
          <p:cNvSpPr txBox="1">
            <a:spLocks noChangeArrowheads="1"/>
          </p:cNvSpPr>
          <p:nvPr/>
        </p:nvSpPr>
        <p:spPr bwMode="auto">
          <a:xfrm>
            <a:off x="1290677" y="2971800"/>
            <a:ext cx="553998"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dist" fontAlgn="base">
              <a:spcBef>
                <a:spcPct val="50000"/>
              </a:spcBef>
              <a:spcAft>
                <a:spcPct val="0"/>
              </a:spcAft>
            </a:pPr>
            <a:r>
              <a:rPr kumimoji="1" lang="zh-TW" altLang="en-US" sz="2400">
                <a:solidFill>
                  <a:srgbClr val="000000"/>
                </a:solidFill>
                <a:ea typeface="華康隸書體W5" pitchFamily="49" charset="-120"/>
              </a:rPr>
              <a:t>天主</a:t>
            </a:r>
            <a:endParaRPr kumimoji="1" lang="zh-TW" altLang="en-US" sz="2400">
              <a:solidFill>
                <a:srgbClr val="000000"/>
              </a:solidFill>
            </a:endParaRPr>
          </a:p>
        </p:txBody>
      </p:sp>
      <p:grpSp>
        <p:nvGrpSpPr>
          <p:cNvPr id="5150" name="Group 30"/>
          <p:cNvGrpSpPr>
            <a:grpSpLocks/>
          </p:cNvGrpSpPr>
          <p:nvPr/>
        </p:nvGrpSpPr>
        <p:grpSpPr bwMode="auto">
          <a:xfrm>
            <a:off x="1844674" y="581891"/>
            <a:ext cx="8899525" cy="6182591"/>
            <a:chOff x="384" y="77"/>
            <a:chExt cx="5664" cy="4003"/>
          </a:xfrm>
        </p:grpSpPr>
        <p:sp>
          <p:nvSpPr>
            <p:cNvPr id="5122" name="Freeform 2"/>
            <p:cNvSpPr>
              <a:spLocks/>
            </p:cNvSpPr>
            <p:nvPr/>
          </p:nvSpPr>
          <p:spPr bwMode="auto">
            <a:xfrm>
              <a:off x="1536" y="576"/>
              <a:ext cx="3696" cy="1584"/>
            </a:xfrm>
            <a:custGeom>
              <a:avLst/>
              <a:gdLst>
                <a:gd name="T0" fmla="*/ 96 w 3696"/>
                <a:gd name="T1" fmla="*/ 1584 h 1584"/>
                <a:gd name="T2" fmla="*/ 3696 w 3696"/>
                <a:gd name="T3" fmla="*/ 1584 h 1584"/>
                <a:gd name="T4" fmla="*/ 3648 w 3696"/>
                <a:gd name="T5" fmla="*/ 1200 h 1584"/>
                <a:gd name="T6" fmla="*/ 3552 w 3696"/>
                <a:gd name="T7" fmla="*/ 768 h 1584"/>
                <a:gd name="T8" fmla="*/ 3360 w 3696"/>
                <a:gd name="T9" fmla="*/ 336 h 1584"/>
                <a:gd name="T10" fmla="*/ 3168 w 3696"/>
                <a:gd name="T11" fmla="*/ 0 h 1584"/>
                <a:gd name="T12" fmla="*/ 0 w 3696"/>
                <a:gd name="T13" fmla="*/ 1152 h 1584"/>
                <a:gd name="T14" fmla="*/ 48 w 3696"/>
                <a:gd name="T15" fmla="*/ 1296 h 1584"/>
                <a:gd name="T16" fmla="*/ 96 w 3696"/>
                <a:gd name="T17" fmla="*/ 1440 h 1584"/>
                <a:gd name="T18" fmla="*/ 96 w 3696"/>
                <a:gd name="T19" fmla="*/ 1584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96" h="1584">
                  <a:moveTo>
                    <a:pt x="96" y="1584"/>
                  </a:moveTo>
                  <a:lnTo>
                    <a:pt x="3696" y="1584"/>
                  </a:lnTo>
                  <a:lnTo>
                    <a:pt x="3648" y="1200"/>
                  </a:lnTo>
                  <a:lnTo>
                    <a:pt x="3552" y="768"/>
                  </a:lnTo>
                  <a:lnTo>
                    <a:pt x="3360" y="336"/>
                  </a:lnTo>
                  <a:lnTo>
                    <a:pt x="3168" y="0"/>
                  </a:lnTo>
                  <a:lnTo>
                    <a:pt x="0" y="1152"/>
                  </a:lnTo>
                  <a:lnTo>
                    <a:pt x="48" y="1296"/>
                  </a:lnTo>
                  <a:lnTo>
                    <a:pt x="96" y="1440"/>
                  </a:lnTo>
                  <a:lnTo>
                    <a:pt x="96" y="1584"/>
                  </a:lnTo>
                  <a:close/>
                </a:path>
              </a:pathLst>
            </a:custGeom>
            <a:solidFill>
              <a:srgbClr val="EAEAE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400">
                <a:solidFill>
                  <a:srgbClr val="000000"/>
                </a:solidFill>
              </a:endParaRPr>
            </a:p>
          </p:txBody>
        </p:sp>
        <p:grpSp>
          <p:nvGrpSpPr>
            <p:cNvPr id="5124" name="Group 4"/>
            <p:cNvGrpSpPr>
              <a:grpSpLocks/>
            </p:cNvGrpSpPr>
            <p:nvPr/>
          </p:nvGrpSpPr>
          <p:grpSpPr bwMode="auto">
            <a:xfrm>
              <a:off x="462" y="1264"/>
              <a:ext cx="576" cy="480"/>
              <a:chOff x="462" y="1264"/>
              <a:chExt cx="576" cy="480"/>
            </a:xfrm>
          </p:grpSpPr>
          <p:sp>
            <p:nvSpPr>
              <p:cNvPr id="5125" name="Oval 5"/>
              <p:cNvSpPr>
                <a:spLocks noChangeArrowheads="1"/>
              </p:cNvSpPr>
              <p:nvPr/>
            </p:nvSpPr>
            <p:spPr bwMode="auto">
              <a:xfrm>
                <a:off x="462" y="1264"/>
                <a:ext cx="576" cy="48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400">
                  <a:solidFill>
                    <a:srgbClr val="000000"/>
                  </a:solidFill>
                </a:endParaRPr>
              </a:p>
            </p:txBody>
          </p:sp>
          <p:sp>
            <p:nvSpPr>
              <p:cNvPr id="5126" name="Text Box 6"/>
              <p:cNvSpPr txBox="1">
                <a:spLocks noChangeArrowheads="1"/>
              </p:cNvSpPr>
              <p:nvPr/>
            </p:nvSpPr>
            <p:spPr bwMode="auto">
              <a:xfrm>
                <a:off x="503" y="1392"/>
                <a:ext cx="4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dist" fontAlgn="base">
                  <a:spcBef>
                    <a:spcPct val="50000"/>
                  </a:spcBef>
                  <a:spcAft>
                    <a:spcPct val="0"/>
                  </a:spcAft>
                </a:pPr>
                <a:r>
                  <a:rPr kumimoji="1" lang="zh-TW" altLang="en-US" dirty="0">
                    <a:solidFill>
                      <a:srgbClr val="000000"/>
                    </a:solidFill>
                  </a:rPr>
                  <a:t>恩寵</a:t>
                </a:r>
                <a:endParaRPr kumimoji="1" lang="zh-TW" altLang="en-US" sz="2400" dirty="0">
                  <a:solidFill>
                    <a:srgbClr val="000000"/>
                  </a:solidFill>
                </a:endParaRPr>
              </a:p>
            </p:txBody>
          </p:sp>
        </p:grpSp>
        <p:sp>
          <p:nvSpPr>
            <p:cNvPr id="5127" name="Line 7"/>
            <p:cNvSpPr>
              <a:spLocks noChangeShapeType="1"/>
            </p:cNvSpPr>
            <p:nvPr/>
          </p:nvSpPr>
          <p:spPr bwMode="auto">
            <a:xfrm>
              <a:off x="1632" y="2160"/>
              <a:ext cx="369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400">
                <a:solidFill>
                  <a:srgbClr val="000000"/>
                </a:solidFill>
              </a:endParaRPr>
            </a:p>
          </p:txBody>
        </p:sp>
        <p:sp>
          <p:nvSpPr>
            <p:cNvPr id="5128" name="Freeform 8"/>
            <p:cNvSpPr>
              <a:spLocks/>
            </p:cNvSpPr>
            <p:nvPr/>
          </p:nvSpPr>
          <p:spPr bwMode="auto">
            <a:xfrm>
              <a:off x="1248" y="1248"/>
              <a:ext cx="384" cy="1776"/>
            </a:xfrm>
            <a:custGeom>
              <a:avLst/>
              <a:gdLst>
                <a:gd name="T0" fmla="*/ 0 w 432"/>
                <a:gd name="T1" fmla="*/ 0 h 1344"/>
                <a:gd name="T2" fmla="*/ 432 w 432"/>
                <a:gd name="T3" fmla="*/ 672 h 1344"/>
                <a:gd name="T4" fmla="*/ 0 w 432"/>
                <a:gd name="T5" fmla="*/ 1344 h 1344"/>
              </a:gdLst>
              <a:ahLst/>
              <a:cxnLst>
                <a:cxn ang="0">
                  <a:pos x="T0" y="T1"/>
                </a:cxn>
                <a:cxn ang="0">
                  <a:pos x="T2" y="T3"/>
                </a:cxn>
                <a:cxn ang="0">
                  <a:pos x="T4" y="T5"/>
                </a:cxn>
              </a:cxnLst>
              <a:rect l="0" t="0" r="r" b="b"/>
              <a:pathLst>
                <a:path w="432" h="1344">
                  <a:moveTo>
                    <a:pt x="0" y="0"/>
                  </a:moveTo>
                  <a:cubicBezTo>
                    <a:pt x="216" y="224"/>
                    <a:pt x="432" y="448"/>
                    <a:pt x="432" y="672"/>
                  </a:cubicBezTo>
                  <a:cubicBezTo>
                    <a:pt x="432" y="896"/>
                    <a:pt x="56" y="1232"/>
                    <a:pt x="0" y="1344"/>
                  </a:cubicBezTo>
                </a:path>
              </a:pathLst>
            </a:custGeom>
            <a:noFill/>
            <a:ln w="19050" cap="flat" cmpd="sng">
              <a:solidFill>
                <a:schemeClr val="tx1"/>
              </a:solidFill>
              <a:prstDash val="lgDashDot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400">
                <a:solidFill>
                  <a:srgbClr val="000000"/>
                </a:solidFill>
              </a:endParaRPr>
            </a:p>
          </p:txBody>
        </p:sp>
        <p:sp>
          <p:nvSpPr>
            <p:cNvPr id="5129" name="Line 9"/>
            <p:cNvSpPr>
              <a:spLocks noChangeShapeType="1"/>
            </p:cNvSpPr>
            <p:nvPr/>
          </p:nvSpPr>
          <p:spPr bwMode="auto">
            <a:xfrm flipV="1">
              <a:off x="720" y="528"/>
              <a:ext cx="4080" cy="1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400">
                <a:solidFill>
                  <a:srgbClr val="000000"/>
                </a:solidFill>
              </a:endParaRPr>
            </a:p>
          </p:txBody>
        </p:sp>
        <p:sp>
          <p:nvSpPr>
            <p:cNvPr id="5130" name="Line 10"/>
            <p:cNvSpPr>
              <a:spLocks noChangeShapeType="1"/>
            </p:cNvSpPr>
            <p:nvPr/>
          </p:nvSpPr>
          <p:spPr bwMode="auto">
            <a:xfrm>
              <a:off x="672" y="2304"/>
              <a:ext cx="4080" cy="13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400">
                <a:solidFill>
                  <a:srgbClr val="000000"/>
                </a:solidFill>
              </a:endParaRPr>
            </a:p>
          </p:txBody>
        </p:sp>
        <p:sp>
          <p:nvSpPr>
            <p:cNvPr id="5131" name="Text Box 11"/>
            <p:cNvSpPr txBox="1">
              <a:spLocks noChangeArrowheads="1"/>
            </p:cNvSpPr>
            <p:nvPr/>
          </p:nvSpPr>
          <p:spPr bwMode="auto">
            <a:xfrm>
              <a:off x="1728" y="1680"/>
              <a:ext cx="110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dist" fontAlgn="base">
                <a:lnSpc>
                  <a:spcPct val="140000"/>
                </a:lnSpc>
                <a:spcBef>
                  <a:spcPct val="50000"/>
                </a:spcBef>
                <a:spcAft>
                  <a:spcPct val="0"/>
                </a:spcAft>
              </a:pPr>
              <a:r>
                <a:rPr kumimoji="1" lang="zh-TW" altLang="en-US" sz="2000">
                  <a:solidFill>
                    <a:srgbClr val="000000"/>
                  </a:solidFill>
                </a:rPr>
                <a:t>理智（實踐）</a:t>
              </a:r>
              <a:endParaRPr kumimoji="1" lang="zh-TW" altLang="en-US" sz="2400">
                <a:solidFill>
                  <a:srgbClr val="000000"/>
                </a:solidFill>
              </a:endParaRPr>
            </a:p>
          </p:txBody>
        </p:sp>
        <p:sp>
          <p:nvSpPr>
            <p:cNvPr id="5132" name="Text Box 12"/>
            <p:cNvSpPr txBox="1">
              <a:spLocks noChangeArrowheads="1"/>
            </p:cNvSpPr>
            <p:nvPr/>
          </p:nvSpPr>
          <p:spPr bwMode="auto">
            <a:xfrm>
              <a:off x="1680" y="2400"/>
              <a:ext cx="100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dist" fontAlgn="base">
                <a:spcBef>
                  <a:spcPct val="50000"/>
                </a:spcBef>
                <a:spcAft>
                  <a:spcPct val="0"/>
                </a:spcAft>
              </a:pPr>
              <a:r>
                <a:rPr kumimoji="1" lang="zh-TW" altLang="en-US" sz="2000">
                  <a:solidFill>
                    <a:srgbClr val="000000"/>
                  </a:solidFill>
                </a:rPr>
                <a:t>意志</a:t>
              </a:r>
            </a:p>
          </p:txBody>
        </p:sp>
        <p:grpSp>
          <p:nvGrpSpPr>
            <p:cNvPr id="5133" name="Group 13"/>
            <p:cNvGrpSpPr>
              <a:grpSpLocks/>
            </p:cNvGrpSpPr>
            <p:nvPr/>
          </p:nvGrpSpPr>
          <p:grpSpPr bwMode="auto">
            <a:xfrm>
              <a:off x="2544" y="2688"/>
              <a:ext cx="576" cy="960"/>
              <a:chOff x="2544" y="2688"/>
              <a:chExt cx="576" cy="960"/>
            </a:xfrm>
          </p:grpSpPr>
          <p:sp>
            <p:nvSpPr>
              <p:cNvPr id="5134" name="Line 14"/>
              <p:cNvSpPr>
                <a:spLocks noChangeShapeType="1"/>
              </p:cNvSpPr>
              <p:nvPr/>
            </p:nvSpPr>
            <p:spPr bwMode="auto">
              <a:xfrm>
                <a:off x="2544" y="2688"/>
                <a:ext cx="576" cy="960"/>
              </a:xfrm>
              <a:prstGeom prst="line">
                <a:avLst/>
              </a:prstGeom>
              <a:noFill/>
              <a:ln w="28575">
                <a:solidFill>
                  <a:schemeClr val="tx1"/>
                </a:solidFill>
                <a:prstDash val="dashDot"/>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400">
                  <a:solidFill>
                    <a:srgbClr val="000000"/>
                  </a:solidFill>
                </a:endParaRPr>
              </a:p>
            </p:txBody>
          </p:sp>
          <p:sp>
            <p:nvSpPr>
              <p:cNvPr id="5135" name="Text Box 15"/>
              <p:cNvSpPr txBox="1">
                <a:spLocks noChangeArrowheads="1"/>
              </p:cNvSpPr>
              <p:nvPr/>
            </p:nvSpPr>
            <p:spPr bwMode="auto">
              <a:xfrm rot="19800000">
                <a:off x="2848" y="3019"/>
                <a:ext cx="271"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fontAlgn="base">
                  <a:spcBef>
                    <a:spcPct val="50000"/>
                  </a:spcBef>
                  <a:spcAft>
                    <a:spcPct val="0"/>
                  </a:spcAft>
                </a:pPr>
                <a:r>
                  <a:rPr kumimoji="1" lang="zh-TW" altLang="en-US" sz="1600">
                    <a:solidFill>
                      <a:srgbClr val="000000"/>
                    </a:solidFill>
                    <a:ea typeface="超研澤空疊圓" pitchFamily="49" charset="-120"/>
                  </a:rPr>
                  <a:t>不同意</a:t>
                </a:r>
              </a:p>
            </p:txBody>
          </p:sp>
          <p:sp>
            <p:nvSpPr>
              <p:cNvPr id="5136" name="Text Box 16"/>
              <p:cNvSpPr txBox="1">
                <a:spLocks noChangeArrowheads="1"/>
              </p:cNvSpPr>
              <p:nvPr/>
            </p:nvSpPr>
            <p:spPr bwMode="auto">
              <a:xfrm rot="19800000">
                <a:off x="2710" y="3117"/>
                <a:ext cx="271"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fontAlgn="base">
                  <a:spcBef>
                    <a:spcPct val="50000"/>
                  </a:spcBef>
                  <a:spcAft>
                    <a:spcPct val="0"/>
                  </a:spcAft>
                </a:pPr>
                <a:r>
                  <a:rPr kumimoji="1" lang="zh-TW" altLang="en-US" sz="1600">
                    <a:solidFill>
                      <a:srgbClr val="000000"/>
                    </a:solidFill>
                    <a:ea typeface="超研澤空疊圓" pitchFamily="49" charset="-120"/>
                  </a:rPr>
                  <a:t>不正當</a:t>
                </a:r>
                <a:endParaRPr kumimoji="1" lang="zh-TW" altLang="en-US" sz="2400">
                  <a:solidFill>
                    <a:srgbClr val="000000"/>
                  </a:solidFill>
                </a:endParaRPr>
              </a:p>
            </p:txBody>
          </p:sp>
        </p:grpSp>
        <p:sp>
          <p:nvSpPr>
            <p:cNvPr id="5137" name="Text Box 17"/>
            <p:cNvSpPr txBox="1">
              <a:spLocks noChangeArrowheads="1"/>
            </p:cNvSpPr>
            <p:nvPr/>
          </p:nvSpPr>
          <p:spPr bwMode="auto">
            <a:xfrm>
              <a:off x="2448" y="3600"/>
              <a:ext cx="182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dist" fontAlgn="base">
                <a:spcBef>
                  <a:spcPct val="50000"/>
                </a:spcBef>
                <a:spcAft>
                  <a:spcPct val="0"/>
                </a:spcAft>
              </a:pPr>
              <a:r>
                <a:rPr kumimoji="1" lang="zh-TW" altLang="en-US" sz="2200" dirty="0">
                  <a:solidFill>
                    <a:srgbClr val="000000"/>
                  </a:solidFill>
                  <a:ea typeface="華康古印體" pitchFamily="49" charset="-120"/>
                </a:rPr>
                <a:t>倫理惡</a:t>
              </a:r>
              <a:br>
                <a:rPr kumimoji="1" lang="zh-TW" altLang="en-US" sz="2200" dirty="0">
                  <a:solidFill>
                    <a:srgbClr val="000000"/>
                  </a:solidFill>
                  <a:ea typeface="華康古印體" pitchFamily="49" charset="-120"/>
                </a:rPr>
              </a:br>
              <a:r>
                <a:rPr kumimoji="1" lang="zh-TW" altLang="en-US" sz="2200" dirty="0">
                  <a:solidFill>
                    <a:srgbClr val="000000"/>
                  </a:solidFill>
                  <a:ea typeface="華康古印體" pitchFamily="49" charset="-120"/>
                </a:rPr>
                <a:t>（本體善或本體惡）</a:t>
              </a:r>
              <a:endParaRPr kumimoji="1" lang="zh-TW" altLang="en-US" sz="2200" dirty="0">
                <a:solidFill>
                  <a:srgbClr val="000000"/>
                </a:solidFill>
                <a:ea typeface="華康POP1體W7" pitchFamily="49" charset="-120"/>
              </a:endParaRPr>
            </a:p>
          </p:txBody>
        </p:sp>
        <p:sp>
          <p:nvSpPr>
            <p:cNvPr id="5138" name="Freeform 18"/>
            <p:cNvSpPr>
              <a:spLocks/>
            </p:cNvSpPr>
            <p:nvPr/>
          </p:nvSpPr>
          <p:spPr bwMode="auto">
            <a:xfrm>
              <a:off x="4608" y="384"/>
              <a:ext cx="624" cy="3456"/>
            </a:xfrm>
            <a:custGeom>
              <a:avLst/>
              <a:gdLst>
                <a:gd name="T0" fmla="*/ 0 w 432"/>
                <a:gd name="T1" fmla="*/ 0 h 1344"/>
                <a:gd name="T2" fmla="*/ 432 w 432"/>
                <a:gd name="T3" fmla="*/ 672 h 1344"/>
                <a:gd name="T4" fmla="*/ 0 w 432"/>
                <a:gd name="T5" fmla="*/ 1344 h 1344"/>
              </a:gdLst>
              <a:ahLst/>
              <a:cxnLst>
                <a:cxn ang="0">
                  <a:pos x="T0" y="T1"/>
                </a:cxn>
                <a:cxn ang="0">
                  <a:pos x="T2" y="T3"/>
                </a:cxn>
                <a:cxn ang="0">
                  <a:pos x="T4" y="T5"/>
                </a:cxn>
              </a:cxnLst>
              <a:rect l="0" t="0" r="r" b="b"/>
              <a:pathLst>
                <a:path w="432" h="1344">
                  <a:moveTo>
                    <a:pt x="0" y="0"/>
                  </a:moveTo>
                  <a:cubicBezTo>
                    <a:pt x="216" y="224"/>
                    <a:pt x="432" y="448"/>
                    <a:pt x="432" y="672"/>
                  </a:cubicBezTo>
                  <a:cubicBezTo>
                    <a:pt x="432" y="896"/>
                    <a:pt x="56" y="1232"/>
                    <a:pt x="0" y="1344"/>
                  </a:cubicBezTo>
                </a:path>
              </a:pathLst>
            </a:custGeom>
            <a:noFill/>
            <a:ln w="19050" cap="flat" cmpd="sng">
              <a:solidFill>
                <a:schemeClr val="tx1"/>
              </a:solidFill>
              <a:prstDash val="lgDashDot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400">
                <a:solidFill>
                  <a:srgbClr val="000000"/>
                </a:solidFill>
              </a:endParaRPr>
            </a:p>
          </p:txBody>
        </p:sp>
        <p:sp>
          <p:nvSpPr>
            <p:cNvPr id="5139" name="Text Box 19"/>
            <p:cNvSpPr txBox="1">
              <a:spLocks noChangeArrowheads="1"/>
            </p:cNvSpPr>
            <p:nvPr/>
          </p:nvSpPr>
          <p:spPr bwMode="auto">
            <a:xfrm>
              <a:off x="5328" y="672"/>
              <a:ext cx="7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dist" fontAlgn="base">
                <a:spcBef>
                  <a:spcPct val="50000"/>
                </a:spcBef>
                <a:spcAft>
                  <a:spcPct val="0"/>
                </a:spcAft>
              </a:pPr>
              <a:r>
                <a:rPr kumimoji="1" lang="zh-TW" altLang="en-US" sz="2400">
                  <a:solidFill>
                    <a:srgbClr val="000000"/>
                  </a:solidFill>
                  <a:ea typeface="華康隸書體W5" pitchFamily="49" charset="-120"/>
                </a:rPr>
                <a:t>天主</a:t>
              </a:r>
              <a:endParaRPr kumimoji="1" lang="zh-TW" altLang="en-US" sz="2400">
                <a:solidFill>
                  <a:srgbClr val="000000"/>
                </a:solidFill>
              </a:endParaRPr>
            </a:p>
          </p:txBody>
        </p:sp>
        <p:sp>
          <p:nvSpPr>
            <p:cNvPr id="5140" name="Text Box 20"/>
            <p:cNvSpPr txBox="1">
              <a:spLocks noChangeArrowheads="1"/>
            </p:cNvSpPr>
            <p:nvPr/>
          </p:nvSpPr>
          <p:spPr bwMode="auto">
            <a:xfrm>
              <a:off x="960" y="2016"/>
              <a:ext cx="576"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zh-TW" altLang="en-US" sz="2200">
                  <a:solidFill>
                    <a:srgbClr val="000000"/>
                  </a:solidFill>
                </a:rPr>
                <a:t>位格</a:t>
              </a:r>
              <a:endParaRPr kumimoji="1" lang="zh-TW" altLang="en-US" sz="2400">
                <a:solidFill>
                  <a:srgbClr val="000000"/>
                </a:solidFill>
              </a:endParaRPr>
            </a:p>
          </p:txBody>
        </p:sp>
        <p:sp>
          <p:nvSpPr>
            <p:cNvPr id="5141" name="Freeform 21"/>
            <p:cNvSpPr>
              <a:spLocks/>
            </p:cNvSpPr>
            <p:nvPr/>
          </p:nvSpPr>
          <p:spPr bwMode="auto">
            <a:xfrm>
              <a:off x="384" y="960"/>
              <a:ext cx="5400" cy="1552"/>
            </a:xfrm>
            <a:custGeom>
              <a:avLst/>
              <a:gdLst>
                <a:gd name="T0" fmla="*/ 0 w 5400"/>
                <a:gd name="T1" fmla="*/ 864 h 1456"/>
                <a:gd name="T2" fmla="*/ 336 w 5400"/>
                <a:gd name="T3" fmla="*/ 624 h 1456"/>
                <a:gd name="T4" fmla="*/ 1104 w 5400"/>
                <a:gd name="T5" fmla="*/ 1104 h 1456"/>
                <a:gd name="T6" fmla="*/ 1872 w 5400"/>
                <a:gd name="T7" fmla="*/ 1440 h 1456"/>
                <a:gd name="T8" fmla="*/ 2592 w 5400"/>
                <a:gd name="T9" fmla="*/ 1008 h 1456"/>
                <a:gd name="T10" fmla="*/ 4944 w 5400"/>
                <a:gd name="T11" fmla="*/ 816 h 1456"/>
                <a:gd name="T12" fmla="*/ 5328 w 5400"/>
                <a:gd name="T13" fmla="*/ 0 h 1456"/>
              </a:gdLst>
              <a:ahLst/>
              <a:cxnLst>
                <a:cxn ang="0">
                  <a:pos x="T0" y="T1"/>
                </a:cxn>
                <a:cxn ang="0">
                  <a:pos x="T2" y="T3"/>
                </a:cxn>
                <a:cxn ang="0">
                  <a:pos x="T4" y="T5"/>
                </a:cxn>
                <a:cxn ang="0">
                  <a:pos x="T6" y="T7"/>
                </a:cxn>
                <a:cxn ang="0">
                  <a:pos x="T8" y="T9"/>
                </a:cxn>
                <a:cxn ang="0">
                  <a:pos x="T10" y="T11"/>
                </a:cxn>
                <a:cxn ang="0">
                  <a:pos x="T12" y="T13"/>
                </a:cxn>
              </a:cxnLst>
              <a:rect l="0" t="0" r="r" b="b"/>
              <a:pathLst>
                <a:path w="5400" h="1456">
                  <a:moveTo>
                    <a:pt x="0" y="864"/>
                  </a:moveTo>
                  <a:cubicBezTo>
                    <a:pt x="76" y="724"/>
                    <a:pt x="152" y="584"/>
                    <a:pt x="336" y="624"/>
                  </a:cubicBezTo>
                  <a:cubicBezTo>
                    <a:pt x="520" y="664"/>
                    <a:pt x="848" y="968"/>
                    <a:pt x="1104" y="1104"/>
                  </a:cubicBezTo>
                  <a:cubicBezTo>
                    <a:pt x="1360" y="1240"/>
                    <a:pt x="1624" y="1456"/>
                    <a:pt x="1872" y="1440"/>
                  </a:cubicBezTo>
                  <a:cubicBezTo>
                    <a:pt x="2120" y="1424"/>
                    <a:pt x="2080" y="1112"/>
                    <a:pt x="2592" y="1008"/>
                  </a:cubicBezTo>
                  <a:cubicBezTo>
                    <a:pt x="3104" y="904"/>
                    <a:pt x="4488" y="984"/>
                    <a:pt x="4944" y="816"/>
                  </a:cubicBezTo>
                  <a:cubicBezTo>
                    <a:pt x="5400" y="648"/>
                    <a:pt x="5364" y="324"/>
                    <a:pt x="5328" y="0"/>
                  </a:cubicBezTo>
                </a:path>
              </a:pathLst>
            </a:custGeom>
            <a:noFill/>
            <a:ln w="88900">
              <a:solidFill>
                <a:srgbClr val="969696"/>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400">
                <a:solidFill>
                  <a:srgbClr val="000000"/>
                </a:solidFill>
              </a:endParaRPr>
            </a:p>
          </p:txBody>
        </p:sp>
        <p:grpSp>
          <p:nvGrpSpPr>
            <p:cNvPr id="5142" name="Group 22"/>
            <p:cNvGrpSpPr>
              <a:grpSpLocks/>
            </p:cNvGrpSpPr>
            <p:nvPr/>
          </p:nvGrpSpPr>
          <p:grpSpPr bwMode="auto">
            <a:xfrm>
              <a:off x="2496" y="2016"/>
              <a:ext cx="384" cy="384"/>
              <a:chOff x="2544" y="2016"/>
              <a:chExt cx="384" cy="384"/>
            </a:xfrm>
          </p:grpSpPr>
          <p:sp>
            <p:nvSpPr>
              <p:cNvPr id="5143" name="Line 23"/>
              <p:cNvSpPr>
                <a:spLocks noChangeShapeType="1"/>
              </p:cNvSpPr>
              <p:nvPr/>
            </p:nvSpPr>
            <p:spPr bwMode="auto">
              <a:xfrm flipV="1">
                <a:off x="2640" y="2016"/>
                <a:ext cx="288" cy="384"/>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400">
                  <a:solidFill>
                    <a:srgbClr val="000000"/>
                  </a:solidFill>
                </a:endParaRPr>
              </a:p>
            </p:txBody>
          </p:sp>
          <p:sp>
            <p:nvSpPr>
              <p:cNvPr id="5144" name="Text Box 24"/>
              <p:cNvSpPr txBox="1">
                <a:spLocks noChangeArrowheads="1"/>
              </p:cNvSpPr>
              <p:nvPr/>
            </p:nvSpPr>
            <p:spPr bwMode="auto">
              <a:xfrm rot="18060000">
                <a:off x="2458" y="2102"/>
                <a:ext cx="38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zh-TW" altLang="en-US" sz="1600">
                    <a:solidFill>
                      <a:srgbClr val="000000"/>
                    </a:solidFill>
                    <a:ea typeface="華康POP1體W7" pitchFamily="49" charset="-120"/>
                  </a:rPr>
                  <a:t>同意</a:t>
                </a:r>
                <a:endParaRPr kumimoji="1" lang="zh-TW" altLang="en-US" sz="2400">
                  <a:solidFill>
                    <a:srgbClr val="000000"/>
                  </a:solidFill>
                </a:endParaRPr>
              </a:p>
            </p:txBody>
          </p:sp>
        </p:grpSp>
        <p:sp>
          <p:nvSpPr>
            <p:cNvPr id="5145" name="Text Box 25"/>
            <p:cNvSpPr txBox="1">
              <a:spLocks noChangeArrowheads="1"/>
            </p:cNvSpPr>
            <p:nvPr/>
          </p:nvSpPr>
          <p:spPr bwMode="auto">
            <a:xfrm>
              <a:off x="2928" y="1152"/>
              <a:ext cx="1872" cy="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10000"/>
                </a:lnSpc>
                <a:spcBef>
                  <a:spcPct val="50000"/>
                </a:spcBef>
                <a:spcAft>
                  <a:spcPct val="0"/>
                </a:spcAft>
              </a:pPr>
              <a:r>
                <a:rPr kumimoji="1" lang="en-US" altLang="zh-TW">
                  <a:solidFill>
                    <a:srgbClr val="000000"/>
                  </a:solidFill>
                  <a:latin typeface="華康POP1體W7" pitchFamily="49" charset="-120"/>
                  <a:ea typeface="華康POP1體W7" pitchFamily="49" charset="-120"/>
                </a:rPr>
                <a:t>1</a:t>
              </a:r>
              <a:r>
                <a:rPr kumimoji="1" lang="zh-TW" altLang="en-US">
                  <a:solidFill>
                    <a:srgbClr val="000000"/>
                  </a:solidFill>
                  <a:latin typeface="華康POP1體W7" pitchFamily="49" charset="-120"/>
                  <a:ea typeface="華康POP1體W7" pitchFamily="49" charset="-120"/>
                </a:rPr>
                <a:t>、自然道德律及啟示</a:t>
              </a:r>
            </a:p>
            <a:p>
              <a:pPr fontAlgn="base">
                <a:lnSpc>
                  <a:spcPct val="200000"/>
                </a:lnSpc>
                <a:spcBef>
                  <a:spcPct val="50000"/>
                </a:spcBef>
                <a:spcAft>
                  <a:spcPct val="0"/>
                </a:spcAft>
              </a:pPr>
              <a:r>
                <a:rPr kumimoji="1" lang="en-US" altLang="zh-TW">
                  <a:solidFill>
                    <a:srgbClr val="000000"/>
                  </a:solidFill>
                  <a:latin typeface="華康POP1體W7" pitchFamily="49" charset="-120"/>
                  <a:ea typeface="華康POP1體W7" pitchFamily="49" charset="-120"/>
                </a:rPr>
                <a:t>2</a:t>
              </a:r>
              <a:r>
                <a:rPr kumimoji="1" lang="zh-TW" altLang="en-US">
                  <a:solidFill>
                    <a:srgbClr val="000000"/>
                  </a:solidFill>
                  <a:latin typeface="華康POP1體W7" pitchFamily="49" charset="-120"/>
                  <a:ea typeface="華康POP1體W7" pitchFamily="49" charset="-120"/>
                </a:rPr>
                <a:t>、一般的情況</a:t>
              </a:r>
              <a:r>
                <a:rPr kumimoji="1" lang="zh-TW" altLang="en-US" sz="1600">
                  <a:solidFill>
                    <a:srgbClr val="000000"/>
                  </a:solidFill>
                  <a:latin typeface="華康POP1體W7" pitchFamily="49" charset="-120"/>
                  <a:ea typeface="華康POP1體W7" pitchFamily="49" charset="-120"/>
                </a:rPr>
                <a:t>（積極規範）</a:t>
              </a:r>
            </a:p>
            <a:p>
              <a:pPr fontAlgn="base">
                <a:lnSpc>
                  <a:spcPct val="120000"/>
                </a:lnSpc>
                <a:spcBef>
                  <a:spcPct val="50000"/>
                </a:spcBef>
                <a:spcAft>
                  <a:spcPct val="0"/>
                </a:spcAft>
              </a:pPr>
              <a:r>
                <a:rPr kumimoji="1" lang="en-US" altLang="zh-TW">
                  <a:solidFill>
                    <a:srgbClr val="000000"/>
                  </a:solidFill>
                  <a:latin typeface="華康POP1體W7" pitchFamily="49" charset="-120"/>
                  <a:ea typeface="華康POP1體W7" pitchFamily="49" charset="-120"/>
                </a:rPr>
                <a:t>3</a:t>
              </a:r>
              <a:r>
                <a:rPr kumimoji="1" lang="zh-TW" altLang="en-US">
                  <a:solidFill>
                    <a:srgbClr val="000000"/>
                  </a:solidFill>
                  <a:latin typeface="華康POP1體W7" pitchFamily="49" charset="-120"/>
                  <a:ea typeface="華康POP1體W7" pitchFamily="49" charset="-120"/>
                </a:rPr>
                <a:t>、個人化的良心最後判斷</a:t>
              </a:r>
              <a:endParaRPr kumimoji="1" lang="zh-TW" altLang="en-US">
                <a:solidFill>
                  <a:srgbClr val="000000"/>
                </a:solidFill>
              </a:endParaRPr>
            </a:p>
          </p:txBody>
        </p:sp>
        <p:grpSp>
          <p:nvGrpSpPr>
            <p:cNvPr id="5146" name="Group 26"/>
            <p:cNvGrpSpPr>
              <a:grpSpLocks/>
            </p:cNvGrpSpPr>
            <p:nvPr/>
          </p:nvGrpSpPr>
          <p:grpSpPr bwMode="auto">
            <a:xfrm>
              <a:off x="2592" y="77"/>
              <a:ext cx="1728" cy="574"/>
              <a:chOff x="2592" y="77"/>
              <a:chExt cx="1728" cy="574"/>
            </a:xfrm>
          </p:grpSpPr>
          <p:sp>
            <p:nvSpPr>
              <p:cNvPr id="5147" name="AutoShape 27"/>
              <p:cNvSpPr>
                <a:spLocks noChangeArrowheads="1"/>
              </p:cNvSpPr>
              <p:nvPr/>
            </p:nvSpPr>
            <p:spPr bwMode="auto">
              <a:xfrm>
                <a:off x="2592" y="77"/>
                <a:ext cx="1728" cy="574"/>
              </a:xfrm>
              <a:prstGeom prst="wedgeRoundRectCallout">
                <a:avLst>
                  <a:gd name="adj1" fmla="val 24306"/>
                  <a:gd name="adj2" fmla="val 100699"/>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altLang="en-US" sz="2400">
                  <a:solidFill>
                    <a:srgbClr val="000000"/>
                  </a:solidFill>
                  <a:ea typeface="新細明體" panose="02020500000000000000" pitchFamily="18" charset="-120"/>
                </a:endParaRPr>
              </a:p>
            </p:txBody>
          </p:sp>
          <p:sp>
            <p:nvSpPr>
              <p:cNvPr id="5148" name="Text Box 28"/>
              <p:cNvSpPr txBox="1">
                <a:spLocks noChangeArrowheads="1"/>
              </p:cNvSpPr>
              <p:nvPr/>
            </p:nvSpPr>
            <p:spPr bwMode="auto">
              <a:xfrm>
                <a:off x="2640" y="122"/>
                <a:ext cx="168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dist" fontAlgn="base">
                  <a:spcBef>
                    <a:spcPct val="50000"/>
                  </a:spcBef>
                  <a:spcAft>
                    <a:spcPct val="0"/>
                  </a:spcAft>
                </a:pPr>
                <a:r>
                  <a:rPr kumimoji="1" lang="zh-TW" altLang="en-US" sz="2200" dirty="0">
                    <a:solidFill>
                      <a:srgbClr val="000000"/>
                    </a:solidFill>
                    <a:ea typeface="華康古印體" pitchFamily="49" charset="-120"/>
                  </a:rPr>
                  <a:t>倫理善</a:t>
                </a:r>
                <a:br>
                  <a:rPr kumimoji="1" lang="zh-TW" altLang="en-US" sz="2200" dirty="0">
                    <a:solidFill>
                      <a:srgbClr val="000000"/>
                    </a:solidFill>
                    <a:ea typeface="華康古印體" pitchFamily="49" charset="-120"/>
                  </a:rPr>
                </a:br>
                <a:r>
                  <a:rPr kumimoji="1" lang="zh-TW" altLang="en-US" sz="2000" dirty="0">
                    <a:solidFill>
                      <a:srgbClr val="000000"/>
                    </a:solidFill>
                    <a:ea typeface="華康古印體" pitchFamily="49" charset="-120"/>
                  </a:rPr>
                  <a:t>（本體善或本體惡</a:t>
                </a:r>
                <a:r>
                  <a:rPr kumimoji="1" lang="zh-TW" altLang="en-US" sz="2200" dirty="0">
                    <a:solidFill>
                      <a:srgbClr val="000000"/>
                    </a:solidFill>
                    <a:ea typeface="華康古印體" pitchFamily="49" charset="-120"/>
                  </a:rPr>
                  <a:t>）</a:t>
                </a:r>
                <a:endParaRPr kumimoji="1" lang="zh-TW" altLang="en-US" sz="2400" dirty="0">
                  <a:solidFill>
                    <a:srgbClr val="000000"/>
                  </a:solidFill>
                  <a:ea typeface="新細明體" panose="02020500000000000000" pitchFamily="18" charset="-120"/>
                </a:endParaRPr>
              </a:p>
            </p:txBody>
          </p:sp>
        </p:grpSp>
        <p:sp>
          <p:nvSpPr>
            <p:cNvPr id="5149" name="Text Box 29"/>
            <p:cNvSpPr txBox="1">
              <a:spLocks noChangeArrowheads="1"/>
            </p:cNvSpPr>
            <p:nvPr/>
          </p:nvSpPr>
          <p:spPr bwMode="auto">
            <a:xfrm rot="20280000">
              <a:off x="5040" y="1776"/>
              <a:ext cx="7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zh-TW" altLang="en-US">
                  <a:solidFill>
                    <a:srgbClr val="000000"/>
                  </a:solidFill>
                  <a:ea typeface="超研澤空疊圓" pitchFamily="49" charset="-120"/>
                </a:rPr>
                <a:t>正當行為</a:t>
              </a:r>
            </a:p>
          </p:txBody>
        </p:sp>
      </p:grpSp>
      <p:sp>
        <p:nvSpPr>
          <p:cNvPr id="59" name="Title 1"/>
          <p:cNvSpPr txBox="1">
            <a:spLocks/>
          </p:cNvSpPr>
          <p:nvPr/>
        </p:nvSpPr>
        <p:spPr>
          <a:xfrm>
            <a:off x="1237183" y="166423"/>
            <a:ext cx="5287646" cy="707045"/>
          </a:xfrm>
          <a:prstGeom prst="rect">
            <a:avLst/>
          </a:prstGeom>
        </p:spPr>
        <p:txBody>
          <a:bodyPr/>
          <a:lst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a:lstStyle>
          <a:p>
            <a:r>
              <a:rPr lang="en-US" altLang="zh-TW" sz="2800" b="1" dirty="0" smtClean="0">
                <a:effectLst/>
              </a:rPr>
              <a:t>A.</a:t>
            </a:r>
            <a:r>
              <a:rPr lang="zh-TW" altLang="en-US" sz="2800" b="1" dirty="0" smtClean="0">
                <a:effectLst/>
              </a:rPr>
              <a:t> 個人道德倫理的選擇</a:t>
            </a:r>
            <a:endParaRPr lang="zh-TW" altLang="en-US" sz="2800" b="1" dirty="0">
              <a:effectLst/>
            </a:endParaRPr>
          </a:p>
        </p:txBody>
      </p:sp>
      <p:sp>
        <p:nvSpPr>
          <p:cNvPr id="2" name="Slide Number Placeholder 1"/>
          <p:cNvSpPr>
            <a:spLocks noGrp="1"/>
          </p:cNvSpPr>
          <p:nvPr>
            <p:ph type="sldNum" sz="quarter" idx="12"/>
          </p:nvPr>
        </p:nvSpPr>
        <p:spPr/>
        <p:txBody>
          <a:bodyPr/>
          <a:lstStyle/>
          <a:p>
            <a:fld id="{452DB7F3-C77E-4428-A35D-EDF29CC50991}" type="slidenum">
              <a:rPr lang="en-US" smtClean="0"/>
              <a:t>5</a:t>
            </a:fld>
            <a:endParaRPr lang="en-US"/>
          </a:p>
        </p:txBody>
      </p:sp>
    </p:spTree>
    <p:extLst>
      <p:ext uri="{BB962C8B-B14F-4D97-AF65-F5344CB8AC3E}">
        <p14:creationId xmlns:p14="http://schemas.microsoft.com/office/powerpoint/2010/main" val="20622028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63552" y="548680"/>
            <a:ext cx="1576072" cy="923330"/>
          </a:xfrm>
          <a:prstGeom prst="rect">
            <a:avLst/>
          </a:prstGeom>
          <a:noFill/>
        </p:spPr>
        <p:txBody>
          <a:bodyPr wrap="none" lIns="91440" tIns="45720" rIns="91440" bIns="45720">
            <a:spAutoFit/>
          </a:bodyPr>
          <a:lstStyle/>
          <a:p>
            <a:pPr algn="ctr" fontAlgn="base">
              <a:spcBef>
                <a:spcPct val="0"/>
              </a:spcBef>
              <a:spcAft>
                <a:spcPct val="0"/>
              </a:spcAft>
              <a:buFont typeface="Arial" pitchFamily="34" charset="0"/>
              <a:buNone/>
            </a:pPr>
            <a:r>
              <a:rPr lang="zh-TW" altLang="en-US" sz="5400" b="1" dirty="0">
                <a:ln w="17780" cmpd="sng">
                  <a:solidFill>
                    <a:srgbClr val="4E67C8">
                      <a:tint val="3000"/>
                    </a:srgbClr>
                  </a:solidFill>
                  <a:prstDash val="solid"/>
                  <a:miter lim="800000"/>
                </a:ln>
                <a:gradFill>
                  <a:gsLst>
                    <a:gs pos="10000">
                      <a:srgbClr val="4E67C8">
                        <a:tint val="63000"/>
                        <a:sat val="105000"/>
                      </a:srgbClr>
                    </a:gs>
                    <a:gs pos="90000">
                      <a:srgbClr val="4E67C8">
                        <a:shade val="50000"/>
                        <a:satMod val="100000"/>
                      </a:srgbClr>
                    </a:gs>
                  </a:gsLst>
                  <a:lin ang="5400000"/>
                </a:gradFill>
                <a:effectLst>
                  <a:outerShdw blurRad="55000" dist="50800" dir="5400000" algn="tl">
                    <a:srgbClr val="000000">
                      <a:alpha val="33000"/>
                    </a:srgbClr>
                  </a:outerShdw>
                </a:effectLst>
                <a:latin typeface="華康雅藝體W6" panose="040B0609000000000000" pitchFamily="81" charset="-120"/>
                <a:ea typeface="華康雅藝體W6" panose="040B0609000000000000" pitchFamily="81" charset="-120"/>
              </a:rPr>
              <a:t>結論</a:t>
            </a:r>
          </a:p>
        </p:txBody>
      </p:sp>
      <p:grpSp>
        <p:nvGrpSpPr>
          <p:cNvPr id="34" name="群組 33"/>
          <p:cNvGrpSpPr/>
          <p:nvPr/>
        </p:nvGrpSpPr>
        <p:grpSpPr>
          <a:xfrm>
            <a:off x="4457431" y="548680"/>
            <a:ext cx="3943485" cy="5760640"/>
            <a:chOff x="2933430" y="548680"/>
            <a:chExt cx="3943485" cy="5760640"/>
          </a:xfrm>
        </p:grpSpPr>
        <p:grpSp>
          <p:nvGrpSpPr>
            <p:cNvPr id="5" name="群組 4"/>
            <p:cNvGrpSpPr/>
            <p:nvPr/>
          </p:nvGrpSpPr>
          <p:grpSpPr>
            <a:xfrm>
              <a:off x="3879960" y="2972634"/>
              <a:ext cx="1501742" cy="1042558"/>
              <a:chOff x="0" y="0"/>
              <a:chExt cx="1752600" cy="1323975"/>
            </a:xfrm>
          </p:grpSpPr>
          <p:pic>
            <p:nvPicPr>
              <p:cNvPr id="23" name="圖片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52600" cy="1323975"/>
              </a:xfrm>
              <a:prstGeom prst="rect">
                <a:avLst/>
              </a:prstGeom>
              <a:noFill/>
              <a:ln>
                <a:noFill/>
              </a:ln>
            </p:spPr>
          </p:pic>
          <p:pic>
            <p:nvPicPr>
              <p:cNvPr id="24" name="圖片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900" y="381000"/>
                <a:ext cx="990600" cy="876300"/>
              </a:xfrm>
              <a:prstGeom prst="rect">
                <a:avLst/>
              </a:prstGeom>
              <a:noFill/>
              <a:ln>
                <a:noFill/>
              </a:ln>
            </p:spPr>
          </p:pic>
          <p:sp>
            <p:nvSpPr>
              <p:cNvPr id="25" name="心形 24"/>
              <p:cNvSpPr/>
              <p:nvPr/>
            </p:nvSpPr>
            <p:spPr>
              <a:xfrm>
                <a:off x="714375" y="304800"/>
                <a:ext cx="233045" cy="172085"/>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buFont typeface="Arial" pitchFamily="34" charset="0"/>
                  <a:buNone/>
                </a:pPr>
                <a:endParaRPr lang="zh-TW" altLang="en-US">
                  <a:solidFill>
                    <a:prstClr val="white"/>
                  </a:solidFill>
                </a:endParaRPr>
              </a:p>
            </p:txBody>
          </p:sp>
        </p:grpSp>
        <p:grpSp>
          <p:nvGrpSpPr>
            <p:cNvPr id="6" name="群組 5"/>
            <p:cNvGrpSpPr/>
            <p:nvPr/>
          </p:nvGrpSpPr>
          <p:grpSpPr>
            <a:xfrm>
              <a:off x="2933430" y="1748498"/>
              <a:ext cx="465214" cy="3234233"/>
              <a:chOff x="0" y="0"/>
              <a:chExt cx="542925" cy="2724150"/>
            </a:xfrm>
          </p:grpSpPr>
          <p:sp>
            <p:nvSpPr>
              <p:cNvPr id="21" name="右中括弧 20"/>
              <p:cNvSpPr/>
              <p:nvPr/>
            </p:nvSpPr>
            <p:spPr>
              <a:xfrm>
                <a:off x="0" y="0"/>
                <a:ext cx="342900" cy="2724150"/>
              </a:xfrm>
              <a:prstGeom prst="rightBracket">
                <a:avLst>
                  <a:gd name="adj" fmla="val 161943"/>
                </a:avLst>
              </a:prstGeom>
              <a:noFill/>
              <a:ln w="28575" cap="flat" cmpd="sng" algn="ctr">
                <a:solidFill>
                  <a:srgbClr val="4F81BD">
                    <a:shade val="95000"/>
                    <a:satMod val="105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buFont typeface="Arial" pitchFamily="34" charset="0"/>
                  <a:buNone/>
                </a:pPr>
                <a:endParaRPr lang="zh-TW" altLang="en-US">
                  <a:solidFill>
                    <a:prstClr val="black"/>
                  </a:solidFill>
                  <a:latin typeface="Arial" pitchFamily="34" charset="0"/>
                  <a:ea typeface="SimSun" pitchFamily="2" charset="-122"/>
                </a:endParaRPr>
              </a:p>
            </p:txBody>
          </p:sp>
          <p:sp>
            <p:nvSpPr>
              <p:cNvPr id="22" name="右中括弧 21"/>
              <p:cNvSpPr/>
              <p:nvPr/>
            </p:nvSpPr>
            <p:spPr>
              <a:xfrm>
                <a:off x="200025" y="0"/>
                <a:ext cx="342900" cy="2724150"/>
              </a:xfrm>
              <a:prstGeom prst="rightBracket">
                <a:avLst>
                  <a:gd name="adj" fmla="val 161943"/>
                </a:avLst>
              </a:prstGeom>
              <a:noFill/>
              <a:ln w="28575" cap="flat" cmpd="sng" algn="ctr">
                <a:solidFill>
                  <a:srgbClr val="4F81BD">
                    <a:shade val="95000"/>
                    <a:satMod val="105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buFont typeface="Arial" pitchFamily="34" charset="0"/>
                  <a:buNone/>
                </a:pPr>
                <a:endParaRPr lang="zh-TW" altLang="en-US">
                  <a:solidFill>
                    <a:prstClr val="black"/>
                  </a:solidFill>
                  <a:latin typeface="Arial" pitchFamily="34" charset="0"/>
                  <a:ea typeface="SimSun" pitchFamily="2" charset="-122"/>
                </a:endParaRPr>
              </a:p>
            </p:txBody>
          </p:sp>
        </p:grpSp>
        <p:pic>
          <p:nvPicPr>
            <p:cNvPr id="7" name="圖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6386672" y="1748498"/>
              <a:ext cx="490243" cy="3234233"/>
            </a:xfrm>
            <a:prstGeom prst="rect">
              <a:avLst/>
            </a:prstGeom>
            <a:noFill/>
          </p:spPr>
        </p:pic>
        <p:sp>
          <p:nvSpPr>
            <p:cNvPr id="8" name="向下箭號 7"/>
            <p:cNvSpPr/>
            <p:nvPr/>
          </p:nvSpPr>
          <p:spPr>
            <a:xfrm>
              <a:off x="4300290" y="2180546"/>
              <a:ext cx="529663" cy="718630"/>
            </a:xfrm>
            <a:prstGeom prst="downArrow">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buFont typeface="Arial" pitchFamily="34" charset="0"/>
                <a:buNone/>
              </a:pPr>
              <a:endParaRPr lang="zh-TW" altLang="en-US">
                <a:solidFill>
                  <a:prstClr val="black"/>
                </a:solidFill>
                <a:latin typeface="Arial" pitchFamily="34" charset="0"/>
                <a:ea typeface="SimSun" pitchFamily="2" charset="-122"/>
              </a:endParaRPr>
            </a:p>
          </p:txBody>
        </p:sp>
        <p:grpSp>
          <p:nvGrpSpPr>
            <p:cNvPr id="10" name="群組 9"/>
            <p:cNvGrpSpPr/>
            <p:nvPr/>
          </p:nvGrpSpPr>
          <p:grpSpPr>
            <a:xfrm>
              <a:off x="2968220" y="5515040"/>
              <a:ext cx="3475988" cy="794280"/>
              <a:chOff x="0" y="-30886"/>
              <a:chExt cx="4056634" cy="1008786"/>
            </a:xfrm>
          </p:grpSpPr>
          <p:pic>
            <p:nvPicPr>
              <p:cNvPr id="13" name="圖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flipH="1">
                <a:off x="0" y="6350"/>
                <a:ext cx="457200" cy="971550"/>
              </a:xfrm>
              <a:prstGeom prst="rect">
                <a:avLst/>
              </a:prstGeom>
              <a:noFill/>
              <a:ln>
                <a:noFill/>
              </a:ln>
              <a:extLst>
                <a:ext uri="{53640926-AAD7-44D8-BBD7-CCE9431645EC}">
                  <a14:shadowObscured xmlns:a14="http://schemas.microsoft.com/office/drawing/2010/main"/>
                </a:ext>
              </a:extLst>
            </p:spPr>
          </p:pic>
          <p:pic>
            <p:nvPicPr>
              <p:cNvPr id="14" name="圖片 13"/>
              <p:cNvPicPr>
                <a:picLocks noChangeAspect="1"/>
              </p:cNvPicPr>
              <p:nvPr/>
            </p:nvPicPr>
            <p:blipFill rotWithShape="1">
              <a:blip r:embed="rId7" cstate="print">
                <a:extLst>
                  <a:ext uri="{28A0092B-C50C-407E-A947-70E740481C1C}">
                    <a14:useLocalDpi xmlns:a14="http://schemas.microsoft.com/office/drawing/2010/main" val="0"/>
                  </a:ext>
                </a:extLst>
              </a:blip>
              <a:srcRect l="-4190"/>
              <a:stretch/>
            </p:blipFill>
            <p:spPr bwMode="auto">
              <a:xfrm flipH="1">
                <a:off x="514350" y="0"/>
                <a:ext cx="482600" cy="977900"/>
              </a:xfrm>
              <a:prstGeom prst="rect">
                <a:avLst/>
              </a:prstGeom>
              <a:noFill/>
              <a:ln>
                <a:noFill/>
              </a:ln>
              <a:extLst>
                <a:ext uri="{53640926-AAD7-44D8-BBD7-CCE9431645EC}">
                  <a14:shadowObscured xmlns:a14="http://schemas.microsoft.com/office/drawing/2010/main"/>
                </a:ext>
              </a:extLst>
            </p:spPr>
          </p:pic>
          <p:pic>
            <p:nvPicPr>
              <p:cNvPr id="15" name="圖片 1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flipH="1">
                <a:off x="1061435" y="-24536"/>
                <a:ext cx="457200" cy="971550"/>
              </a:xfrm>
              <a:prstGeom prst="rect">
                <a:avLst/>
              </a:prstGeom>
              <a:noFill/>
              <a:ln>
                <a:noFill/>
              </a:ln>
              <a:extLst>
                <a:ext uri="{53640926-AAD7-44D8-BBD7-CCE9431645EC}">
                  <a14:shadowObscured xmlns:a14="http://schemas.microsoft.com/office/drawing/2010/main"/>
                </a:ext>
              </a:extLst>
            </p:spPr>
          </p:pic>
          <p:pic>
            <p:nvPicPr>
              <p:cNvPr id="16" name="圖片 15"/>
              <p:cNvPicPr>
                <a:picLocks noChangeAspect="1"/>
              </p:cNvPicPr>
              <p:nvPr/>
            </p:nvPicPr>
            <p:blipFill rotWithShape="1">
              <a:blip r:embed="rId7" cstate="print">
                <a:extLst>
                  <a:ext uri="{28A0092B-C50C-407E-A947-70E740481C1C}">
                    <a14:useLocalDpi xmlns:a14="http://schemas.microsoft.com/office/drawing/2010/main" val="0"/>
                  </a:ext>
                </a:extLst>
              </a:blip>
              <a:srcRect l="-4190"/>
              <a:stretch/>
            </p:blipFill>
            <p:spPr bwMode="auto">
              <a:xfrm flipH="1">
                <a:off x="1575784" y="-30886"/>
                <a:ext cx="482600" cy="977900"/>
              </a:xfrm>
              <a:prstGeom prst="rect">
                <a:avLst/>
              </a:prstGeom>
              <a:noFill/>
              <a:ln>
                <a:noFill/>
              </a:ln>
              <a:extLst>
                <a:ext uri="{53640926-AAD7-44D8-BBD7-CCE9431645EC}">
                  <a14:shadowObscured xmlns:a14="http://schemas.microsoft.com/office/drawing/2010/main"/>
                </a:ext>
              </a:extLst>
            </p:spPr>
          </p:pic>
          <p:pic>
            <p:nvPicPr>
              <p:cNvPr id="17" name="圖片 1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flipH="1">
                <a:off x="2080722" y="-24536"/>
                <a:ext cx="457200" cy="971550"/>
              </a:xfrm>
              <a:prstGeom prst="rect">
                <a:avLst/>
              </a:prstGeom>
              <a:noFill/>
              <a:ln>
                <a:noFill/>
              </a:ln>
              <a:extLst>
                <a:ext uri="{53640926-AAD7-44D8-BBD7-CCE9431645EC}">
                  <a14:shadowObscured xmlns:a14="http://schemas.microsoft.com/office/drawing/2010/main"/>
                </a:ext>
              </a:extLst>
            </p:spPr>
          </p:pic>
          <p:pic>
            <p:nvPicPr>
              <p:cNvPr id="18" name="圖片 17"/>
              <p:cNvPicPr>
                <a:picLocks noChangeAspect="1"/>
              </p:cNvPicPr>
              <p:nvPr/>
            </p:nvPicPr>
            <p:blipFill rotWithShape="1">
              <a:blip r:embed="rId7" cstate="print">
                <a:extLst>
                  <a:ext uri="{28A0092B-C50C-407E-A947-70E740481C1C}">
                    <a14:useLocalDpi xmlns:a14="http://schemas.microsoft.com/office/drawing/2010/main" val="0"/>
                  </a:ext>
                </a:extLst>
              </a:blip>
              <a:srcRect l="-4190"/>
              <a:stretch/>
            </p:blipFill>
            <p:spPr bwMode="auto">
              <a:xfrm flipH="1">
                <a:off x="2595070" y="-30886"/>
                <a:ext cx="482600" cy="977901"/>
              </a:xfrm>
              <a:prstGeom prst="rect">
                <a:avLst/>
              </a:prstGeom>
              <a:noFill/>
              <a:ln>
                <a:noFill/>
              </a:ln>
              <a:extLst>
                <a:ext uri="{53640926-AAD7-44D8-BBD7-CCE9431645EC}">
                  <a14:shadowObscured xmlns:a14="http://schemas.microsoft.com/office/drawing/2010/main"/>
                </a:ext>
              </a:extLst>
            </p:spPr>
          </p:pic>
          <p:pic>
            <p:nvPicPr>
              <p:cNvPr id="19" name="圖片 1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flipH="1">
                <a:off x="3059688" y="-18185"/>
                <a:ext cx="457200" cy="971550"/>
              </a:xfrm>
              <a:prstGeom prst="rect">
                <a:avLst/>
              </a:prstGeom>
              <a:noFill/>
              <a:ln>
                <a:noFill/>
              </a:ln>
              <a:extLst>
                <a:ext uri="{53640926-AAD7-44D8-BBD7-CCE9431645EC}">
                  <a14:shadowObscured xmlns:a14="http://schemas.microsoft.com/office/drawing/2010/main"/>
                </a:ext>
              </a:extLst>
            </p:spPr>
          </p:pic>
          <p:pic>
            <p:nvPicPr>
              <p:cNvPr id="20" name="圖片 19"/>
              <p:cNvPicPr>
                <a:picLocks noChangeAspect="1"/>
              </p:cNvPicPr>
              <p:nvPr/>
            </p:nvPicPr>
            <p:blipFill rotWithShape="1">
              <a:blip r:embed="rId7" cstate="print">
                <a:extLst>
                  <a:ext uri="{28A0092B-C50C-407E-A947-70E740481C1C}">
                    <a14:useLocalDpi xmlns:a14="http://schemas.microsoft.com/office/drawing/2010/main" val="0"/>
                  </a:ext>
                </a:extLst>
              </a:blip>
              <a:srcRect l="-4190"/>
              <a:stretch/>
            </p:blipFill>
            <p:spPr bwMode="auto">
              <a:xfrm flipH="1">
                <a:off x="3574034" y="-24536"/>
                <a:ext cx="482600" cy="977901"/>
              </a:xfrm>
              <a:prstGeom prst="rect">
                <a:avLst/>
              </a:prstGeom>
              <a:noFill/>
              <a:ln>
                <a:noFill/>
              </a:ln>
              <a:extLst>
                <a:ext uri="{53640926-AAD7-44D8-BBD7-CCE9431645EC}">
                  <a14:shadowObscured xmlns:a14="http://schemas.microsoft.com/office/drawing/2010/main"/>
                </a:ext>
              </a:extLst>
            </p:spPr>
          </p:pic>
        </p:grpSp>
        <p:grpSp>
          <p:nvGrpSpPr>
            <p:cNvPr id="27" name="群組 26"/>
            <p:cNvGrpSpPr/>
            <p:nvPr/>
          </p:nvGrpSpPr>
          <p:grpSpPr>
            <a:xfrm>
              <a:off x="3714314" y="548680"/>
              <a:ext cx="1721782" cy="1367982"/>
              <a:chOff x="3714314" y="548680"/>
              <a:chExt cx="1721782" cy="1367982"/>
            </a:xfrm>
          </p:grpSpPr>
          <p:sp>
            <p:nvSpPr>
              <p:cNvPr id="4" name="文字方塊 4"/>
              <p:cNvSpPr txBox="1"/>
              <p:nvPr/>
            </p:nvSpPr>
            <p:spPr>
              <a:xfrm>
                <a:off x="3851920" y="812746"/>
                <a:ext cx="1462567" cy="67203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spcBef>
                    <a:spcPct val="0"/>
                  </a:spcBef>
                  <a:buFont typeface="Arial" pitchFamily="34" charset="0"/>
                  <a:buNone/>
                </a:pPr>
                <a:r>
                  <a:rPr lang="zh-TW" altLang="en-US" sz="3600" b="1" kern="100" dirty="0">
                    <a:solidFill>
                      <a:prstClr val="black"/>
                    </a:solidFill>
                    <a:latin typeface="華康雅藝體W6(P)" panose="040B0600000000000000" pitchFamily="82" charset="-120"/>
                    <a:ea typeface="華康雅藝體W6(P)" panose="040B0600000000000000" pitchFamily="82" charset="-120"/>
                    <a:cs typeface="Times New Roman" panose="02020603050405020304" pitchFamily="18" charset="0"/>
                  </a:rPr>
                  <a:t>天 主</a:t>
                </a:r>
                <a:endParaRPr lang="zh-TW" altLang="en-US" sz="1200" b="1" kern="100" dirty="0">
                  <a:solidFill>
                    <a:prstClr val="black"/>
                  </a:solidFill>
                  <a:latin typeface="華康雅藝體W6(P)" panose="040B0600000000000000" pitchFamily="82" charset="-120"/>
                  <a:ea typeface="華康雅藝體W6(P)" panose="040B0600000000000000" pitchFamily="82" charset="-120"/>
                  <a:cs typeface="Times New Roman" panose="02020603050405020304" pitchFamily="18" charset="0"/>
                </a:endParaRPr>
              </a:p>
            </p:txBody>
          </p:sp>
          <p:sp>
            <p:nvSpPr>
              <p:cNvPr id="12" name="心形 11"/>
              <p:cNvSpPr/>
              <p:nvPr/>
            </p:nvSpPr>
            <p:spPr>
              <a:xfrm>
                <a:off x="3714314" y="548680"/>
                <a:ext cx="1721782" cy="1367982"/>
              </a:xfrm>
              <a:prstGeom prst="hear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buFont typeface="Arial" pitchFamily="34" charset="0"/>
                  <a:buNone/>
                </a:pPr>
                <a:endParaRPr lang="zh-TW" altLang="en-US">
                  <a:ln w="38100">
                    <a:solidFill>
                      <a:prstClr val="black"/>
                    </a:solidFill>
                  </a:ln>
                  <a:solidFill>
                    <a:srgbClr val="FF0000"/>
                  </a:solidFill>
                </a:endParaRPr>
              </a:p>
            </p:txBody>
          </p:sp>
        </p:grpSp>
        <p:sp>
          <p:nvSpPr>
            <p:cNvPr id="28" name="向下箭號 27"/>
            <p:cNvSpPr/>
            <p:nvPr/>
          </p:nvSpPr>
          <p:spPr>
            <a:xfrm>
              <a:off x="4399180" y="4582578"/>
              <a:ext cx="529663" cy="718630"/>
            </a:xfrm>
            <a:prstGeom prst="downArrow">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buFont typeface="Arial" pitchFamily="34" charset="0"/>
                <a:buNone/>
              </a:pPr>
              <a:endParaRPr lang="zh-TW" altLang="en-US">
                <a:solidFill>
                  <a:prstClr val="black"/>
                </a:solidFill>
                <a:latin typeface="Arial" pitchFamily="34" charset="0"/>
                <a:ea typeface="SimSun" pitchFamily="2" charset="-122"/>
              </a:endParaRPr>
            </a:p>
          </p:txBody>
        </p:sp>
        <p:sp>
          <p:nvSpPr>
            <p:cNvPr id="29" name="文字方塊 4"/>
            <p:cNvSpPr txBox="1"/>
            <p:nvPr/>
          </p:nvSpPr>
          <p:spPr>
            <a:xfrm>
              <a:off x="3924542" y="3909090"/>
              <a:ext cx="1389946" cy="67203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spcBef>
                  <a:spcPct val="0"/>
                </a:spcBef>
                <a:buFont typeface="Arial" pitchFamily="34" charset="0"/>
                <a:buNone/>
              </a:pPr>
              <a:r>
                <a:rPr lang="zh-TW" altLang="en-US" sz="3600" b="1" kern="100" dirty="0">
                  <a:solidFill>
                    <a:prstClr val="black"/>
                  </a:solidFill>
                  <a:latin typeface="華康雅藝體W6(P)" panose="040B0600000000000000" pitchFamily="82" charset="-120"/>
                  <a:ea typeface="華康雅藝體W6(P)" panose="040B0600000000000000" pitchFamily="82" charset="-120"/>
                  <a:cs typeface="Times New Roman" panose="02020603050405020304" pitchFamily="18" charset="0"/>
                </a:rPr>
                <a:t>家庭</a:t>
              </a:r>
            </a:p>
          </p:txBody>
        </p:sp>
      </p:grpSp>
      <p:grpSp>
        <p:nvGrpSpPr>
          <p:cNvPr id="33" name="群組 32"/>
          <p:cNvGrpSpPr/>
          <p:nvPr/>
        </p:nvGrpSpPr>
        <p:grpSpPr>
          <a:xfrm>
            <a:off x="6765420" y="908720"/>
            <a:ext cx="1130780" cy="976580"/>
            <a:chOff x="4838238" y="1986464"/>
            <a:chExt cx="1130780" cy="976580"/>
          </a:xfrm>
        </p:grpSpPr>
        <p:pic>
          <p:nvPicPr>
            <p:cNvPr id="11" name="圖片 10" descr="https://encrypted-tbn0.gstatic.com/images?q=tbn:ANd9GcQYezpBWELhuLpcah7SarAnMIjl43WbBXXyZrOpDUTvujGN9ETH"/>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65804" y="1986464"/>
              <a:ext cx="903214" cy="976580"/>
            </a:xfrm>
            <a:prstGeom prst="rect">
              <a:avLst/>
            </a:prstGeom>
            <a:noFill/>
            <a:ln>
              <a:noFill/>
            </a:ln>
          </p:spPr>
        </p:pic>
        <p:sp>
          <p:nvSpPr>
            <p:cNvPr id="30" name="文字方塊 4"/>
            <p:cNvSpPr txBox="1"/>
            <p:nvPr/>
          </p:nvSpPr>
          <p:spPr>
            <a:xfrm>
              <a:off x="4838238" y="2132856"/>
              <a:ext cx="1130780" cy="66514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spcBef>
                  <a:spcPct val="0"/>
                </a:spcBef>
                <a:buFont typeface="Arial" pitchFamily="34" charset="0"/>
                <a:buNone/>
              </a:pPr>
              <a:r>
                <a:rPr lang="zh-TW" altLang="en-US" sz="3600" b="1" kern="100" dirty="0">
                  <a:solidFill>
                    <a:prstClr val="black"/>
                  </a:solidFill>
                  <a:latin typeface="華康雅藝體W6(P)" panose="040B0600000000000000" pitchFamily="82" charset="-120"/>
                  <a:ea typeface="華康雅藝體W6(P)" panose="040B0600000000000000" pitchFamily="82" charset="-120"/>
                  <a:cs typeface="Times New Roman" panose="02020603050405020304" pitchFamily="18" charset="0"/>
                </a:rPr>
                <a:t>永生</a:t>
              </a:r>
            </a:p>
          </p:txBody>
        </p:sp>
      </p:grpSp>
    </p:spTree>
    <p:extLst>
      <p:ext uri="{BB962C8B-B14F-4D97-AF65-F5344CB8AC3E}">
        <p14:creationId xmlns:p14="http://schemas.microsoft.com/office/powerpoint/2010/main" val="2679907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5.55556E-7 -3.7037E-6 L 5.55556E-7 0.63241 " pathEditMode="relative" rAng="0" ptsTypes="AA">
                                      <p:cBhvr>
                                        <p:cTn id="23" dur="2000" fill="hold"/>
                                        <p:tgtEl>
                                          <p:spTgt spid="33"/>
                                        </p:tgtEl>
                                        <p:attrNameLst>
                                          <p:attrName>ppt_x</p:attrName>
                                          <p:attrName>ppt_y</p:attrName>
                                        </p:attrNameLst>
                                      </p:cBhvr>
                                      <p:rCtr x="0" y="31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2197936"/>
            <a:ext cx="9905998" cy="1478570"/>
          </a:xfrm>
        </p:spPr>
        <p:txBody>
          <a:bodyPr>
            <a:normAutofit/>
          </a:bodyPr>
          <a:lstStyle/>
          <a:p>
            <a:r>
              <a:rPr lang="en-US" altLang="zh-TW" b="1" dirty="0" err="1" smtClean="0">
                <a:effectLst>
                  <a:outerShdw blurRad="38100" dist="38100" dir="2700000" algn="tl">
                    <a:srgbClr val="000000">
                      <a:alpha val="43137"/>
                    </a:srgbClr>
                  </a:outerShdw>
                </a:effectLst>
              </a:rPr>
              <a:t>iV</a:t>
            </a:r>
            <a:r>
              <a:rPr lang="en-US" altLang="zh-TW" b="1" dirty="0" smtClean="0">
                <a:effectLst>
                  <a:outerShdw blurRad="38100" dist="38100" dir="2700000" algn="tl">
                    <a:srgbClr val="000000">
                      <a:alpha val="43137"/>
                    </a:srgbClr>
                  </a:outerShdw>
                </a:effectLst>
              </a:rPr>
              <a:t>.</a:t>
            </a:r>
            <a:r>
              <a:rPr lang="zh-TW" altLang="en-US" b="1" dirty="0">
                <a:effectLst>
                  <a:outerShdw blurRad="38100" dist="38100" dir="2700000" algn="tl">
                    <a:srgbClr val="000000">
                      <a:alpha val="43137"/>
                    </a:srgbClr>
                  </a:outerShdw>
                </a:effectLst>
              </a:rPr>
              <a:t> 罪是自願地拒絕天主的愛的計畫 </a:t>
            </a:r>
            <a:r>
              <a:rPr lang="en-US" altLang="zh-TW" b="1" dirty="0">
                <a:effectLst>
                  <a:outerShdw blurRad="38100" dist="38100" dir="2700000" algn="tl">
                    <a:srgbClr val="000000">
                      <a:alpha val="43137"/>
                    </a:srgbClr>
                  </a:outerShdw>
                </a:effectLst>
              </a:rPr>
              <a:t>(</a:t>
            </a:r>
            <a:r>
              <a:rPr lang="zh-TW" altLang="en-US" b="1" dirty="0">
                <a:effectLst>
                  <a:outerShdw blurRad="38100" dist="38100" dir="2700000" algn="tl">
                    <a:srgbClr val="000000">
                      <a:alpha val="43137"/>
                    </a:srgbClr>
                  </a:outerShdw>
                </a:effectLst>
              </a:rPr>
              <a:t>失去永生</a:t>
            </a:r>
            <a:r>
              <a:rPr lang="en-US" altLang="zh-TW" b="1" dirty="0" smtClean="0">
                <a:effectLst>
                  <a:outerShdw blurRad="38100" dist="38100" dir="2700000" algn="tl">
                    <a:srgbClr val="000000">
                      <a:alpha val="43137"/>
                    </a:srgbClr>
                  </a:outerShdw>
                </a:effectLst>
              </a:rPr>
              <a:t>)</a:t>
            </a:r>
            <a:endParaRPr lang="en-US"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452DB7F3-C77E-4428-A35D-EDF29CC50991}" type="slidenum">
              <a:rPr lang="en-US" smtClean="0"/>
              <a:t>51</a:t>
            </a:fld>
            <a:endParaRPr lang="en-US"/>
          </a:p>
        </p:txBody>
      </p:sp>
    </p:spTree>
    <p:extLst>
      <p:ext uri="{BB962C8B-B14F-4D97-AF65-F5344CB8AC3E}">
        <p14:creationId xmlns:p14="http://schemas.microsoft.com/office/powerpoint/2010/main" val="41813129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775520" y="188640"/>
            <a:ext cx="8496944" cy="4536504"/>
          </a:xfrm>
        </p:spPr>
        <p:txBody>
          <a:bodyPr>
            <a:noAutofit/>
          </a:bodyPr>
          <a:lstStyle/>
          <a:p>
            <a:pPr algn="l"/>
            <a:r>
              <a:rPr lang="zh-TW" altLang="en-US" sz="11500" b="1" dirty="0">
                <a:ln>
                  <a:solidFill>
                    <a:srgbClr val="FF0000"/>
                  </a:solidFill>
                </a:ln>
                <a:latin typeface="華康雅宋體" pitchFamily="49" charset="-120"/>
                <a:ea typeface="華康雅宋體" pitchFamily="49" charset="-120"/>
              </a:rPr>
              <a:t>原罪</a:t>
            </a:r>
            <a:r>
              <a:rPr lang="zh-TW" altLang="en-US" sz="11500" b="1" dirty="0">
                <a:ln>
                  <a:solidFill>
                    <a:schemeClr val="tx1"/>
                  </a:solidFill>
                </a:ln>
                <a:latin typeface="華康鋼筆體W2" pitchFamily="65" charset="-120"/>
                <a:ea typeface="華康鋼筆體W2" pitchFamily="65" charset="-120"/>
              </a:rPr>
              <a:t>：</a:t>
            </a:r>
            <a:r>
              <a:rPr lang="en-US" altLang="zh-TW" sz="9600" b="1" dirty="0">
                <a:latin typeface="華康鋼筆體W2" pitchFamily="65" charset="-120"/>
                <a:ea typeface="華康鋼筆體W2" pitchFamily="65" charset="-120"/>
              </a:rPr>
              <a:t/>
            </a:r>
            <a:br>
              <a:rPr lang="en-US" altLang="zh-TW" sz="9600" b="1" dirty="0">
                <a:latin typeface="華康鋼筆體W2" pitchFamily="65" charset="-120"/>
                <a:ea typeface="華康鋼筆體W2" pitchFamily="65" charset="-120"/>
              </a:rPr>
            </a:br>
            <a:r>
              <a:rPr lang="zh-TW" altLang="en-US" sz="7200" b="1" dirty="0">
                <a:latin typeface="華康鋼筆體W2" pitchFamily="65" charset="-120"/>
                <a:ea typeface="華康鋼筆體W2" pitchFamily="65" charset="-120"/>
              </a:rPr>
              <a:t>人類拒絕天主愛的計畫及其後果</a:t>
            </a:r>
          </a:p>
        </p:txBody>
      </p:sp>
      <p:pic>
        <p:nvPicPr>
          <p:cNvPr id="1026" name="Picture 2" descr="C:\Users\Rebecca_Win7\Desktop\圖片1.png"/>
          <p:cNvPicPr>
            <a:picLocks noChangeAspect="1" noChangeArrowheads="1"/>
          </p:cNvPicPr>
          <p:nvPr/>
        </p:nvPicPr>
        <p:blipFill>
          <a:blip r:embed="rId3" cstate="print"/>
          <a:srcRect/>
          <a:stretch>
            <a:fillRect/>
          </a:stretch>
        </p:blipFill>
        <p:spPr bwMode="auto">
          <a:xfrm>
            <a:off x="6781800" y="3332164"/>
            <a:ext cx="3886200" cy="3525837"/>
          </a:xfrm>
          <a:prstGeom prst="rect">
            <a:avLst/>
          </a:prstGeom>
          <a:noFill/>
        </p:spPr>
      </p:pic>
    </p:spTree>
    <p:extLst>
      <p:ext uri="{BB962C8B-B14F-4D97-AF65-F5344CB8AC3E}">
        <p14:creationId xmlns:p14="http://schemas.microsoft.com/office/powerpoint/2010/main" val="330293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n>
                  <a:solidFill>
                    <a:srgbClr val="FF0000"/>
                  </a:solidFill>
                </a:ln>
                <a:latin typeface="華康正顏楷體W9(P)" pitchFamily="66" charset="-120"/>
                <a:ea typeface="華康正顏楷體W9(P)" pitchFamily="66" charset="-120"/>
              </a:rPr>
              <a:t>到底什麼是原罪？！</a:t>
            </a:r>
            <a:endParaRPr lang="zh-TW" altLang="en-US" dirty="0">
              <a:ln>
                <a:solidFill>
                  <a:srgbClr val="FF0000"/>
                </a:solidFill>
              </a:ln>
              <a:latin typeface="華康正顏楷體W9(P)" pitchFamily="66" charset="-120"/>
              <a:ea typeface="華康正顏楷體W9(P)" pitchFamily="66" charset="-120"/>
            </a:endParaRPr>
          </a:p>
        </p:txBody>
      </p:sp>
      <p:sp>
        <p:nvSpPr>
          <p:cNvPr id="3" name="內容版面配置區 2"/>
          <p:cNvSpPr>
            <a:spLocks noGrp="1"/>
          </p:cNvSpPr>
          <p:nvPr>
            <p:ph idx="1"/>
          </p:nvPr>
        </p:nvSpPr>
        <p:spPr>
          <a:xfrm>
            <a:off x="1981200" y="1600201"/>
            <a:ext cx="8229600" cy="2980928"/>
          </a:xfrm>
        </p:spPr>
        <p:txBody>
          <a:bodyPr>
            <a:normAutofit/>
          </a:bodyPr>
          <a:lstStyle/>
          <a:p>
            <a:pPr marL="514350" indent="-514350">
              <a:buFont typeface="+mj-lt"/>
              <a:buAutoNum type="arabicPeriod"/>
            </a:pPr>
            <a:r>
              <a:rPr lang="zh-TW" altLang="en-US" sz="4800" dirty="0">
                <a:ln>
                  <a:solidFill>
                    <a:srgbClr val="00B050"/>
                  </a:solidFill>
                </a:ln>
                <a:solidFill>
                  <a:srgbClr val="FFFF00"/>
                </a:solidFill>
                <a:latin typeface="華康正顏楷體W9(P)" pitchFamily="66" charset="-120"/>
                <a:ea typeface="華康正顏楷體W9(P)" pitchFamily="66" charset="-120"/>
              </a:rPr>
              <a:t>本罪</a:t>
            </a:r>
            <a:r>
              <a:rPr lang="en-US" altLang="zh-TW" sz="4800" dirty="0">
                <a:ln>
                  <a:solidFill>
                    <a:srgbClr val="00B050"/>
                  </a:solidFill>
                </a:ln>
                <a:solidFill>
                  <a:srgbClr val="FFFF00"/>
                </a:solidFill>
                <a:latin typeface="華康正顏楷體W9(P)" pitchFamily="66" charset="-120"/>
                <a:ea typeface="華康正顏楷體W9(P)" pitchFamily="66" charset="-120"/>
              </a:rPr>
              <a:t>VS.</a:t>
            </a:r>
            <a:r>
              <a:rPr lang="zh-TW" altLang="en-US" sz="4800" dirty="0">
                <a:ln>
                  <a:solidFill>
                    <a:srgbClr val="00B050"/>
                  </a:solidFill>
                </a:ln>
                <a:solidFill>
                  <a:srgbClr val="FFFF00"/>
                </a:solidFill>
                <a:latin typeface="華康正顏楷體W9(P)" pitchFamily="66" charset="-120"/>
                <a:ea typeface="華康正顏楷體W9(P)" pitchFamily="66" charset="-120"/>
              </a:rPr>
              <a:t>原罪</a:t>
            </a:r>
            <a:endParaRPr lang="en-US" altLang="zh-TW" sz="4800" dirty="0">
              <a:ln>
                <a:solidFill>
                  <a:srgbClr val="00B050"/>
                </a:solidFill>
              </a:ln>
              <a:solidFill>
                <a:srgbClr val="FFFF00"/>
              </a:solidFill>
              <a:latin typeface="華康正顏楷體W9(P)" pitchFamily="66" charset="-120"/>
              <a:ea typeface="華康正顏楷體W9(P)" pitchFamily="66" charset="-120"/>
            </a:endParaRPr>
          </a:p>
          <a:p>
            <a:pPr marL="514350" indent="-514350">
              <a:buFont typeface="+mj-lt"/>
              <a:buAutoNum type="arabicPeriod"/>
            </a:pPr>
            <a:r>
              <a:rPr lang="zh-TW" altLang="en-US" sz="4800" dirty="0">
                <a:ln>
                  <a:solidFill>
                    <a:srgbClr val="00B050"/>
                  </a:solidFill>
                </a:ln>
                <a:solidFill>
                  <a:srgbClr val="FFFF00"/>
                </a:solidFill>
                <a:latin typeface="華康正顏楷體W9(P)" pitchFamily="66" charset="-120"/>
                <a:ea typeface="華康正顏楷體W9(P)" pitchFamily="66" charset="-120"/>
              </a:rPr>
              <a:t>為什麼原罪會影響所有人？</a:t>
            </a:r>
            <a:endParaRPr lang="en-US" altLang="zh-TW" sz="4800" dirty="0">
              <a:ln>
                <a:solidFill>
                  <a:srgbClr val="00B050"/>
                </a:solidFill>
              </a:ln>
              <a:solidFill>
                <a:srgbClr val="FFFF00"/>
              </a:solidFill>
              <a:latin typeface="華康正顏楷體W9(P)" pitchFamily="66" charset="-120"/>
              <a:ea typeface="華康正顏楷體W9(P)" pitchFamily="66" charset="-120"/>
            </a:endParaRPr>
          </a:p>
          <a:p>
            <a:pPr marL="514350" indent="-514350">
              <a:buFont typeface="+mj-lt"/>
              <a:buAutoNum type="arabicPeriod"/>
            </a:pPr>
            <a:r>
              <a:rPr lang="zh-TW" altLang="en-US" sz="4800" dirty="0">
                <a:ln>
                  <a:solidFill>
                    <a:srgbClr val="00B050"/>
                  </a:solidFill>
                </a:ln>
                <a:solidFill>
                  <a:srgbClr val="FFFF00"/>
                </a:solidFill>
                <a:latin typeface="華康正顏楷體W9(P)" pitchFamily="66" charset="-120"/>
                <a:ea typeface="華康正顏楷體W9(P)" pitchFamily="66" charset="-120"/>
              </a:rPr>
              <a:t>原罪有什麼後果？</a:t>
            </a:r>
            <a:endParaRPr lang="en-US" altLang="zh-TW" sz="4800" dirty="0">
              <a:ln>
                <a:solidFill>
                  <a:srgbClr val="00B050"/>
                </a:solidFill>
              </a:ln>
              <a:solidFill>
                <a:srgbClr val="FFFF00"/>
              </a:solidFill>
              <a:latin typeface="華康正顏楷體W9(P)" pitchFamily="66" charset="-120"/>
              <a:ea typeface="華康正顏楷體W9(P)" pitchFamily="66" charset="-120"/>
            </a:endParaRPr>
          </a:p>
        </p:txBody>
      </p:sp>
    </p:spTree>
    <p:extLst>
      <p:ext uri="{BB962C8B-B14F-4D97-AF65-F5344CB8AC3E}">
        <p14:creationId xmlns:p14="http://schemas.microsoft.com/office/powerpoint/2010/main" val="5667380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495600" y="836712"/>
            <a:ext cx="2808312" cy="1446550"/>
          </a:xfrm>
          <a:prstGeom prst="rect">
            <a:avLst/>
          </a:prstGeom>
          <a:noFill/>
        </p:spPr>
        <p:txBody>
          <a:bodyPr wrap="square" rtlCol="0">
            <a:spAutoFit/>
          </a:bodyPr>
          <a:lstStyle/>
          <a:p>
            <a:r>
              <a:rPr lang="zh-TW" altLang="en-US" sz="8800" dirty="0">
                <a:ln>
                  <a:solidFill>
                    <a:srgbClr val="FF0000"/>
                  </a:solidFill>
                </a:ln>
                <a:solidFill>
                  <a:srgbClr val="FFFF00"/>
                </a:solidFill>
                <a:latin typeface="華康雅宋體" pitchFamily="49" charset="-120"/>
                <a:ea typeface="華康雅宋體" pitchFamily="49" charset="-120"/>
              </a:rPr>
              <a:t>本罪</a:t>
            </a:r>
          </a:p>
        </p:txBody>
      </p:sp>
      <p:sp>
        <p:nvSpPr>
          <p:cNvPr id="5" name="文字方塊 4"/>
          <p:cNvSpPr txBox="1"/>
          <p:nvPr/>
        </p:nvSpPr>
        <p:spPr>
          <a:xfrm>
            <a:off x="7104112" y="4365104"/>
            <a:ext cx="2592288" cy="1446550"/>
          </a:xfrm>
          <a:prstGeom prst="rect">
            <a:avLst/>
          </a:prstGeom>
          <a:noFill/>
        </p:spPr>
        <p:txBody>
          <a:bodyPr wrap="square" rtlCol="0">
            <a:spAutoFit/>
          </a:bodyPr>
          <a:lstStyle/>
          <a:p>
            <a:r>
              <a:rPr lang="zh-TW" altLang="en-US" sz="8800" dirty="0">
                <a:ln>
                  <a:solidFill>
                    <a:srgbClr val="FF0000"/>
                  </a:solidFill>
                </a:ln>
                <a:solidFill>
                  <a:srgbClr val="FFFF00"/>
                </a:solidFill>
                <a:latin typeface="華康雅宋體" pitchFamily="49" charset="-120"/>
                <a:ea typeface="華康雅宋體" pitchFamily="49" charset="-120"/>
              </a:rPr>
              <a:t>原罪</a:t>
            </a:r>
          </a:p>
        </p:txBody>
      </p:sp>
      <p:sp>
        <p:nvSpPr>
          <p:cNvPr id="6" name="文字方塊 5"/>
          <p:cNvSpPr txBox="1"/>
          <p:nvPr/>
        </p:nvSpPr>
        <p:spPr>
          <a:xfrm>
            <a:off x="5303912" y="3140968"/>
            <a:ext cx="1656184" cy="1107996"/>
          </a:xfrm>
          <a:prstGeom prst="rect">
            <a:avLst/>
          </a:prstGeom>
          <a:noFill/>
        </p:spPr>
        <p:txBody>
          <a:bodyPr wrap="square" rtlCol="0">
            <a:spAutoFit/>
          </a:bodyPr>
          <a:lstStyle/>
          <a:p>
            <a:r>
              <a:rPr lang="en-US" altLang="zh-TW" sz="6600" b="1" dirty="0">
                <a:solidFill>
                  <a:srgbClr val="FF0000"/>
                </a:solidFill>
                <a:latin typeface="華康魔風體W4" pitchFamily="82" charset="-120"/>
                <a:ea typeface="華康魔風體W4" pitchFamily="82" charset="-120"/>
              </a:rPr>
              <a:t>VS.</a:t>
            </a:r>
            <a:endParaRPr lang="zh-TW" altLang="en-US" sz="6600" b="1" dirty="0">
              <a:solidFill>
                <a:srgbClr val="FF0000"/>
              </a:solidFill>
              <a:latin typeface="華康魔風體W4" pitchFamily="82" charset="-120"/>
              <a:ea typeface="華康魔風體W4" pitchFamily="82" charset="-120"/>
            </a:endParaRPr>
          </a:p>
        </p:txBody>
      </p:sp>
    </p:spTree>
    <p:extLst>
      <p:ext uri="{BB962C8B-B14F-4D97-AF65-F5344CB8AC3E}">
        <p14:creationId xmlns:p14="http://schemas.microsoft.com/office/powerpoint/2010/main" val="11234480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6995120" cy="1143000"/>
          </a:xfrm>
        </p:spPr>
        <p:txBody>
          <a:bodyPr>
            <a:noAutofit/>
          </a:bodyPr>
          <a:lstStyle/>
          <a:p>
            <a:r>
              <a:rPr lang="zh-TW" altLang="en-US" sz="7200" b="1" dirty="0">
                <a:ln>
                  <a:solidFill>
                    <a:srgbClr val="FF6600"/>
                  </a:solidFill>
                </a:ln>
                <a:latin typeface="華康正顏楷體W7" pitchFamily="65" charset="-120"/>
                <a:ea typeface="華康正顏楷體W7" pitchFamily="65" charset="-120"/>
              </a:rPr>
              <a:t>靈性生命的特徵</a:t>
            </a:r>
          </a:p>
        </p:txBody>
      </p:sp>
      <p:sp>
        <p:nvSpPr>
          <p:cNvPr id="3" name="內容版面配置區 2"/>
          <p:cNvSpPr>
            <a:spLocks noGrp="1"/>
          </p:cNvSpPr>
          <p:nvPr>
            <p:ph idx="1"/>
          </p:nvPr>
        </p:nvSpPr>
        <p:spPr>
          <a:xfrm>
            <a:off x="1981200" y="1600201"/>
            <a:ext cx="3682752" cy="2764904"/>
          </a:xfrm>
        </p:spPr>
        <p:txBody>
          <a:bodyPr>
            <a:normAutofit/>
          </a:bodyPr>
          <a:lstStyle/>
          <a:p>
            <a:pPr marL="514350" indent="-514350">
              <a:buFont typeface="+mj-lt"/>
              <a:buAutoNum type="arabicPeriod"/>
            </a:pPr>
            <a:r>
              <a:rPr lang="zh-TW" altLang="en-US" sz="4400" b="1" dirty="0">
                <a:latin typeface="華康正顏楷體W7" pitchFamily="65" charset="-120"/>
                <a:ea typeface="華康正顏楷體W7" pitchFamily="65" charset="-120"/>
              </a:rPr>
              <a:t>理智智慧</a:t>
            </a:r>
            <a:endParaRPr lang="en-US" altLang="zh-TW" sz="4400" b="1" dirty="0">
              <a:latin typeface="華康正顏楷體W7" pitchFamily="65" charset="-120"/>
              <a:ea typeface="華康正顏楷體W7" pitchFamily="65" charset="-120"/>
            </a:endParaRPr>
          </a:p>
          <a:p>
            <a:pPr marL="514350" indent="-514350">
              <a:buFont typeface="+mj-lt"/>
              <a:buAutoNum type="arabicPeriod"/>
            </a:pPr>
            <a:r>
              <a:rPr lang="zh-TW" altLang="en-US" sz="4400" b="1" dirty="0">
                <a:latin typeface="華康正顏楷體W7" pitchFamily="65" charset="-120"/>
                <a:ea typeface="華康正顏楷體W7" pitchFamily="65" charset="-120"/>
              </a:rPr>
              <a:t>自由意志</a:t>
            </a:r>
            <a:endParaRPr lang="en-US" altLang="zh-TW" sz="4400" b="1" dirty="0">
              <a:latin typeface="華康正顏楷體W7" pitchFamily="65" charset="-120"/>
              <a:ea typeface="華康正顏楷體W7" pitchFamily="65" charset="-120"/>
            </a:endParaRPr>
          </a:p>
          <a:p>
            <a:pPr marL="514350" indent="-514350">
              <a:buFont typeface="+mj-lt"/>
              <a:buAutoNum type="arabicPeriod"/>
            </a:pPr>
            <a:r>
              <a:rPr lang="zh-TW" altLang="en-US" sz="4400" b="1" dirty="0">
                <a:latin typeface="華康正顏楷體W7" pitchFamily="65" charset="-120"/>
                <a:ea typeface="華康正顏楷體W7" pitchFamily="65" charset="-120"/>
              </a:rPr>
              <a:t>愛的能力</a:t>
            </a:r>
          </a:p>
        </p:txBody>
      </p:sp>
      <p:pic>
        <p:nvPicPr>
          <p:cNvPr id="6147" name="Picture 3" descr="C:\Users\Rebecca_Win7\Desktop\祈禱塗鴉本\圖片22.png"/>
          <p:cNvPicPr>
            <a:picLocks noChangeAspect="1" noChangeArrowheads="1"/>
          </p:cNvPicPr>
          <p:nvPr/>
        </p:nvPicPr>
        <p:blipFill>
          <a:blip r:embed="rId3" cstate="print"/>
          <a:srcRect/>
          <a:stretch>
            <a:fillRect/>
          </a:stretch>
        </p:blipFill>
        <p:spPr bwMode="auto">
          <a:xfrm>
            <a:off x="6528049" y="1239970"/>
            <a:ext cx="4139952" cy="5618030"/>
          </a:xfrm>
          <a:prstGeom prst="rect">
            <a:avLst/>
          </a:prstGeom>
          <a:noFill/>
        </p:spPr>
      </p:pic>
      <p:pic>
        <p:nvPicPr>
          <p:cNvPr id="6148" name="Picture 4" descr="C:\Users\Rebecca_Win7\Desktop\祈禱塗鴉本\圖片25.png"/>
          <p:cNvPicPr>
            <a:picLocks noChangeAspect="1" noChangeArrowheads="1"/>
          </p:cNvPicPr>
          <p:nvPr/>
        </p:nvPicPr>
        <p:blipFill>
          <a:blip r:embed="rId4" cstate="print"/>
          <a:srcRect/>
          <a:stretch>
            <a:fillRect/>
          </a:stretch>
        </p:blipFill>
        <p:spPr bwMode="auto">
          <a:xfrm>
            <a:off x="2639617" y="4077073"/>
            <a:ext cx="3955087" cy="2570287"/>
          </a:xfrm>
          <a:prstGeom prst="rect">
            <a:avLst/>
          </a:prstGeom>
          <a:noFill/>
        </p:spPr>
      </p:pic>
    </p:spTree>
    <p:extLst>
      <p:ext uri="{BB962C8B-B14F-4D97-AF65-F5344CB8AC3E}">
        <p14:creationId xmlns:p14="http://schemas.microsoft.com/office/powerpoint/2010/main" val="17979100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91544" y="0"/>
            <a:ext cx="8229600" cy="1143000"/>
          </a:xfrm>
        </p:spPr>
        <p:txBody>
          <a:bodyPr/>
          <a:lstStyle/>
          <a:p>
            <a:r>
              <a:rPr lang="zh-TW" altLang="en-US" dirty="0" smtClean="0">
                <a:latin typeface="華康雅宋體" pitchFamily="49" charset="-120"/>
                <a:ea typeface="華康雅宋體" pitchFamily="49" charset="-120"/>
              </a:rPr>
              <a:t>什麼是本罪？</a:t>
            </a:r>
            <a:endParaRPr lang="zh-TW" altLang="en-US" dirty="0">
              <a:latin typeface="華康雅宋體" pitchFamily="49" charset="-120"/>
              <a:ea typeface="華康雅宋體" pitchFamily="49" charset="-120"/>
            </a:endParaRPr>
          </a:p>
        </p:txBody>
      </p:sp>
      <p:sp>
        <p:nvSpPr>
          <p:cNvPr id="3" name="內容版面配置區 2"/>
          <p:cNvSpPr>
            <a:spLocks noGrp="1"/>
          </p:cNvSpPr>
          <p:nvPr>
            <p:ph idx="1"/>
          </p:nvPr>
        </p:nvSpPr>
        <p:spPr>
          <a:xfrm>
            <a:off x="1703512" y="1052737"/>
            <a:ext cx="8784976" cy="1512168"/>
          </a:xfrm>
        </p:spPr>
        <p:txBody>
          <a:bodyPr>
            <a:normAutofit/>
          </a:bodyPr>
          <a:lstStyle/>
          <a:p>
            <a:pPr marL="514350" indent="-514350">
              <a:buNone/>
            </a:pPr>
            <a:r>
              <a:rPr lang="zh-TW" altLang="en-US" sz="4300" b="1" dirty="0">
                <a:latin typeface="華康秀風體W3" pitchFamily="65" charset="-120"/>
                <a:ea typeface="華康秀風體W3" pitchFamily="65" charset="-120"/>
              </a:rPr>
              <a:t>要構成本罪必須滿足以下條件：</a:t>
            </a:r>
            <a:endParaRPr lang="en-US" altLang="zh-TW" sz="4300" b="1" dirty="0">
              <a:latin typeface="華康秀風體W3" pitchFamily="65" charset="-120"/>
              <a:ea typeface="華康秀風體W3" pitchFamily="65" charset="-120"/>
            </a:endParaRPr>
          </a:p>
        </p:txBody>
      </p:sp>
      <p:pic>
        <p:nvPicPr>
          <p:cNvPr id="2050" name="Picture 2" descr="C:\Users\Rebecca_Win7\Desktop\green_check_mark_clip_art_9355.jpg"/>
          <p:cNvPicPr>
            <a:picLocks noChangeAspect="1" noChangeArrowheads="1"/>
          </p:cNvPicPr>
          <p:nvPr/>
        </p:nvPicPr>
        <p:blipFill>
          <a:blip r:embed="rId3" cstate="print"/>
          <a:srcRect/>
          <a:stretch>
            <a:fillRect/>
          </a:stretch>
        </p:blipFill>
        <p:spPr bwMode="auto">
          <a:xfrm>
            <a:off x="4871865" y="1916832"/>
            <a:ext cx="914023" cy="1052736"/>
          </a:xfrm>
          <a:prstGeom prst="rect">
            <a:avLst/>
          </a:prstGeom>
          <a:noFill/>
        </p:spPr>
      </p:pic>
      <p:pic>
        <p:nvPicPr>
          <p:cNvPr id="2051" name="Picture 3" descr="C:\Users\Rebecca_Win7\Desktop\20130226213412!Hot_Stuff_the_Little_Devil_Harvey_Comics.gif"/>
          <p:cNvPicPr>
            <a:picLocks noChangeAspect="1" noChangeArrowheads="1"/>
          </p:cNvPicPr>
          <p:nvPr/>
        </p:nvPicPr>
        <p:blipFill>
          <a:blip r:embed="rId4" cstate="print"/>
          <a:srcRect l="1770" t="1690" r="4413" b="2348"/>
          <a:stretch>
            <a:fillRect/>
          </a:stretch>
        </p:blipFill>
        <p:spPr bwMode="auto">
          <a:xfrm>
            <a:off x="6672064" y="2780928"/>
            <a:ext cx="3816424" cy="3816424"/>
          </a:xfrm>
          <a:prstGeom prst="rect">
            <a:avLst/>
          </a:prstGeom>
          <a:noFill/>
        </p:spPr>
      </p:pic>
      <p:sp>
        <p:nvSpPr>
          <p:cNvPr id="8" name="文字方塊 7"/>
          <p:cNvSpPr txBox="1"/>
          <p:nvPr/>
        </p:nvSpPr>
        <p:spPr>
          <a:xfrm rot="20149221">
            <a:off x="5584380" y="1978684"/>
            <a:ext cx="3703761" cy="1107996"/>
          </a:xfrm>
          <a:prstGeom prst="rect">
            <a:avLst/>
          </a:prstGeom>
          <a:noFill/>
        </p:spPr>
        <p:txBody>
          <a:bodyPr wrap="square" rtlCol="0">
            <a:spAutoFit/>
          </a:bodyPr>
          <a:lstStyle/>
          <a:p>
            <a:r>
              <a:rPr lang="en-US" altLang="zh-TW" sz="6600" b="1" dirty="0">
                <a:solidFill>
                  <a:srgbClr val="0000FF"/>
                </a:solidFill>
                <a:latin typeface="Blackadder ITC" pitchFamily="82" charset="0"/>
              </a:rPr>
              <a:t>personal sin</a:t>
            </a:r>
            <a:endParaRPr lang="zh-TW" altLang="en-US" sz="6600" b="1" dirty="0">
              <a:solidFill>
                <a:srgbClr val="0000FF"/>
              </a:solidFill>
              <a:latin typeface="Blackadder ITC" pitchFamily="82" charset="0"/>
            </a:endParaRPr>
          </a:p>
        </p:txBody>
      </p:sp>
      <p:sp>
        <p:nvSpPr>
          <p:cNvPr id="11" name="矩形 10"/>
          <p:cNvSpPr/>
          <p:nvPr/>
        </p:nvSpPr>
        <p:spPr>
          <a:xfrm>
            <a:off x="1847529" y="2132857"/>
            <a:ext cx="2941831" cy="754053"/>
          </a:xfrm>
          <a:prstGeom prst="rect">
            <a:avLst/>
          </a:prstGeom>
        </p:spPr>
        <p:txBody>
          <a:bodyPr wrap="none">
            <a:spAutoFit/>
          </a:bodyPr>
          <a:lstStyle/>
          <a:p>
            <a:pPr marL="514350" indent="-514350">
              <a:buFont typeface="+mj-lt"/>
              <a:buAutoNum type="arabicPeriod"/>
            </a:pPr>
            <a:r>
              <a:rPr lang="zh-TW" altLang="en-US" sz="4300" b="1" dirty="0">
                <a:solidFill>
                  <a:prstClr val="black"/>
                </a:solidFill>
                <a:latin typeface="華康秀風體W3" pitchFamily="65" charset="-120"/>
                <a:ea typeface="華康秀風體W3" pitchFamily="65" charset="-120"/>
              </a:rPr>
              <a:t>倫理之惡</a:t>
            </a:r>
            <a:endParaRPr lang="en-US" altLang="zh-TW" sz="4300" b="1" dirty="0">
              <a:solidFill>
                <a:prstClr val="black"/>
              </a:solidFill>
              <a:latin typeface="華康秀風體W3" pitchFamily="65" charset="-120"/>
              <a:ea typeface="華康秀風體W3" pitchFamily="65" charset="-120"/>
            </a:endParaRPr>
          </a:p>
        </p:txBody>
      </p:sp>
      <p:sp>
        <p:nvSpPr>
          <p:cNvPr id="9" name="文字方塊 8"/>
          <p:cNvSpPr txBox="1"/>
          <p:nvPr/>
        </p:nvSpPr>
        <p:spPr>
          <a:xfrm>
            <a:off x="1740024" y="5613048"/>
            <a:ext cx="6444208" cy="1200329"/>
          </a:xfrm>
          <a:prstGeom prst="rect">
            <a:avLst/>
          </a:prstGeom>
          <a:noFill/>
        </p:spPr>
        <p:txBody>
          <a:bodyPr wrap="square" rtlCol="0">
            <a:spAutoFit/>
          </a:bodyPr>
          <a:lstStyle/>
          <a:p>
            <a:r>
              <a:rPr lang="zh-TW" altLang="en-US" sz="3600" dirty="0">
                <a:ln>
                  <a:solidFill>
                    <a:srgbClr val="FFC000"/>
                  </a:solidFill>
                </a:ln>
                <a:solidFill>
                  <a:srgbClr val="FF0000"/>
                </a:solidFill>
                <a:latin typeface="華康POP1體W9(P)" pitchFamily="82" charset="-120"/>
                <a:ea typeface="華康POP1體W9(P)" pitchFamily="82" charset="-120"/>
              </a:rPr>
              <a:t>本罪是我們本身自己犯的罪，</a:t>
            </a:r>
            <a:endParaRPr lang="en-US" altLang="zh-TW" sz="3600" dirty="0">
              <a:ln>
                <a:solidFill>
                  <a:srgbClr val="FFC000"/>
                </a:solidFill>
              </a:ln>
              <a:solidFill>
                <a:srgbClr val="FF0000"/>
              </a:solidFill>
              <a:latin typeface="華康POP1體W9(P)" pitchFamily="82" charset="-120"/>
              <a:ea typeface="華康POP1體W9(P)" pitchFamily="82" charset="-120"/>
            </a:endParaRPr>
          </a:p>
          <a:p>
            <a:r>
              <a:rPr lang="zh-TW" altLang="en-US" sz="3600" dirty="0">
                <a:ln>
                  <a:solidFill>
                    <a:srgbClr val="FFC000"/>
                  </a:solidFill>
                </a:ln>
                <a:solidFill>
                  <a:srgbClr val="FF0000"/>
                </a:solidFill>
                <a:latin typeface="華康POP1體W9(P)" pitchFamily="82" charset="-120"/>
                <a:ea typeface="華康POP1體W9(P)" pitchFamily="82" charset="-120"/>
              </a:rPr>
              <a:t>也可以說是我們「個人的罪」</a:t>
            </a:r>
          </a:p>
        </p:txBody>
      </p:sp>
    </p:spTree>
    <p:extLst>
      <p:ext uri="{BB962C8B-B14F-4D97-AF65-F5344CB8AC3E}">
        <p14:creationId xmlns:p14="http://schemas.microsoft.com/office/powerpoint/2010/main" val="152639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1+#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C:\Users\Rebecca_Win7\Desktop\LOCAL201305151339000206779771731.jpg"/>
          <p:cNvPicPr>
            <a:picLocks noChangeAspect="1" noChangeArrowheads="1"/>
          </p:cNvPicPr>
          <p:nvPr/>
        </p:nvPicPr>
        <p:blipFill>
          <a:blip r:embed="rId3" cstate="print"/>
          <a:srcRect/>
          <a:stretch>
            <a:fillRect/>
          </a:stretch>
        </p:blipFill>
        <p:spPr bwMode="auto">
          <a:xfrm>
            <a:off x="3431704" y="2492896"/>
            <a:ext cx="3528392" cy="2613780"/>
          </a:xfrm>
          <a:prstGeom prst="rect">
            <a:avLst/>
          </a:prstGeom>
          <a:noFill/>
        </p:spPr>
      </p:pic>
      <p:pic>
        <p:nvPicPr>
          <p:cNvPr id="5124" name="Picture 4" descr="C:\Users\Rebecca_Win7\Desktop\steal2.gif"/>
          <p:cNvPicPr>
            <a:picLocks noChangeAspect="1" noChangeArrowheads="1"/>
          </p:cNvPicPr>
          <p:nvPr/>
        </p:nvPicPr>
        <p:blipFill>
          <a:blip r:embed="rId4" cstate="print"/>
          <a:srcRect/>
          <a:stretch>
            <a:fillRect/>
          </a:stretch>
        </p:blipFill>
        <p:spPr bwMode="auto">
          <a:xfrm>
            <a:off x="7176120" y="3573016"/>
            <a:ext cx="2485788" cy="2924944"/>
          </a:xfrm>
          <a:prstGeom prst="rect">
            <a:avLst/>
          </a:prstGeom>
          <a:noFill/>
        </p:spPr>
      </p:pic>
      <p:sp>
        <p:nvSpPr>
          <p:cNvPr id="11" name="文字方塊 10"/>
          <p:cNvSpPr txBox="1"/>
          <p:nvPr/>
        </p:nvSpPr>
        <p:spPr>
          <a:xfrm>
            <a:off x="9624392" y="1"/>
            <a:ext cx="864096" cy="4247317"/>
          </a:xfrm>
          <a:prstGeom prst="rect">
            <a:avLst/>
          </a:prstGeom>
          <a:noFill/>
        </p:spPr>
        <p:txBody>
          <a:bodyPr wrap="square" rtlCol="0">
            <a:spAutoFit/>
          </a:bodyPr>
          <a:lstStyle/>
          <a:p>
            <a:r>
              <a:rPr lang="zh-TW" altLang="en-US" sz="5400" dirty="0">
                <a:solidFill>
                  <a:prstClr val="black"/>
                </a:solidFill>
                <a:latin typeface="華康硬黑體W7" pitchFamily="49" charset="-120"/>
                <a:ea typeface="華康硬黑體W7" pitchFamily="49" charset="-120"/>
              </a:rPr>
              <a:t>倫理上的惡</a:t>
            </a:r>
          </a:p>
        </p:txBody>
      </p:sp>
      <p:pic>
        <p:nvPicPr>
          <p:cNvPr id="6146" name="Picture 2" descr="C:\Users\Rebecca_Win7\Desktop\corruption_091011111527.png"/>
          <p:cNvPicPr>
            <a:picLocks noChangeAspect="1" noChangeArrowheads="1"/>
          </p:cNvPicPr>
          <p:nvPr/>
        </p:nvPicPr>
        <p:blipFill>
          <a:blip r:embed="rId5" cstate="print"/>
          <a:srcRect/>
          <a:stretch>
            <a:fillRect/>
          </a:stretch>
        </p:blipFill>
        <p:spPr bwMode="auto">
          <a:xfrm>
            <a:off x="5594748" y="1"/>
            <a:ext cx="3109244" cy="3284984"/>
          </a:xfrm>
          <a:prstGeom prst="rect">
            <a:avLst/>
          </a:prstGeom>
          <a:noFill/>
        </p:spPr>
      </p:pic>
      <p:pic>
        <p:nvPicPr>
          <p:cNvPr id="5122" name="Picture 2" descr="C:\Users\Rebecca_Win7\Desktop\圖片5.png"/>
          <p:cNvPicPr>
            <a:picLocks noChangeAspect="1" noChangeArrowheads="1"/>
          </p:cNvPicPr>
          <p:nvPr/>
        </p:nvPicPr>
        <p:blipFill>
          <a:blip r:embed="rId6" cstate="print"/>
          <a:srcRect/>
          <a:stretch>
            <a:fillRect/>
          </a:stretch>
        </p:blipFill>
        <p:spPr bwMode="auto">
          <a:xfrm>
            <a:off x="1524000" y="1"/>
            <a:ext cx="3131840" cy="3080007"/>
          </a:xfrm>
          <a:prstGeom prst="rect">
            <a:avLst/>
          </a:prstGeom>
          <a:noFill/>
        </p:spPr>
      </p:pic>
    </p:spTree>
    <p:extLst>
      <p:ext uri="{BB962C8B-B14F-4D97-AF65-F5344CB8AC3E}">
        <p14:creationId xmlns:p14="http://schemas.microsoft.com/office/powerpoint/2010/main" val="238604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linds(vertical)">
                                      <p:cBhvr>
                                        <p:cTn id="7" dur="1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5125"/>
                                        </p:tgtEl>
                                        <p:attrNameLst>
                                          <p:attrName>style.visibility</p:attrName>
                                        </p:attrNameLst>
                                      </p:cBhvr>
                                      <p:to>
                                        <p:strVal val="visible"/>
                                      </p:to>
                                    </p:set>
                                    <p:anim calcmode="lin" valueType="num">
                                      <p:cBhvr additive="base">
                                        <p:cTn id="12" dur="5000" fill="hold"/>
                                        <p:tgtEl>
                                          <p:spTgt spid="5125"/>
                                        </p:tgtEl>
                                        <p:attrNameLst>
                                          <p:attrName>ppt_x</p:attrName>
                                        </p:attrNameLst>
                                      </p:cBhvr>
                                      <p:tavLst>
                                        <p:tav tm="0">
                                          <p:val>
                                            <p:strVal val="#ppt_x"/>
                                          </p:val>
                                        </p:tav>
                                        <p:tav tm="100000">
                                          <p:val>
                                            <p:strVal val="#ppt_x"/>
                                          </p:val>
                                        </p:tav>
                                      </p:tavLst>
                                    </p:anim>
                                    <p:anim calcmode="lin" valueType="num">
                                      <p:cBhvr additive="base">
                                        <p:cTn id="13" dur="5000" fill="hold"/>
                                        <p:tgtEl>
                                          <p:spTgt spid="51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nodeType="clickEffect">
                                  <p:stCondLst>
                                    <p:cond delay="0"/>
                                  </p:stCondLst>
                                  <p:childTnLst>
                                    <p:set>
                                      <p:cBhvr>
                                        <p:cTn id="17" dur="1" fill="hold">
                                          <p:stCondLst>
                                            <p:cond delay="0"/>
                                          </p:stCondLst>
                                        </p:cTn>
                                        <p:tgtEl>
                                          <p:spTgt spid="5124"/>
                                        </p:tgtEl>
                                        <p:attrNameLst>
                                          <p:attrName>style.visibility</p:attrName>
                                        </p:attrNameLst>
                                      </p:cBhvr>
                                      <p:to>
                                        <p:strVal val="visible"/>
                                      </p:to>
                                    </p:set>
                                    <p:anim calcmode="lin" valueType="num">
                                      <p:cBhvr>
                                        <p:cTn id="18" dur="1000" fill="hold"/>
                                        <p:tgtEl>
                                          <p:spTgt spid="5124"/>
                                        </p:tgtEl>
                                        <p:attrNameLst>
                                          <p:attrName>ppt_w</p:attrName>
                                        </p:attrNameLst>
                                      </p:cBhvr>
                                      <p:tavLst>
                                        <p:tav tm="0">
                                          <p:val>
                                            <p:fltVal val="0"/>
                                          </p:val>
                                        </p:tav>
                                        <p:tav tm="100000">
                                          <p:val>
                                            <p:strVal val="#ppt_w"/>
                                          </p:val>
                                        </p:tav>
                                      </p:tavLst>
                                    </p:anim>
                                    <p:anim calcmode="lin" valueType="num">
                                      <p:cBhvr>
                                        <p:cTn id="19" dur="1000" fill="hold"/>
                                        <p:tgtEl>
                                          <p:spTgt spid="5124"/>
                                        </p:tgtEl>
                                        <p:attrNameLst>
                                          <p:attrName>ppt_h</p:attrName>
                                        </p:attrNameLst>
                                      </p:cBhvr>
                                      <p:tavLst>
                                        <p:tav tm="0">
                                          <p:val>
                                            <p:fltVal val="0"/>
                                          </p:val>
                                        </p:tav>
                                        <p:tav tm="100000">
                                          <p:val>
                                            <p:strVal val="#ppt_h"/>
                                          </p:val>
                                        </p:tav>
                                      </p:tavLst>
                                    </p:anim>
                                    <p:anim calcmode="lin" valueType="num">
                                      <p:cBhvr>
                                        <p:cTn id="20" dur="1000" fill="hold"/>
                                        <p:tgtEl>
                                          <p:spTgt spid="5124"/>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51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5122"/>
                                        </p:tgtEl>
                                        <p:attrNameLst>
                                          <p:attrName>style.visibility</p:attrName>
                                        </p:attrNameLst>
                                      </p:cBhvr>
                                      <p:to>
                                        <p:strVal val="visible"/>
                                      </p:to>
                                    </p:set>
                                    <p:anim calcmode="lin" valueType="num">
                                      <p:cBhvr>
                                        <p:cTn id="26" dur="1000" fill="hold"/>
                                        <p:tgtEl>
                                          <p:spTgt spid="5122"/>
                                        </p:tgtEl>
                                        <p:attrNameLst>
                                          <p:attrName>ppt_w</p:attrName>
                                        </p:attrNameLst>
                                      </p:cBhvr>
                                      <p:tavLst>
                                        <p:tav tm="0">
                                          <p:val>
                                            <p:strVal val="#ppt_w*0.70"/>
                                          </p:val>
                                        </p:tav>
                                        <p:tav tm="100000">
                                          <p:val>
                                            <p:strVal val="#ppt_w"/>
                                          </p:val>
                                        </p:tav>
                                      </p:tavLst>
                                    </p:anim>
                                    <p:anim calcmode="lin" valueType="num">
                                      <p:cBhvr>
                                        <p:cTn id="27" dur="1000" fill="hold"/>
                                        <p:tgtEl>
                                          <p:spTgt spid="5122"/>
                                        </p:tgtEl>
                                        <p:attrNameLst>
                                          <p:attrName>ppt_h</p:attrName>
                                        </p:attrNameLst>
                                      </p:cBhvr>
                                      <p:tavLst>
                                        <p:tav tm="0">
                                          <p:val>
                                            <p:strVal val="#ppt_h"/>
                                          </p:val>
                                        </p:tav>
                                        <p:tav tm="100000">
                                          <p:val>
                                            <p:strVal val="#ppt_h"/>
                                          </p:val>
                                        </p:tav>
                                      </p:tavLst>
                                    </p:anim>
                                    <p:animEffect transition="in" filter="fade">
                                      <p:cBhvr>
                                        <p:cTn id="28"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91544" y="0"/>
            <a:ext cx="8229600" cy="1143000"/>
          </a:xfrm>
        </p:spPr>
        <p:txBody>
          <a:bodyPr/>
          <a:lstStyle/>
          <a:p>
            <a:r>
              <a:rPr lang="zh-TW" altLang="en-US" dirty="0" smtClean="0">
                <a:latin typeface="華康雅宋體" pitchFamily="49" charset="-120"/>
                <a:ea typeface="華康雅宋體" pitchFamily="49" charset="-120"/>
              </a:rPr>
              <a:t>什麼是本罪？</a:t>
            </a:r>
            <a:endParaRPr lang="zh-TW" altLang="en-US" dirty="0">
              <a:latin typeface="華康雅宋體" pitchFamily="49" charset="-120"/>
              <a:ea typeface="華康雅宋體" pitchFamily="49" charset="-120"/>
            </a:endParaRPr>
          </a:p>
        </p:txBody>
      </p:sp>
      <p:sp>
        <p:nvSpPr>
          <p:cNvPr id="3" name="內容版面配置區 2"/>
          <p:cNvSpPr>
            <a:spLocks noGrp="1"/>
          </p:cNvSpPr>
          <p:nvPr>
            <p:ph idx="1"/>
          </p:nvPr>
        </p:nvSpPr>
        <p:spPr>
          <a:xfrm>
            <a:off x="1703512" y="1052737"/>
            <a:ext cx="8784976" cy="1512168"/>
          </a:xfrm>
        </p:spPr>
        <p:txBody>
          <a:bodyPr>
            <a:normAutofit/>
          </a:bodyPr>
          <a:lstStyle/>
          <a:p>
            <a:pPr marL="514350" indent="-514350">
              <a:buNone/>
            </a:pPr>
            <a:r>
              <a:rPr lang="zh-TW" altLang="en-US" sz="4300" b="1" dirty="0">
                <a:latin typeface="華康秀風體W3" pitchFamily="65" charset="-120"/>
                <a:ea typeface="華康秀風體W3" pitchFamily="65" charset="-120"/>
              </a:rPr>
              <a:t>要構成本罪必須滿足以下條件：</a:t>
            </a:r>
            <a:endParaRPr lang="en-US" altLang="zh-TW" sz="4300" b="1" dirty="0">
              <a:latin typeface="華康秀風體W3" pitchFamily="65" charset="-120"/>
              <a:ea typeface="華康秀風體W3" pitchFamily="65" charset="-120"/>
            </a:endParaRPr>
          </a:p>
        </p:txBody>
      </p:sp>
      <p:pic>
        <p:nvPicPr>
          <p:cNvPr id="2050" name="Picture 2" descr="C:\Users\Rebecca_Win7\Desktop\green_check_mark_clip_art_9355.jpg"/>
          <p:cNvPicPr>
            <a:picLocks noChangeAspect="1" noChangeArrowheads="1"/>
          </p:cNvPicPr>
          <p:nvPr/>
        </p:nvPicPr>
        <p:blipFill>
          <a:blip r:embed="rId3" cstate="print"/>
          <a:srcRect/>
          <a:stretch>
            <a:fillRect/>
          </a:stretch>
        </p:blipFill>
        <p:spPr bwMode="auto">
          <a:xfrm>
            <a:off x="4871865" y="1916832"/>
            <a:ext cx="914023" cy="1052736"/>
          </a:xfrm>
          <a:prstGeom prst="rect">
            <a:avLst/>
          </a:prstGeom>
          <a:noFill/>
        </p:spPr>
      </p:pic>
      <p:pic>
        <p:nvPicPr>
          <p:cNvPr id="6" name="Picture 2" descr="C:\Users\Rebecca_Win7\Desktop\green_check_mark_clip_art_9355.jpg"/>
          <p:cNvPicPr>
            <a:picLocks noChangeAspect="1" noChangeArrowheads="1"/>
          </p:cNvPicPr>
          <p:nvPr/>
        </p:nvPicPr>
        <p:blipFill>
          <a:blip r:embed="rId3" cstate="print"/>
          <a:srcRect/>
          <a:stretch>
            <a:fillRect/>
          </a:stretch>
        </p:blipFill>
        <p:spPr bwMode="auto">
          <a:xfrm>
            <a:off x="4871865" y="3212976"/>
            <a:ext cx="914023" cy="1052736"/>
          </a:xfrm>
          <a:prstGeom prst="rect">
            <a:avLst/>
          </a:prstGeom>
          <a:noFill/>
        </p:spPr>
      </p:pic>
      <p:pic>
        <p:nvPicPr>
          <p:cNvPr id="7" name="Picture 2" descr="C:\Users\Rebecca_Win7\Desktop\green_check_mark_clip_art_9355.jpg"/>
          <p:cNvPicPr>
            <a:picLocks noChangeAspect="1" noChangeArrowheads="1"/>
          </p:cNvPicPr>
          <p:nvPr/>
        </p:nvPicPr>
        <p:blipFill>
          <a:blip r:embed="rId3" cstate="print"/>
          <a:srcRect/>
          <a:stretch>
            <a:fillRect/>
          </a:stretch>
        </p:blipFill>
        <p:spPr bwMode="auto">
          <a:xfrm>
            <a:off x="4943873" y="4653136"/>
            <a:ext cx="914023" cy="1052736"/>
          </a:xfrm>
          <a:prstGeom prst="rect">
            <a:avLst/>
          </a:prstGeom>
          <a:noFill/>
        </p:spPr>
      </p:pic>
      <p:pic>
        <p:nvPicPr>
          <p:cNvPr id="2051" name="Picture 3" descr="C:\Users\Rebecca_Win7\Desktop\20130226213412!Hot_Stuff_the_Little_Devil_Harvey_Comics.gif"/>
          <p:cNvPicPr>
            <a:picLocks noChangeAspect="1" noChangeArrowheads="1"/>
          </p:cNvPicPr>
          <p:nvPr/>
        </p:nvPicPr>
        <p:blipFill>
          <a:blip r:embed="rId4" cstate="print"/>
          <a:srcRect l="1770" t="1690" r="4413" b="2348"/>
          <a:stretch>
            <a:fillRect/>
          </a:stretch>
        </p:blipFill>
        <p:spPr bwMode="auto">
          <a:xfrm>
            <a:off x="6672064" y="2780928"/>
            <a:ext cx="3816424" cy="3816424"/>
          </a:xfrm>
          <a:prstGeom prst="rect">
            <a:avLst/>
          </a:prstGeom>
          <a:noFill/>
        </p:spPr>
      </p:pic>
      <p:sp>
        <p:nvSpPr>
          <p:cNvPr id="8" name="文字方塊 7"/>
          <p:cNvSpPr txBox="1"/>
          <p:nvPr/>
        </p:nvSpPr>
        <p:spPr>
          <a:xfrm rot="20149221">
            <a:off x="5584380" y="1978684"/>
            <a:ext cx="3703761" cy="1107996"/>
          </a:xfrm>
          <a:prstGeom prst="rect">
            <a:avLst/>
          </a:prstGeom>
          <a:noFill/>
        </p:spPr>
        <p:txBody>
          <a:bodyPr wrap="square" rtlCol="0">
            <a:spAutoFit/>
          </a:bodyPr>
          <a:lstStyle/>
          <a:p>
            <a:r>
              <a:rPr lang="en-US" altLang="zh-TW" sz="6600" b="1" dirty="0">
                <a:solidFill>
                  <a:srgbClr val="0000FF"/>
                </a:solidFill>
                <a:latin typeface="Blackadder ITC" pitchFamily="82" charset="0"/>
              </a:rPr>
              <a:t>personal sin</a:t>
            </a:r>
            <a:endParaRPr lang="zh-TW" altLang="en-US" sz="6600" b="1" dirty="0">
              <a:solidFill>
                <a:srgbClr val="0000FF"/>
              </a:solidFill>
              <a:latin typeface="Blackadder ITC" pitchFamily="82" charset="0"/>
            </a:endParaRPr>
          </a:p>
        </p:txBody>
      </p:sp>
      <p:sp>
        <p:nvSpPr>
          <p:cNvPr id="9" name="矩形 8"/>
          <p:cNvSpPr/>
          <p:nvPr/>
        </p:nvSpPr>
        <p:spPr>
          <a:xfrm>
            <a:off x="1847529" y="3539044"/>
            <a:ext cx="2941831" cy="754053"/>
          </a:xfrm>
          <a:prstGeom prst="rect">
            <a:avLst/>
          </a:prstGeom>
        </p:spPr>
        <p:txBody>
          <a:bodyPr wrap="none">
            <a:spAutoFit/>
          </a:bodyPr>
          <a:lstStyle/>
          <a:p>
            <a:pPr marL="514350" indent="-514350"/>
            <a:r>
              <a:rPr lang="en-US" altLang="zh-TW" sz="4300" b="1" dirty="0">
                <a:solidFill>
                  <a:prstClr val="black"/>
                </a:solidFill>
                <a:latin typeface="華康秀風體W3" pitchFamily="65" charset="-120"/>
                <a:ea typeface="華康秀風體W3" pitchFamily="65" charset="-120"/>
              </a:rPr>
              <a:t>2.</a:t>
            </a:r>
            <a:r>
              <a:rPr lang="zh-TW" altLang="en-US" sz="4300" b="1" dirty="0">
                <a:solidFill>
                  <a:prstClr val="black"/>
                </a:solidFill>
                <a:latin typeface="華康秀風體W3" pitchFamily="65" charset="-120"/>
                <a:ea typeface="華康秀風體W3" pitchFamily="65" charset="-120"/>
              </a:rPr>
              <a:t>清楚知道</a:t>
            </a:r>
            <a:endParaRPr lang="en-US" altLang="zh-TW" sz="4300" b="1" dirty="0">
              <a:solidFill>
                <a:prstClr val="black"/>
              </a:solidFill>
              <a:latin typeface="華康秀風體W3" pitchFamily="65" charset="-120"/>
              <a:ea typeface="華康秀風體W3" pitchFamily="65" charset="-120"/>
            </a:endParaRPr>
          </a:p>
        </p:txBody>
      </p:sp>
      <p:sp>
        <p:nvSpPr>
          <p:cNvPr id="10" name="矩形 9"/>
          <p:cNvSpPr/>
          <p:nvPr/>
        </p:nvSpPr>
        <p:spPr>
          <a:xfrm>
            <a:off x="1847529" y="4797153"/>
            <a:ext cx="2941831" cy="754053"/>
          </a:xfrm>
          <a:prstGeom prst="rect">
            <a:avLst/>
          </a:prstGeom>
        </p:spPr>
        <p:txBody>
          <a:bodyPr wrap="none">
            <a:spAutoFit/>
          </a:bodyPr>
          <a:lstStyle/>
          <a:p>
            <a:pPr marL="514350" indent="-514350"/>
            <a:r>
              <a:rPr lang="en-US" altLang="zh-TW" sz="4300" b="1" dirty="0">
                <a:solidFill>
                  <a:prstClr val="black"/>
                </a:solidFill>
                <a:latin typeface="華康秀風體W3" pitchFamily="65" charset="-120"/>
                <a:ea typeface="華康秀風體W3" pitchFamily="65" charset="-120"/>
              </a:rPr>
              <a:t>3.</a:t>
            </a:r>
            <a:r>
              <a:rPr lang="zh-TW" altLang="en-US" sz="4300" b="1" dirty="0">
                <a:solidFill>
                  <a:prstClr val="black"/>
                </a:solidFill>
                <a:latin typeface="華康秀風體W3" pitchFamily="65" charset="-120"/>
                <a:ea typeface="華康秀風體W3" pitchFamily="65" charset="-120"/>
              </a:rPr>
              <a:t>自由意志</a:t>
            </a:r>
          </a:p>
        </p:txBody>
      </p:sp>
      <p:sp>
        <p:nvSpPr>
          <p:cNvPr id="11" name="矩形 10"/>
          <p:cNvSpPr/>
          <p:nvPr/>
        </p:nvSpPr>
        <p:spPr>
          <a:xfrm>
            <a:off x="1847529" y="2132857"/>
            <a:ext cx="2941831" cy="754053"/>
          </a:xfrm>
          <a:prstGeom prst="rect">
            <a:avLst/>
          </a:prstGeom>
        </p:spPr>
        <p:txBody>
          <a:bodyPr wrap="none">
            <a:spAutoFit/>
          </a:bodyPr>
          <a:lstStyle/>
          <a:p>
            <a:pPr marL="514350" indent="-514350">
              <a:buFont typeface="+mj-lt"/>
              <a:buAutoNum type="arabicPeriod"/>
            </a:pPr>
            <a:r>
              <a:rPr lang="zh-TW" altLang="en-US" sz="4300" b="1" dirty="0">
                <a:solidFill>
                  <a:prstClr val="black"/>
                </a:solidFill>
                <a:latin typeface="華康秀風體W3" pitchFamily="65" charset="-120"/>
                <a:ea typeface="華康秀風體W3" pitchFamily="65" charset="-120"/>
              </a:rPr>
              <a:t>倫理之惡</a:t>
            </a:r>
            <a:endParaRPr lang="en-US" altLang="zh-TW" sz="4300" b="1" dirty="0">
              <a:solidFill>
                <a:prstClr val="black"/>
              </a:solidFill>
              <a:latin typeface="華康秀風體W3" pitchFamily="65" charset="-120"/>
              <a:ea typeface="華康秀風體W3" pitchFamily="65" charset="-120"/>
            </a:endParaRPr>
          </a:p>
        </p:txBody>
      </p:sp>
      <p:sp>
        <p:nvSpPr>
          <p:cNvPr id="12" name="文字方塊 11"/>
          <p:cNvSpPr txBox="1"/>
          <p:nvPr/>
        </p:nvSpPr>
        <p:spPr>
          <a:xfrm>
            <a:off x="1740024" y="5613048"/>
            <a:ext cx="6444208" cy="1200329"/>
          </a:xfrm>
          <a:prstGeom prst="rect">
            <a:avLst/>
          </a:prstGeom>
          <a:noFill/>
        </p:spPr>
        <p:txBody>
          <a:bodyPr wrap="square" rtlCol="0">
            <a:spAutoFit/>
          </a:bodyPr>
          <a:lstStyle/>
          <a:p>
            <a:r>
              <a:rPr lang="zh-TW" altLang="en-US" sz="3600" dirty="0">
                <a:ln>
                  <a:solidFill>
                    <a:srgbClr val="FFC000"/>
                  </a:solidFill>
                </a:ln>
                <a:solidFill>
                  <a:srgbClr val="FF0000"/>
                </a:solidFill>
                <a:latin typeface="華康POP1體W9(P)" pitchFamily="82" charset="-120"/>
                <a:ea typeface="華康POP1體W9(P)" pitchFamily="82" charset="-120"/>
              </a:rPr>
              <a:t>本罪是我們本身自己犯的罪，</a:t>
            </a:r>
            <a:endParaRPr lang="en-US" altLang="zh-TW" sz="3600" dirty="0">
              <a:ln>
                <a:solidFill>
                  <a:srgbClr val="FFC000"/>
                </a:solidFill>
              </a:ln>
              <a:solidFill>
                <a:srgbClr val="FF0000"/>
              </a:solidFill>
              <a:latin typeface="華康POP1體W9(P)" pitchFamily="82" charset="-120"/>
              <a:ea typeface="華康POP1體W9(P)" pitchFamily="82" charset="-120"/>
            </a:endParaRPr>
          </a:p>
          <a:p>
            <a:r>
              <a:rPr lang="zh-TW" altLang="en-US" sz="3600" dirty="0">
                <a:ln>
                  <a:solidFill>
                    <a:srgbClr val="FFC000"/>
                  </a:solidFill>
                </a:ln>
                <a:solidFill>
                  <a:srgbClr val="FF0000"/>
                </a:solidFill>
                <a:latin typeface="華康POP1體W9(P)" pitchFamily="82" charset="-120"/>
                <a:ea typeface="華康POP1體W9(P)" pitchFamily="82" charset="-120"/>
              </a:rPr>
              <a:t>也可以說是我們「個人的罪」</a:t>
            </a:r>
          </a:p>
        </p:txBody>
      </p:sp>
    </p:spTree>
    <p:extLst>
      <p:ext uri="{BB962C8B-B14F-4D97-AF65-F5344CB8AC3E}">
        <p14:creationId xmlns:p14="http://schemas.microsoft.com/office/powerpoint/2010/main" val="275841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0" fill="hold"/>
                                        <p:tgtEl>
                                          <p:spTgt spid="9"/>
                                        </p:tgtEl>
                                        <p:attrNameLst>
                                          <p:attrName>ppt_x</p:attrName>
                                        </p:attrNameLst>
                                      </p:cBhvr>
                                      <p:tavLst>
                                        <p:tav tm="0">
                                          <p:val>
                                            <p:strVal val="1+#ppt_w/2"/>
                                          </p:val>
                                        </p:tav>
                                        <p:tav tm="100000">
                                          <p:val>
                                            <p:strVal val="#ppt_x"/>
                                          </p:val>
                                        </p:tav>
                                      </p:tavLst>
                                    </p:anim>
                                    <p:anim calcmode="lin" valueType="num">
                                      <p:cBhvr additive="base">
                                        <p:cTn id="8" dur="3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3000" fill="hold"/>
                                        <p:tgtEl>
                                          <p:spTgt spid="10"/>
                                        </p:tgtEl>
                                        <p:attrNameLst>
                                          <p:attrName>ppt_x</p:attrName>
                                        </p:attrNameLst>
                                      </p:cBhvr>
                                      <p:tavLst>
                                        <p:tav tm="0">
                                          <p:val>
                                            <p:strVal val="1+#ppt_w/2"/>
                                          </p:val>
                                        </p:tav>
                                        <p:tav tm="100000">
                                          <p:val>
                                            <p:strVal val="#ppt_x"/>
                                          </p:val>
                                        </p:tav>
                                      </p:tavLst>
                                    </p:anim>
                                    <p:anim calcmode="lin" valueType="num">
                                      <p:cBhvr additive="base">
                                        <p:cTn id="18" dur="3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495600" y="836712"/>
            <a:ext cx="2808312" cy="1446550"/>
          </a:xfrm>
          <a:prstGeom prst="rect">
            <a:avLst/>
          </a:prstGeom>
          <a:noFill/>
        </p:spPr>
        <p:txBody>
          <a:bodyPr wrap="square" rtlCol="0">
            <a:spAutoFit/>
          </a:bodyPr>
          <a:lstStyle/>
          <a:p>
            <a:r>
              <a:rPr lang="zh-TW" altLang="en-US" sz="8800" dirty="0">
                <a:ln>
                  <a:solidFill>
                    <a:srgbClr val="FF0000"/>
                  </a:solidFill>
                </a:ln>
                <a:solidFill>
                  <a:srgbClr val="FFFF00"/>
                </a:solidFill>
                <a:latin typeface="華康雅宋體" pitchFamily="49" charset="-120"/>
                <a:ea typeface="華康雅宋體" pitchFamily="49" charset="-120"/>
              </a:rPr>
              <a:t>本罪</a:t>
            </a:r>
          </a:p>
        </p:txBody>
      </p:sp>
      <p:sp>
        <p:nvSpPr>
          <p:cNvPr id="5" name="文字方塊 4"/>
          <p:cNvSpPr txBox="1"/>
          <p:nvPr/>
        </p:nvSpPr>
        <p:spPr>
          <a:xfrm>
            <a:off x="7104112" y="4365104"/>
            <a:ext cx="2592288" cy="1446550"/>
          </a:xfrm>
          <a:prstGeom prst="rect">
            <a:avLst/>
          </a:prstGeom>
          <a:noFill/>
        </p:spPr>
        <p:txBody>
          <a:bodyPr wrap="square" rtlCol="0">
            <a:spAutoFit/>
          </a:bodyPr>
          <a:lstStyle/>
          <a:p>
            <a:r>
              <a:rPr lang="zh-TW" altLang="en-US" sz="8800" dirty="0">
                <a:ln>
                  <a:solidFill>
                    <a:srgbClr val="FF0000"/>
                  </a:solidFill>
                </a:ln>
                <a:solidFill>
                  <a:srgbClr val="FFFF00"/>
                </a:solidFill>
                <a:latin typeface="華康雅宋體" pitchFamily="49" charset="-120"/>
                <a:ea typeface="華康雅宋體" pitchFamily="49" charset="-120"/>
              </a:rPr>
              <a:t>原罪</a:t>
            </a:r>
          </a:p>
        </p:txBody>
      </p:sp>
      <p:sp>
        <p:nvSpPr>
          <p:cNvPr id="6" name="文字方塊 5"/>
          <p:cNvSpPr txBox="1"/>
          <p:nvPr/>
        </p:nvSpPr>
        <p:spPr>
          <a:xfrm>
            <a:off x="5303912" y="3140968"/>
            <a:ext cx="1656184" cy="1107996"/>
          </a:xfrm>
          <a:prstGeom prst="rect">
            <a:avLst/>
          </a:prstGeom>
          <a:noFill/>
        </p:spPr>
        <p:txBody>
          <a:bodyPr wrap="square" rtlCol="0">
            <a:spAutoFit/>
          </a:bodyPr>
          <a:lstStyle/>
          <a:p>
            <a:r>
              <a:rPr lang="en-US" altLang="zh-TW" sz="6600" b="1" dirty="0">
                <a:solidFill>
                  <a:srgbClr val="FF0000"/>
                </a:solidFill>
                <a:latin typeface="華康魔風體W4" pitchFamily="82" charset="-120"/>
                <a:ea typeface="華康魔風體W4" pitchFamily="82" charset="-120"/>
              </a:rPr>
              <a:t>VS.</a:t>
            </a:r>
            <a:endParaRPr lang="zh-TW" altLang="en-US" sz="6600" b="1" dirty="0">
              <a:solidFill>
                <a:srgbClr val="FF0000"/>
              </a:solidFill>
              <a:latin typeface="華康魔風體W4" pitchFamily="82" charset="-120"/>
              <a:ea typeface="華康魔風體W4" pitchFamily="82" charset="-120"/>
            </a:endParaRPr>
          </a:p>
        </p:txBody>
      </p:sp>
    </p:spTree>
    <p:extLst>
      <p:ext uri="{BB962C8B-B14F-4D97-AF65-F5344CB8AC3E}">
        <p14:creationId xmlns:p14="http://schemas.microsoft.com/office/powerpoint/2010/main" val="4780437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5" name="Group 37"/>
          <p:cNvGrpSpPr>
            <a:grpSpLocks/>
          </p:cNvGrpSpPr>
          <p:nvPr/>
        </p:nvGrpSpPr>
        <p:grpSpPr bwMode="auto">
          <a:xfrm>
            <a:off x="6248400" y="2286000"/>
            <a:ext cx="1447800" cy="1447800"/>
            <a:chOff x="4416" y="912"/>
            <a:chExt cx="912" cy="912"/>
          </a:xfrm>
        </p:grpSpPr>
        <p:sp>
          <p:nvSpPr>
            <p:cNvPr id="2082" name="Rectangle 34"/>
            <p:cNvSpPr>
              <a:spLocks noChangeArrowheads="1"/>
            </p:cNvSpPr>
            <p:nvPr/>
          </p:nvSpPr>
          <p:spPr bwMode="auto">
            <a:xfrm>
              <a:off x="4416" y="912"/>
              <a:ext cx="912" cy="912"/>
            </a:xfrm>
            <a:prstGeom prst="rect">
              <a:avLst/>
            </a:prstGeom>
            <a:solidFill>
              <a:srgbClr val="EAEAEA"/>
            </a:solidFill>
            <a:ln w="9525">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83" name="Text Box 35"/>
            <p:cNvSpPr txBox="1">
              <a:spLocks noChangeArrowheads="1"/>
            </p:cNvSpPr>
            <p:nvPr/>
          </p:nvSpPr>
          <p:spPr bwMode="auto">
            <a:xfrm>
              <a:off x="4464" y="1008"/>
              <a:ext cx="864" cy="698"/>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zh-TW" altLang="en-US" sz="2200" dirty="0">
                  <a:solidFill>
                    <a:srgbClr val="000000"/>
                  </a:solidFill>
                  <a:ea typeface="華康儷粗黑" pitchFamily="49" charset="-120"/>
                </a:rPr>
                <a:t>被本性限制且發揮潛能的人</a:t>
              </a:r>
            </a:p>
          </p:txBody>
        </p:sp>
      </p:grpSp>
      <p:sp>
        <p:nvSpPr>
          <p:cNvPr id="2089" name="Line 41"/>
          <p:cNvSpPr>
            <a:spLocks noChangeShapeType="1"/>
          </p:cNvSpPr>
          <p:nvPr/>
        </p:nvSpPr>
        <p:spPr bwMode="auto">
          <a:xfrm>
            <a:off x="7620000" y="3048000"/>
            <a:ext cx="1752600" cy="0"/>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90" name="Text Box 42"/>
          <p:cNvSpPr txBox="1">
            <a:spLocks noChangeArrowheads="1"/>
          </p:cNvSpPr>
          <p:nvPr/>
        </p:nvSpPr>
        <p:spPr bwMode="auto">
          <a:xfrm>
            <a:off x="8077200" y="2514601"/>
            <a:ext cx="121920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dist" fontAlgn="base">
              <a:lnSpc>
                <a:spcPct val="130000"/>
              </a:lnSpc>
              <a:spcBef>
                <a:spcPct val="50000"/>
              </a:spcBef>
              <a:spcAft>
                <a:spcPct val="0"/>
              </a:spcAft>
            </a:pPr>
            <a:r>
              <a:rPr kumimoji="1" lang="zh-TW" altLang="en-US">
                <a:solidFill>
                  <a:srgbClr val="000000"/>
                </a:solidFill>
                <a:ea typeface="華康POP1體W7" pitchFamily="49" charset="-120"/>
              </a:rPr>
              <a:t>自己想</a:t>
            </a:r>
          </a:p>
          <a:p>
            <a:pPr algn="dist" fontAlgn="base">
              <a:lnSpc>
                <a:spcPct val="130000"/>
              </a:lnSpc>
              <a:spcBef>
                <a:spcPct val="50000"/>
              </a:spcBef>
              <a:spcAft>
                <a:spcPct val="0"/>
              </a:spcAft>
            </a:pPr>
            <a:r>
              <a:rPr kumimoji="1" lang="zh-TW" altLang="en-US">
                <a:solidFill>
                  <a:srgbClr val="000000"/>
                </a:solidFill>
                <a:ea typeface="華康POP1體W7" pitchFamily="49" charset="-120"/>
              </a:rPr>
              <a:t>超越本性</a:t>
            </a:r>
            <a:endParaRPr kumimoji="1" lang="zh-TW" altLang="en-US" sz="2200">
              <a:solidFill>
                <a:srgbClr val="000000"/>
              </a:solidFill>
              <a:ea typeface="華康儷粗黑" pitchFamily="49" charset="-120"/>
            </a:endParaRPr>
          </a:p>
        </p:txBody>
      </p:sp>
      <p:sp>
        <p:nvSpPr>
          <p:cNvPr id="2091" name="Oval 43"/>
          <p:cNvSpPr>
            <a:spLocks noChangeArrowheads="1"/>
          </p:cNvSpPr>
          <p:nvPr/>
        </p:nvSpPr>
        <p:spPr bwMode="auto">
          <a:xfrm>
            <a:off x="9372601" y="2057401"/>
            <a:ext cx="1604963" cy="1966913"/>
          </a:xfrm>
          <a:prstGeom prst="ellipse">
            <a:avLst/>
          </a:prstGeom>
          <a:noFill/>
          <a:ln w="9525">
            <a:solidFill>
              <a:schemeClr val="tx1"/>
            </a:solidFill>
            <a:prstDash val="lgDashDotDot"/>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92" name="Text Box 44"/>
          <p:cNvSpPr txBox="1">
            <a:spLocks noChangeArrowheads="1"/>
          </p:cNvSpPr>
          <p:nvPr/>
        </p:nvSpPr>
        <p:spPr bwMode="auto">
          <a:xfrm>
            <a:off x="9532938" y="2284414"/>
            <a:ext cx="1287462"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lgDashDotDot"/>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dist" fontAlgn="base">
              <a:lnSpc>
                <a:spcPct val="140000"/>
              </a:lnSpc>
              <a:spcBef>
                <a:spcPct val="50000"/>
              </a:spcBef>
              <a:spcAft>
                <a:spcPct val="0"/>
              </a:spcAft>
            </a:pPr>
            <a:r>
              <a:rPr kumimoji="1" lang="zh-TW" altLang="en-US" sz="2000">
                <a:solidFill>
                  <a:srgbClr val="000000"/>
                </a:solidFill>
                <a:ea typeface="華康儷粗黑" pitchFamily="49" charset="-120"/>
              </a:rPr>
              <a:t>渴望</a:t>
            </a:r>
            <a:br>
              <a:rPr kumimoji="1" lang="zh-TW" altLang="en-US" sz="2000">
                <a:solidFill>
                  <a:srgbClr val="000000"/>
                </a:solidFill>
                <a:ea typeface="華康儷粗黑" pitchFamily="49" charset="-120"/>
              </a:rPr>
            </a:br>
            <a:r>
              <a:rPr kumimoji="1" lang="zh-TW" altLang="en-US" sz="2000">
                <a:solidFill>
                  <a:srgbClr val="000000"/>
                </a:solidFill>
                <a:ea typeface="華康儷粗黑" pitchFamily="49" charset="-120"/>
              </a:rPr>
              <a:t>無限發揮</a:t>
            </a:r>
            <a:br>
              <a:rPr kumimoji="1" lang="zh-TW" altLang="en-US" sz="2000">
                <a:solidFill>
                  <a:srgbClr val="000000"/>
                </a:solidFill>
                <a:ea typeface="華康儷粗黑" pitchFamily="49" charset="-120"/>
              </a:rPr>
            </a:br>
            <a:r>
              <a:rPr kumimoji="1" lang="zh-TW" altLang="en-US" sz="2000">
                <a:solidFill>
                  <a:srgbClr val="000000"/>
                </a:solidFill>
                <a:ea typeface="華康儷粗黑" pitchFamily="49" charset="-120"/>
              </a:rPr>
              <a:t>而達不到</a:t>
            </a:r>
            <a:endParaRPr kumimoji="1" lang="zh-TW" altLang="en-US" sz="2200">
              <a:solidFill>
                <a:srgbClr val="000000"/>
              </a:solidFill>
              <a:ea typeface="華康儷粗黑" pitchFamily="49" charset="-120"/>
            </a:endParaRPr>
          </a:p>
        </p:txBody>
      </p:sp>
      <p:sp>
        <p:nvSpPr>
          <p:cNvPr id="2094" name="Text Box 46"/>
          <p:cNvSpPr txBox="1">
            <a:spLocks noChangeArrowheads="1"/>
          </p:cNvSpPr>
          <p:nvPr/>
        </p:nvSpPr>
        <p:spPr bwMode="auto">
          <a:xfrm>
            <a:off x="6096000" y="228600"/>
            <a:ext cx="1600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dist" fontAlgn="base">
              <a:spcBef>
                <a:spcPct val="50000"/>
              </a:spcBef>
              <a:spcAft>
                <a:spcPct val="0"/>
              </a:spcAft>
            </a:pPr>
            <a:r>
              <a:rPr kumimoji="1" lang="zh-TW" altLang="en-US" sz="2200" b="1" dirty="0">
                <a:solidFill>
                  <a:srgbClr val="000000"/>
                </a:solidFill>
                <a:ea typeface="華康隸書體W5" pitchFamily="49" charset="-120"/>
              </a:rPr>
              <a:t>三位一體</a:t>
            </a:r>
            <a:br>
              <a:rPr kumimoji="1" lang="zh-TW" altLang="en-US" sz="2200" b="1" dirty="0">
                <a:solidFill>
                  <a:srgbClr val="000000"/>
                </a:solidFill>
                <a:ea typeface="華康隸書體W5" pitchFamily="49" charset="-120"/>
              </a:rPr>
            </a:br>
            <a:r>
              <a:rPr kumimoji="1" lang="zh-TW" altLang="en-US" sz="2200" b="1" dirty="0">
                <a:solidFill>
                  <a:srgbClr val="000000"/>
                </a:solidFill>
                <a:ea typeface="華康隸書體W5" pitchFamily="49" charset="-120"/>
              </a:rPr>
              <a:t>天主</a:t>
            </a:r>
          </a:p>
        </p:txBody>
      </p:sp>
      <p:sp>
        <p:nvSpPr>
          <p:cNvPr id="2095" name="Line 47"/>
          <p:cNvSpPr>
            <a:spLocks noChangeShapeType="1"/>
          </p:cNvSpPr>
          <p:nvPr/>
        </p:nvSpPr>
        <p:spPr bwMode="auto">
          <a:xfrm>
            <a:off x="6934200" y="1066800"/>
            <a:ext cx="0" cy="121920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99" name="AutoShape 51"/>
          <p:cNvSpPr>
            <a:spLocks noChangeArrowheads="1"/>
          </p:cNvSpPr>
          <p:nvPr/>
        </p:nvSpPr>
        <p:spPr bwMode="auto">
          <a:xfrm>
            <a:off x="8382000" y="304800"/>
            <a:ext cx="2209800" cy="1371600"/>
          </a:xfrm>
          <a:prstGeom prst="wedgeEllipseCallout">
            <a:avLst>
              <a:gd name="adj1" fmla="val -57972"/>
              <a:gd name="adj2" fmla="val 37269"/>
            </a:avLst>
          </a:prstGeom>
          <a:noFill/>
          <a:ln w="9525">
            <a:solidFill>
              <a:schemeClr val="bg2"/>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ctr">
              <a:lnSpc>
                <a:spcPct val="90000"/>
              </a:lnSpc>
              <a:spcBef>
                <a:spcPct val="0"/>
              </a:spcBef>
              <a:spcAft>
                <a:spcPct val="0"/>
              </a:spcAft>
            </a:pPr>
            <a:endParaRPr kumimoji="1" lang="en-US" altLang="zh-TW" sz="1600">
              <a:solidFill>
                <a:srgbClr val="000000"/>
              </a:solidFill>
              <a:ea typeface="華康POP1體W7" pitchFamily="49" charset="-120"/>
            </a:endParaRPr>
          </a:p>
          <a:p>
            <a:pPr fontAlgn="ctr">
              <a:lnSpc>
                <a:spcPct val="90000"/>
              </a:lnSpc>
              <a:spcBef>
                <a:spcPct val="0"/>
              </a:spcBef>
              <a:spcAft>
                <a:spcPct val="0"/>
              </a:spcAft>
            </a:pPr>
            <a:r>
              <a:rPr kumimoji="1" lang="zh-TW" altLang="en-US" sz="1600">
                <a:solidFill>
                  <a:srgbClr val="000000"/>
                </a:solidFill>
                <a:ea typeface="華康POP1體W7" pitchFamily="49" charset="-120"/>
              </a:rPr>
              <a:t>因為進入和</a:t>
            </a:r>
          </a:p>
          <a:p>
            <a:pPr fontAlgn="ctr">
              <a:lnSpc>
                <a:spcPct val="90000"/>
              </a:lnSpc>
              <a:spcBef>
                <a:spcPct val="0"/>
              </a:spcBef>
              <a:spcAft>
                <a:spcPct val="0"/>
              </a:spcAft>
            </a:pPr>
            <a:r>
              <a:rPr kumimoji="1" lang="zh-TW" altLang="en-US" sz="1600">
                <a:solidFill>
                  <a:srgbClr val="000000"/>
                </a:solidFill>
                <a:ea typeface="華康POP1體W7" pitchFamily="49" charset="-120"/>
              </a:rPr>
              <a:t>三位一體愛的關係</a:t>
            </a:r>
          </a:p>
          <a:p>
            <a:pPr fontAlgn="ctr">
              <a:lnSpc>
                <a:spcPct val="90000"/>
              </a:lnSpc>
              <a:spcBef>
                <a:spcPct val="0"/>
              </a:spcBef>
              <a:spcAft>
                <a:spcPct val="0"/>
              </a:spcAft>
            </a:pPr>
            <a:r>
              <a:rPr kumimoji="1" lang="zh-TW" altLang="en-US" sz="1600">
                <a:solidFill>
                  <a:srgbClr val="000000"/>
                </a:solidFill>
                <a:ea typeface="華康POP1體W7" pitchFamily="49" charset="-120"/>
              </a:rPr>
              <a:t>而分享天主</a:t>
            </a:r>
          </a:p>
          <a:p>
            <a:pPr fontAlgn="ctr">
              <a:lnSpc>
                <a:spcPct val="90000"/>
              </a:lnSpc>
              <a:spcBef>
                <a:spcPct val="0"/>
              </a:spcBef>
              <a:spcAft>
                <a:spcPct val="0"/>
              </a:spcAft>
            </a:pPr>
            <a:r>
              <a:rPr kumimoji="1" lang="zh-TW" altLang="en-US" sz="1600">
                <a:solidFill>
                  <a:srgbClr val="000000"/>
                </a:solidFill>
                <a:ea typeface="華康POP1體W7" pitchFamily="49" charset="-120"/>
              </a:rPr>
              <a:t>無限的存有</a:t>
            </a:r>
          </a:p>
          <a:p>
            <a:pPr fontAlgn="ctr">
              <a:lnSpc>
                <a:spcPct val="90000"/>
              </a:lnSpc>
              <a:spcBef>
                <a:spcPct val="0"/>
              </a:spcBef>
              <a:spcAft>
                <a:spcPct val="0"/>
              </a:spcAft>
            </a:pPr>
            <a:endParaRPr kumimoji="1" lang="zh-TW" altLang="en-US" sz="2200">
              <a:solidFill>
                <a:srgbClr val="000000"/>
              </a:solidFill>
              <a:ea typeface="華康儷粗黑" pitchFamily="49" charset="-120"/>
            </a:endParaRPr>
          </a:p>
        </p:txBody>
      </p:sp>
      <p:sp>
        <p:nvSpPr>
          <p:cNvPr id="2100" name="Freeform 52"/>
          <p:cNvSpPr>
            <a:spLocks/>
          </p:cNvSpPr>
          <p:nvPr/>
        </p:nvSpPr>
        <p:spPr bwMode="auto">
          <a:xfrm>
            <a:off x="7620000" y="762000"/>
            <a:ext cx="711200" cy="2286000"/>
          </a:xfrm>
          <a:custGeom>
            <a:avLst/>
            <a:gdLst>
              <a:gd name="T0" fmla="*/ 0 w 448"/>
              <a:gd name="T1" fmla="*/ 1440 h 1440"/>
              <a:gd name="T2" fmla="*/ 432 w 448"/>
              <a:gd name="T3" fmla="*/ 912 h 1440"/>
              <a:gd name="T4" fmla="*/ 96 w 448"/>
              <a:gd name="T5" fmla="*/ 0 h 1440"/>
            </a:gdLst>
            <a:ahLst/>
            <a:cxnLst>
              <a:cxn ang="0">
                <a:pos x="T0" y="T1"/>
              </a:cxn>
              <a:cxn ang="0">
                <a:pos x="T2" y="T3"/>
              </a:cxn>
              <a:cxn ang="0">
                <a:pos x="T4" y="T5"/>
              </a:cxn>
            </a:cxnLst>
            <a:rect l="0" t="0" r="r" b="b"/>
            <a:pathLst>
              <a:path w="448" h="1440">
                <a:moveTo>
                  <a:pt x="0" y="1440"/>
                </a:moveTo>
                <a:cubicBezTo>
                  <a:pt x="208" y="1296"/>
                  <a:pt x="416" y="1152"/>
                  <a:pt x="432" y="912"/>
                </a:cubicBezTo>
                <a:cubicBezTo>
                  <a:pt x="448" y="672"/>
                  <a:pt x="272" y="336"/>
                  <a:pt x="96" y="0"/>
                </a:cubicBezTo>
              </a:path>
            </a:pathLst>
          </a:custGeom>
          <a:noFill/>
          <a:ln w="76200" cap="flat" cmpd="sng">
            <a:solidFill>
              <a:srgbClr val="DDDDDD"/>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grpSp>
        <p:nvGrpSpPr>
          <p:cNvPr id="2105" name="Group 57"/>
          <p:cNvGrpSpPr>
            <a:grpSpLocks/>
          </p:cNvGrpSpPr>
          <p:nvPr/>
        </p:nvGrpSpPr>
        <p:grpSpPr bwMode="auto">
          <a:xfrm>
            <a:off x="1143000" y="2819401"/>
            <a:ext cx="5029200" cy="3567113"/>
            <a:chOff x="0" y="1776"/>
            <a:chExt cx="3168" cy="2247"/>
          </a:xfrm>
        </p:grpSpPr>
        <p:sp>
          <p:nvSpPr>
            <p:cNvPr id="2050" name="Text Box 2"/>
            <p:cNvSpPr txBox="1">
              <a:spLocks noChangeArrowheads="1"/>
            </p:cNvSpPr>
            <p:nvPr/>
          </p:nvSpPr>
          <p:spPr bwMode="auto">
            <a:xfrm>
              <a:off x="0" y="2976"/>
              <a:ext cx="912"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zh-TW" altLang="en-US" sz="2200">
                  <a:solidFill>
                    <a:srgbClr val="000000"/>
                  </a:solidFill>
                  <a:ea typeface="華康儷粗黑" pitchFamily="49" charset="-120"/>
                </a:rPr>
                <a:t>有潛能的存有者</a:t>
              </a:r>
            </a:p>
          </p:txBody>
        </p:sp>
        <p:grpSp>
          <p:nvGrpSpPr>
            <p:cNvPr id="2077" name="Group 29"/>
            <p:cNvGrpSpPr>
              <a:grpSpLocks/>
            </p:cNvGrpSpPr>
            <p:nvPr/>
          </p:nvGrpSpPr>
          <p:grpSpPr bwMode="auto">
            <a:xfrm>
              <a:off x="864" y="2256"/>
              <a:ext cx="1392" cy="1056"/>
              <a:chOff x="1344" y="1344"/>
              <a:chExt cx="1392" cy="1056"/>
            </a:xfrm>
          </p:grpSpPr>
          <p:sp>
            <p:nvSpPr>
              <p:cNvPr id="2051" name="Line 3"/>
              <p:cNvSpPr>
                <a:spLocks noChangeShapeType="1"/>
              </p:cNvSpPr>
              <p:nvPr/>
            </p:nvSpPr>
            <p:spPr bwMode="auto">
              <a:xfrm flipV="1">
                <a:off x="1344" y="1344"/>
                <a:ext cx="1152" cy="6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52" name="Line 4"/>
              <p:cNvSpPr>
                <a:spLocks noChangeShapeType="1"/>
              </p:cNvSpPr>
              <p:nvPr/>
            </p:nvSpPr>
            <p:spPr bwMode="auto">
              <a:xfrm flipV="1">
                <a:off x="1536" y="1776"/>
                <a:ext cx="1200" cy="6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grpSp>
        <p:sp>
          <p:nvSpPr>
            <p:cNvPr id="2053" name="Line 5"/>
            <p:cNvSpPr>
              <a:spLocks noChangeShapeType="1"/>
            </p:cNvSpPr>
            <p:nvPr/>
          </p:nvSpPr>
          <p:spPr bwMode="auto">
            <a:xfrm flipH="1" flipV="1">
              <a:off x="1295" y="3407"/>
              <a:ext cx="336" cy="528"/>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54" name="Line 6"/>
            <p:cNvSpPr>
              <a:spLocks noChangeShapeType="1"/>
            </p:cNvSpPr>
            <p:nvPr/>
          </p:nvSpPr>
          <p:spPr bwMode="auto">
            <a:xfrm flipH="1" flipV="1">
              <a:off x="1584" y="3216"/>
              <a:ext cx="336" cy="528"/>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55" name="Line 7"/>
            <p:cNvSpPr>
              <a:spLocks noChangeShapeType="1"/>
            </p:cNvSpPr>
            <p:nvPr/>
          </p:nvSpPr>
          <p:spPr bwMode="auto">
            <a:xfrm flipH="1" flipV="1">
              <a:off x="1920" y="3072"/>
              <a:ext cx="336" cy="528"/>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56" name="Line 8"/>
            <p:cNvSpPr>
              <a:spLocks noChangeShapeType="1"/>
            </p:cNvSpPr>
            <p:nvPr/>
          </p:nvSpPr>
          <p:spPr bwMode="auto">
            <a:xfrm>
              <a:off x="624" y="2210"/>
              <a:ext cx="336" cy="528"/>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59" name="Line 11"/>
            <p:cNvSpPr>
              <a:spLocks noChangeShapeType="1"/>
            </p:cNvSpPr>
            <p:nvPr/>
          </p:nvSpPr>
          <p:spPr bwMode="auto">
            <a:xfrm>
              <a:off x="912" y="2064"/>
              <a:ext cx="336" cy="528"/>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60" name="Line 12"/>
            <p:cNvSpPr>
              <a:spLocks noChangeShapeType="1"/>
            </p:cNvSpPr>
            <p:nvPr/>
          </p:nvSpPr>
          <p:spPr bwMode="auto">
            <a:xfrm>
              <a:off x="1248" y="1904"/>
              <a:ext cx="336" cy="528"/>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61" name="Text Box 13"/>
            <p:cNvSpPr txBox="1">
              <a:spLocks noChangeArrowheads="1"/>
            </p:cNvSpPr>
            <p:nvPr/>
          </p:nvSpPr>
          <p:spPr bwMode="auto">
            <a:xfrm rot="19500000">
              <a:off x="1776" y="3792"/>
              <a:ext cx="5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dist" fontAlgn="base">
                <a:spcBef>
                  <a:spcPct val="50000"/>
                </a:spcBef>
                <a:spcAft>
                  <a:spcPct val="0"/>
                </a:spcAft>
              </a:pPr>
              <a:r>
                <a:rPr kumimoji="1" lang="zh-TW" altLang="en-US">
                  <a:solidFill>
                    <a:srgbClr val="000000"/>
                  </a:solidFill>
                  <a:ea typeface="超研澤空疊圓" pitchFamily="49" charset="-120"/>
                </a:rPr>
                <a:t>本性</a:t>
              </a:r>
              <a:endParaRPr kumimoji="1" lang="zh-TW" altLang="en-US" sz="2200">
                <a:solidFill>
                  <a:srgbClr val="000000"/>
                </a:solidFill>
                <a:ea typeface="華康儷粗黑" pitchFamily="49" charset="-120"/>
              </a:endParaRPr>
            </a:p>
          </p:txBody>
        </p:sp>
        <p:sp>
          <p:nvSpPr>
            <p:cNvPr id="2063" name="Text Box 15"/>
            <p:cNvSpPr txBox="1">
              <a:spLocks noChangeArrowheads="1"/>
            </p:cNvSpPr>
            <p:nvPr/>
          </p:nvSpPr>
          <p:spPr bwMode="auto">
            <a:xfrm rot="19560000">
              <a:off x="528" y="1776"/>
              <a:ext cx="5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dist" fontAlgn="base">
                <a:spcBef>
                  <a:spcPct val="50000"/>
                </a:spcBef>
                <a:spcAft>
                  <a:spcPct val="0"/>
                </a:spcAft>
              </a:pPr>
              <a:r>
                <a:rPr kumimoji="1" lang="zh-TW" altLang="en-US">
                  <a:solidFill>
                    <a:srgbClr val="000000"/>
                  </a:solidFill>
                  <a:ea typeface="超研澤空疊圓" pitchFamily="49" charset="-120"/>
                </a:rPr>
                <a:t>本性</a:t>
              </a:r>
              <a:endParaRPr kumimoji="1" lang="zh-TW" altLang="en-US" sz="2200">
                <a:solidFill>
                  <a:srgbClr val="000000"/>
                </a:solidFill>
                <a:ea typeface="華康儷粗黑" pitchFamily="49" charset="-120"/>
              </a:endParaRPr>
            </a:p>
          </p:txBody>
        </p:sp>
        <p:sp>
          <p:nvSpPr>
            <p:cNvPr id="2066" name="Line 18"/>
            <p:cNvSpPr>
              <a:spLocks noChangeShapeType="1"/>
            </p:cNvSpPr>
            <p:nvPr/>
          </p:nvSpPr>
          <p:spPr bwMode="auto">
            <a:xfrm flipV="1">
              <a:off x="1029" y="2591"/>
              <a:ext cx="960" cy="480"/>
            </a:xfrm>
            <a:prstGeom prst="line">
              <a:avLst/>
            </a:prstGeom>
            <a:noFill/>
            <a:ln w="38100">
              <a:solidFill>
                <a:schemeClr val="bg2"/>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69" name="Line 21"/>
            <p:cNvSpPr>
              <a:spLocks noChangeShapeType="1"/>
            </p:cNvSpPr>
            <p:nvPr/>
          </p:nvSpPr>
          <p:spPr bwMode="auto">
            <a:xfrm flipH="1" flipV="1">
              <a:off x="1584" y="1824"/>
              <a:ext cx="384" cy="720"/>
            </a:xfrm>
            <a:prstGeom prst="line">
              <a:avLst/>
            </a:prstGeom>
            <a:noFill/>
            <a:ln w="38100">
              <a:solidFill>
                <a:schemeClr val="bg2"/>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70" name="Line 22"/>
            <p:cNvSpPr>
              <a:spLocks noChangeShapeType="1"/>
            </p:cNvSpPr>
            <p:nvPr/>
          </p:nvSpPr>
          <p:spPr bwMode="auto">
            <a:xfrm>
              <a:off x="1968" y="2544"/>
              <a:ext cx="432" cy="720"/>
            </a:xfrm>
            <a:prstGeom prst="line">
              <a:avLst/>
            </a:prstGeom>
            <a:noFill/>
            <a:ln w="38100">
              <a:solidFill>
                <a:schemeClr val="bg2"/>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72" name="Text Box 24"/>
            <p:cNvSpPr txBox="1">
              <a:spLocks noChangeArrowheads="1"/>
            </p:cNvSpPr>
            <p:nvPr/>
          </p:nvSpPr>
          <p:spPr bwMode="auto">
            <a:xfrm rot="19800000">
              <a:off x="1114" y="2678"/>
              <a:ext cx="5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dist" fontAlgn="base">
                <a:spcBef>
                  <a:spcPct val="50000"/>
                </a:spcBef>
                <a:spcAft>
                  <a:spcPct val="0"/>
                </a:spcAft>
              </a:pPr>
              <a:r>
                <a:rPr kumimoji="1" lang="zh-TW" altLang="en-US" sz="1600">
                  <a:solidFill>
                    <a:srgbClr val="000000"/>
                  </a:solidFill>
                  <a:ea typeface="超研澤空疊圓" pitchFamily="49" charset="-120"/>
                </a:rPr>
                <a:t>自由</a:t>
              </a:r>
              <a:endParaRPr kumimoji="1" lang="zh-TW" altLang="en-US" sz="1400">
                <a:solidFill>
                  <a:srgbClr val="000000"/>
                </a:solidFill>
                <a:ea typeface="華康儷粗黑" pitchFamily="49" charset="-120"/>
              </a:endParaRPr>
            </a:p>
          </p:txBody>
        </p:sp>
        <p:sp>
          <p:nvSpPr>
            <p:cNvPr id="2081" name="Text Box 33"/>
            <p:cNvSpPr txBox="1">
              <a:spLocks noChangeArrowheads="1"/>
            </p:cNvSpPr>
            <p:nvPr/>
          </p:nvSpPr>
          <p:spPr bwMode="auto">
            <a:xfrm>
              <a:off x="2208" y="2256"/>
              <a:ext cx="912"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zh-TW" altLang="en-US" sz="2200">
                  <a:solidFill>
                    <a:srgbClr val="000000"/>
                  </a:solidFill>
                  <a:ea typeface="華康儷粗黑" pitchFamily="49" charset="-120"/>
                </a:rPr>
                <a:t>發揮潛能的存有者</a:t>
              </a:r>
            </a:p>
          </p:txBody>
        </p:sp>
        <p:sp>
          <p:nvSpPr>
            <p:cNvPr id="2102" name="Freeform 54"/>
            <p:cNvSpPr>
              <a:spLocks/>
            </p:cNvSpPr>
            <p:nvPr/>
          </p:nvSpPr>
          <p:spPr bwMode="auto">
            <a:xfrm>
              <a:off x="1968" y="1920"/>
              <a:ext cx="1200" cy="672"/>
            </a:xfrm>
            <a:custGeom>
              <a:avLst/>
              <a:gdLst>
                <a:gd name="T0" fmla="*/ 0 w 1200"/>
                <a:gd name="T1" fmla="*/ 672 h 672"/>
                <a:gd name="T2" fmla="*/ 336 w 1200"/>
                <a:gd name="T3" fmla="*/ 144 h 672"/>
                <a:gd name="T4" fmla="*/ 1200 w 1200"/>
                <a:gd name="T5" fmla="*/ 0 h 672"/>
              </a:gdLst>
              <a:ahLst/>
              <a:cxnLst>
                <a:cxn ang="0">
                  <a:pos x="T0" y="T1"/>
                </a:cxn>
                <a:cxn ang="0">
                  <a:pos x="T2" y="T3"/>
                </a:cxn>
                <a:cxn ang="0">
                  <a:pos x="T4" y="T5"/>
                </a:cxn>
              </a:cxnLst>
              <a:rect l="0" t="0" r="r" b="b"/>
              <a:pathLst>
                <a:path w="1200" h="672">
                  <a:moveTo>
                    <a:pt x="0" y="672"/>
                  </a:moveTo>
                  <a:cubicBezTo>
                    <a:pt x="68" y="464"/>
                    <a:pt x="136" y="256"/>
                    <a:pt x="336" y="144"/>
                  </a:cubicBezTo>
                  <a:cubicBezTo>
                    <a:pt x="536" y="32"/>
                    <a:pt x="868" y="16"/>
                    <a:pt x="1200" y="0"/>
                  </a:cubicBezTo>
                </a:path>
              </a:pathLst>
            </a:custGeom>
            <a:noFill/>
            <a:ln w="38100" cap="flat" cmpd="sng">
              <a:solidFill>
                <a:schemeClr val="bg2"/>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grpSp>
      <p:sp>
        <p:nvSpPr>
          <p:cNvPr id="32" name="Title 1"/>
          <p:cNvSpPr txBox="1">
            <a:spLocks/>
          </p:cNvSpPr>
          <p:nvPr/>
        </p:nvSpPr>
        <p:spPr>
          <a:xfrm>
            <a:off x="920750" y="323733"/>
            <a:ext cx="5089526" cy="707045"/>
          </a:xfrm>
          <a:prstGeom prst="rect">
            <a:avLst/>
          </a:prstGeom>
        </p:spPr>
        <p:txBody>
          <a:bodyPr/>
          <a:lst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a:lstStyle>
          <a:p>
            <a:r>
              <a:rPr lang="en-US" altLang="zh-TW" sz="2800" b="1" dirty="0" smtClean="0">
                <a:effectLst/>
              </a:rPr>
              <a:t>B.</a:t>
            </a:r>
            <a:r>
              <a:rPr lang="zh-TW" altLang="en-US" sz="2800" b="1" dirty="0" smtClean="0">
                <a:effectLst/>
              </a:rPr>
              <a:t> 選擇與天主或自己的過程</a:t>
            </a:r>
            <a:endParaRPr lang="zh-TW" altLang="en-US" sz="2800" b="1" dirty="0">
              <a:effectLst/>
            </a:endParaRPr>
          </a:p>
        </p:txBody>
      </p:sp>
      <p:sp>
        <p:nvSpPr>
          <p:cNvPr id="2" name="Slide Number Placeholder 1"/>
          <p:cNvSpPr>
            <a:spLocks noGrp="1"/>
          </p:cNvSpPr>
          <p:nvPr>
            <p:ph type="sldNum" sz="quarter" idx="12"/>
          </p:nvPr>
        </p:nvSpPr>
        <p:spPr/>
        <p:txBody>
          <a:bodyPr/>
          <a:lstStyle/>
          <a:p>
            <a:fld id="{452DB7F3-C77E-4428-A35D-EDF29CC50991}" type="slidenum">
              <a:rPr lang="en-US" smtClean="0"/>
              <a:t>6</a:t>
            </a:fld>
            <a:endParaRPr lang="en-US"/>
          </a:p>
        </p:txBody>
      </p:sp>
    </p:spTree>
    <p:extLst>
      <p:ext uri="{BB962C8B-B14F-4D97-AF65-F5344CB8AC3E}">
        <p14:creationId xmlns:p14="http://schemas.microsoft.com/office/powerpoint/2010/main" val="17322696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神學院\福傳實習\原罪\原罪ppt圖\adam and eve snake.jpg"/>
          <p:cNvPicPr>
            <a:picLocks noChangeAspect="1" noChangeArrowheads="1"/>
          </p:cNvPicPr>
          <p:nvPr/>
        </p:nvPicPr>
        <p:blipFill>
          <a:blip r:embed="rId3" cstate="print"/>
          <a:srcRect/>
          <a:stretch>
            <a:fillRect/>
          </a:stretch>
        </p:blipFill>
        <p:spPr bwMode="auto">
          <a:xfrm>
            <a:off x="6510046" y="1700809"/>
            <a:ext cx="3690410" cy="4920547"/>
          </a:xfrm>
          <a:prstGeom prst="rect">
            <a:avLst/>
          </a:prstGeom>
          <a:noFill/>
        </p:spPr>
      </p:pic>
      <p:sp>
        <p:nvSpPr>
          <p:cNvPr id="5" name="文字方塊 4"/>
          <p:cNvSpPr txBox="1"/>
          <p:nvPr/>
        </p:nvSpPr>
        <p:spPr>
          <a:xfrm>
            <a:off x="1775520" y="260648"/>
            <a:ext cx="8496944" cy="1446550"/>
          </a:xfrm>
          <a:prstGeom prst="rect">
            <a:avLst/>
          </a:prstGeom>
          <a:noFill/>
        </p:spPr>
        <p:txBody>
          <a:bodyPr wrap="square" rtlCol="0">
            <a:spAutoFit/>
          </a:bodyPr>
          <a:lstStyle/>
          <a:p>
            <a:r>
              <a:rPr lang="zh-TW" altLang="en-US" sz="4400" dirty="0">
                <a:ln>
                  <a:solidFill>
                    <a:srgbClr val="FF0000"/>
                  </a:solidFill>
                </a:ln>
                <a:solidFill>
                  <a:prstClr val="white"/>
                </a:solidFill>
                <a:latin typeface="華康正顏楷體W7" pitchFamily="65" charset="-120"/>
                <a:ea typeface="華康正顏楷體W7" pitchFamily="65" charset="-120"/>
              </a:rPr>
              <a:t>讓我們來看看，</a:t>
            </a:r>
            <a:r>
              <a:rPr lang="en-US" altLang="zh-TW" sz="4400" dirty="0">
                <a:ln>
                  <a:solidFill>
                    <a:srgbClr val="FF0000"/>
                  </a:solidFill>
                </a:ln>
                <a:solidFill>
                  <a:prstClr val="white"/>
                </a:solidFill>
                <a:latin typeface="華康正顏楷體W7" pitchFamily="65" charset="-120"/>
                <a:ea typeface="華康正顏楷體W7" pitchFamily="65" charset="-120"/>
              </a:rPr>
              <a:t/>
            </a:r>
            <a:br>
              <a:rPr lang="en-US" altLang="zh-TW" sz="4400" dirty="0">
                <a:ln>
                  <a:solidFill>
                    <a:srgbClr val="FF0000"/>
                  </a:solidFill>
                </a:ln>
                <a:solidFill>
                  <a:prstClr val="white"/>
                </a:solidFill>
                <a:latin typeface="華康正顏楷體W7" pitchFamily="65" charset="-120"/>
                <a:ea typeface="華康正顏楷體W7" pitchFamily="65" charset="-120"/>
              </a:rPr>
            </a:br>
            <a:r>
              <a:rPr lang="zh-TW" altLang="en-US" sz="4400" dirty="0">
                <a:ln>
                  <a:solidFill>
                    <a:srgbClr val="FF0000"/>
                  </a:solidFill>
                </a:ln>
                <a:solidFill>
                  <a:prstClr val="white"/>
                </a:solidFill>
                <a:latin typeface="華康正顏楷體W7" pitchFamily="65" charset="-120"/>
                <a:ea typeface="華康正顏楷體W7" pitchFamily="65" charset="-120"/>
              </a:rPr>
              <a:t>亞當和厄娃的行為是否構成本罪？</a:t>
            </a:r>
          </a:p>
        </p:txBody>
      </p:sp>
    </p:spTree>
    <p:extLst>
      <p:ext uri="{BB962C8B-B14F-4D97-AF65-F5344CB8AC3E}">
        <p14:creationId xmlns:p14="http://schemas.microsoft.com/office/powerpoint/2010/main" val="34146704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847528" y="908720"/>
            <a:ext cx="3456384" cy="3785652"/>
          </a:xfrm>
          <a:prstGeom prst="rect">
            <a:avLst/>
          </a:prstGeom>
          <a:noFill/>
        </p:spPr>
        <p:txBody>
          <a:bodyPr wrap="square" rtlCol="0">
            <a:spAutoFit/>
          </a:bodyPr>
          <a:lstStyle/>
          <a:p>
            <a:r>
              <a:rPr lang="en-US" altLang="zh-TW" sz="4800" dirty="0">
                <a:solidFill>
                  <a:prstClr val="black"/>
                </a:solidFill>
                <a:latin typeface="華康正顏楷體W9" pitchFamily="65" charset="-120"/>
                <a:ea typeface="華康正顏楷體W9" pitchFamily="65" charset="-120"/>
              </a:rPr>
              <a:t>1.</a:t>
            </a:r>
            <a:r>
              <a:rPr lang="zh-TW" altLang="en-US" sz="4800" dirty="0">
                <a:solidFill>
                  <a:prstClr val="black"/>
                </a:solidFill>
                <a:latin typeface="華康正顏楷體W9" pitchFamily="65" charset="-120"/>
                <a:ea typeface="華康正顏楷體W9" pitchFamily="65" charset="-120"/>
              </a:rPr>
              <a:t>倫理之惡</a:t>
            </a:r>
            <a:endParaRPr lang="en-US" altLang="zh-TW" sz="4800" dirty="0">
              <a:solidFill>
                <a:prstClr val="black"/>
              </a:solidFill>
              <a:latin typeface="華康正顏楷體W9" pitchFamily="65" charset="-120"/>
              <a:ea typeface="華康正顏楷體W9" pitchFamily="65" charset="-120"/>
            </a:endParaRPr>
          </a:p>
          <a:p>
            <a:endParaRPr lang="en-US" altLang="zh-TW" sz="4800" dirty="0">
              <a:solidFill>
                <a:prstClr val="black"/>
              </a:solidFill>
              <a:latin typeface="華康正顏楷體W9" pitchFamily="65" charset="-120"/>
              <a:ea typeface="華康正顏楷體W9" pitchFamily="65" charset="-120"/>
            </a:endParaRPr>
          </a:p>
          <a:p>
            <a:r>
              <a:rPr lang="en-US" altLang="zh-TW" sz="4800" dirty="0">
                <a:solidFill>
                  <a:prstClr val="black"/>
                </a:solidFill>
                <a:latin typeface="華康正顏楷體W9" pitchFamily="65" charset="-120"/>
                <a:ea typeface="華康正顏楷體W9" pitchFamily="65" charset="-120"/>
              </a:rPr>
              <a:t>2.</a:t>
            </a:r>
            <a:r>
              <a:rPr lang="zh-TW" altLang="en-US" sz="4800" dirty="0">
                <a:solidFill>
                  <a:prstClr val="black"/>
                </a:solidFill>
                <a:latin typeface="華康正顏楷體W9" pitchFamily="65" charset="-120"/>
                <a:ea typeface="華康正顏楷體W9" pitchFamily="65" charset="-120"/>
              </a:rPr>
              <a:t>清楚知道</a:t>
            </a:r>
            <a:endParaRPr lang="en-US" altLang="zh-TW" sz="4800" dirty="0">
              <a:solidFill>
                <a:prstClr val="black"/>
              </a:solidFill>
              <a:latin typeface="華康正顏楷體W9" pitchFamily="65" charset="-120"/>
              <a:ea typeface="華康正顏楷體W9" pitchFamily="65" charset="-120"/>
            </a:endParaRPr>
          </a:p>
          <a:p>
            <a:endParaRPr lang="en-US" altLang="zh-TW" sz="4800" dirty="0">
              <a:solidFill>
                <a:prstClr val="black"/>
              </a:solidFill>
              <a:latin typeface="華康正顏楷體W9" pitchFamily="65" charset="-120"/>
              <a:ea typeface="華康正顏楷體W9" pitchFamily="65" charset="-120"/>
            </a:endParaRPr>
          </a:p>
          <a:p>
            <a:r>
              <a:rPr lang="en-US" altLang="zh-TW" sz="4800" dirty="0">
                <a:solidFill>
                  <a:prstClr val="black"/>
                </a:solidFill>
                <a:latin typeface="華康正顏楷體W9" pitchFamily="65" charset="-120"/>
                <a:ea typeface="華康正顏楷體W9" pitchFamily="65" charset="-120"/>
              </a:rPr>
              <a:t>3.</a:t>
            </a:r>
            <a:r>
              <a:rPr lang="zh-TW" altLang="en-US" sz="4800" dirty="0">
                <a:solidFill>
                  <a:prstClr val="black"/>
                </a:solidFill>
                <a:latin typeface="華康正顏楷體W9" pitchFamily="65" charset="-120"/>
                <a:ea typeface="華康正顏楷體W9" pitchFamily="65" charset="-120"/>
              </a:rPr>
              <a:t>自由意志</a:t>
            </a:r>
            <a:endParaRPr lang="en-US" altLang="zh-TW" sz="4800" dirty="0">
              <a:solidFill>
                <a:prstClr val="black"/>
              </a:solidFill>
              <a:latin typeface="華康正顏楷體W9" pitchFamily="65" charset="-120"/>
              <a:ea typeface="華康正顏楷體W9" pitchFamily="65" charset="-120"/>
            </a:endParaRPr>
          </a:p>
        </p:txBody>
      </p:sp>
      <p:sp>
        <p:nvSpPr>
          <p:cNvPr id="3" name="文字方塊 2"/>
          <p:cNvSpPr txBox="1"/>
          <p:nvPr/>
        </p:nvSpPr>
        <p:spPr>
          <a:xfrm>
            <a:off x="5087888" y="980729"/>
            <a:ext cx="3672408" cy="1323439"/>
          </a:xfrm>
          <a:prstGeom prst="rect">
            <a:avLst/>
          </a:prstGeom>
          <a:noFill/>
        </p:spPr>
        <p:txBody>
          <a:bodyPr wrap="square" rtlCol="0">
            <a:spAutoFit/>
          </a:bodyPr>
          <a:lstStyle/>
          <a:p>
            <a:r>
              <a:rPr lang="zh-TW" altLang="en-US" sz="4000" b="1" dirty="0">
                <a:solidFill>
                  <a:srgbClr val="FF0000"/>
                </a:solidFill>
                <a:latin typeface="華康秀風體W3" pitchFamily="65" charset="-120"/>
                <a:ea typeface="華康秀風體W3" pitchFamily="65" charset="-120"/>
              </a:rPr>
              <a:t>不聽天主的話、</a:t>
            </a:r>
            <a:endParaRPr lang="en-US" altLang="zh-TW" sz="4000" b="1" dirty="0">
              <a:solidFill>
                <a:srgbClr val="FF0000"/>
              </a:solidFill>
              <a:latin typeface="華康秀風體W3" pitchFamily="65" charset="-120"/>
              <a:ea typeface="華康秀風體W3" pitchFamily="65" charset="-120"/>
            </a:endParaRPr>
          </a:p>
          <a:p>
            <a:r>
              <a:rPr lang="zh-TW" altLang="en-US" sz="4000" b="1" dirty="0">
                <a:solidFill>
                  <a:srgbClr val="FF0000"/>
                </a:solidFill>
                <a:latin typeface="華康秀風體W3" pitchFamily="65" charset="-120"/>
                <a:ea typeface="華康秀風體W3" pitchFamily="65" charset="-120"/>
              </a:rPr>
              <a:t>聽蛇的話</a:t>
            </a:r>
          </a:p>
        </p:txBody>
      </p:sp>
      <p:sp>
        <p:nvSpPr>
          <p:cNvPr id="4" name="文字方塊 3"/>
          <p:cNvSpPr txBox="1"/>
          <p:nvPr/>
        </p:nvSpPr>
        <p:spPr>
          <a:xfrm>
            <a:off x="5087888" y="2492896"/>
            <a:ext cx="5112568" cy="707886"/>
          </a:xfrm>
          <a:prstGeom prst="rect">
            <a:avLst/>
          </a:prstGeom>
          <a:noFill/>
        </p:spPr>
        <p:txBody>
          <a:bodyPr wrap="square" rtlCol="0">
            <a:spAutoFit/>
          </a:bodyPr>
          <a:lstStyle/>
          <a:p>
            <a:r>
              <a:rPr lang="zh-TW" altLang="en-US" sz="4000" b="1" dirty="0">
                <a:solidFill>
                  <a:srgbClr val="FF0000"/>
                </a:solidFill>
                <a:latin typeface="華康秀風體W3" pitchFamily="65" charset="-120"/>
                <a:ea typeface="華康秀風體W3" pitchFamily="65" charset="-120"/>
              </a:rPr>
              <a:t>天主有說不能吃</a:t>
            </a:r>
          </a:p>
        </p:txBody>
      </p:sp>
      <p:sp>
        <p:nvSpPr>
          <p:cNvPr id="5" name="文字方塊 4"/>
          <p:cNvSpPr txBox="1"/>
          <p:nvPr/>
        </p:nvSpPr>
        <p:spPr>
          <a:xfrm>
            <a:off x="5159896" y="3933057"/>
            <a:ext cx="5112568" cy="1323439"/>
          </a:xfrm>
          <a:prstGeom prst="rect">
            <a:avLst/>
          </a:prstGeom>
          <a:noFill/>
        </p:spPr>
        <p:txBody>
          <a:bodyPr wrap="square" rtlCol="0">
            <a:spAutoFit/>
          </a:bodyPr>
          <a:lstStyle/>
          <a:p>
            <a:r>
              <a:rPr lang="zh-TW" altLang="en-US" sz="4000" b="1" dirty="0">
                <a:solidFill>
                  <a:srgbClr val="FF0000"/>
                </a:solidFill>
                <a:latin typeface="華康秀風體W3" pitchFamily="65" charset="-120"/>
                <a:ea typeface="華康秀風體W3" pitchFamily="65" charset="-120"/>
              </a:rPr>
              <a:t>厄娃自己摘的、</a:t>
            </a:r>
            <a:r>
              <a:rPr lang="en-US" altLang="zh-TW" sz="4000" b="1" dirty="0">
                <a:solidFill>
                  <a:srgbClr val="FF0000"/>
                </a:solidFill>
                <a:latin typeface="華康秀風體W3" pitchFamily="65" charset="-120"/>
                <a:ea typeface="華康秀風體W3" pitchFamily="65" charset="-120"/>
              </a:rPr>
              <a:t/>
            </a:r>
            <a:br>
              <a:rPr lang="en-US" altLang="zh-TW" sz="4000" b="1" dirty="0">
                <a:solidFill>
                  <a:srgbClr val="FF0000"/>
                </a:solidFill>
                <a:latin typeface="華康秀風體W3" pitchFamily="65" charset="-120"/>
                <a:ea typeface="華康秀風體W3" pitchFamily="65" charset="-120"/>
              </a:rPr>
            </a:br>
            <a:r>
              <a:rPr lang="zh-TW" altLang="en-US" sz="4000" b="1" dirty="0">
                <a:solidFill>
                  <a:srgbClr val="FF0000"/>
                </a:solidFill>
                <a:latin typeface="華康秀風體W3" pitchFamily="65" charset="-120"/>
                <a:ea typeface="華康秀風體W3" pitchFamily="65" charset="-120"/>
              </a:rPr>
              <a:t>亞當自願吃果子</a:t>
            </a:r>
          </a:p>
        </p:txBody>
      </p:sp>
      <p:pic>
        <p:nvPicPr>
          <p:cNvPr id="4098" name="Picture 2" descr="D:\神學院\福傳實習\原罪\原罪ppt圖\green_check_mark_clip_art_9355.jpg"/>
          <p:cNvPicPr>
            <a:picLocks noChangeAspect="1" noChangeArrowheads="1"/>
          </p:cNvPicPr>
          <p:nvPr/>
        </p:nvPicPr>
        <p:blipFill>
          <a:blip r:embed="rId3" cstate="print"/>
          <a:srcRect/>
          <a:stretch>
            <a:fillRect/>
          </a:stretch>
        </p:blipFill>
        <p:spPr bwMode="auto">
          <a:xfrm>
            <a:off x="8976321" y="908721"/>
            <a:ext cx="780841" cy="899343"/>
          </a:xfrm>
          <a:prstGeom prst="rect">
            <a:avLst/>
          </a:prstGeom>
          <a:noFill/>
        </p:spPr>
      </p:pic>
      <p:pic>
        <p:nvPicPr>
          <p:cNvPr id="7" name="Picture 2" descr="D:\神學院\福傳實習\原罪\原罪ppt圖\green_check_mark_clip_art_9355.jpg"/>
          <p:cNvPicPr>
            <a:picLocks noChangeAspect="1" noChangeArrowheads="1"/>
          </p:cNvPicPr>
          <p:nvPr/>
        </p:nvPicPr>
        <p:blipFill>
          <a:blip r:embed="rId3" cstate="print"/>
          <a:srcRect/>
          <a:stretch>
            <a:fillRect/>
          </a:stretch>
        </p:blipFill>
        <p:spPr bwMode="auto">
          <a:xfrm>
            <a:off x="9048329" y="2276873"/>
            <a:ext cx="780841" cy="899343"/>
          </a:xfrm>
          <a:prstGeom prst="rect">
            <a:avLst/>
          </a:prstGeom>
          <a:noFill/>
        </p:spPr>
      </p:pic>
      <p:pic>
        <p:nvPicPr>
          <p:cNvPr id="8" name="Picture 2" descr="D:\神學院\福傳實習\原罪\原罪ppt圖\green_check_mark_clip_art_9355.jpg"/>
          <p:cNvPicPr>
            <a:picLocks noChangeAspect="1" noChangeArrowheads="1"/>
          </p:cNvPicPr>
          <p:nvPr/>
        </p:nvPicPr>
        <p:blipFill>
          <a:blip r:embed="rId3" cstate="print"/>
          <a:srcRect/>
          <a:stretch>
            <a:fillRect/>
          </a:stretch>
        </p:blipFill>
        <p:spPr bwMode="auto">
          <a:xfrm>
            <a:off x="9120337" y="4077073"/>
            <a:ext cx="780841" cy="899343"/>
          </a:xfrm>
          <a:prstGeom prst="rect">
            <a:avLst/>
          </a:prstGeom>
          <a:noFill/>
        </p:spPr>
      </p:pic>
      <p:sp>
        <p:nvSpPr>
          <p:cNvPr id="9" name="文字方塊 8"/>
          <p:cNvSpPr txBox="1"/>
          <p:nvPr/>
        </p:nvSpPr>
        <p:spPr>
          <a:xfrm>
            <a:off x="2063552" y="5733257"/>
            <a:ext cx="6048672" cy="830997"/>
          </a:xfrm>
          <a:prstGeom prst="rect">
            <a:avLst/>
          </a:prstGeom>
          <a:noFill/>
        </p:spPr>
        <p:txBody>
          <a:bodyPr wrap="square" rtlCol="0">
            <a:spAutoFit/>
          </a:bodyPr>
          <a:lstStyle/>
          <a:p>
            <a:r>
              <a:rPr lang="zh-TW" altLang="en-US" sz="4800" b="1" dirty="0">
                <a:ln>
                  <a:solidFill>
                    <a:srgbClr val="FFC000"/>
                  </a:solidFill>
                </a:ln>
                <a:solidFill>
                  <a:prstClr val="black"/>
                </a:solidFill>
                <a:latin typeface="華康正顏楷體W7" pitchFamily="65" charset="-120"/>
                <a:ea typeface="華康正顏楷體W7" pitchFamily="65" charset="-120"/>
              </a:rPr>
              <a:t>→行為構成「本罪」</a:t>
            </a:r>
          </a:p>
        </p:txBody>
      </p:sp>
    </p:spTree>
    <p:extLst>
      <p:ext uri="{BB962C8B-B14F-4D97-AF65-F5344CB8AC3E}">
        <p14:creationId xmlns:p14="http://schemas.microsoft.com/office/powerpoint/2010/main" val="3440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3000" fill="hold"/>
                                        <p:tgtEl>
                                          <p:spTgt spid="4"/>
                                        </p:tgtEl>
                                        <p:attrNameLst>
                                          <p:attrName>ppt_x</p:attrName>
                                        </p:attrNameLst>
                                      </p:cBhvr>
                                      <p:tavLst>
                                        <p:tav tm="0">
                                          <p:val>
                                            <p:strVal val="1+#ppt_w/2"/>
                                          </p:val>
                                        </p:tav>
                                        <p:tav tm="100000">
                                          <p:val>
                                            <p:strVal val="#ppt_x"/>
                                          </p:val>
                                        </p:tav>
                                      </p:tavLst>
                                    </p:anim>
                                    <p:anim calcmode="lin" valueType="num">
                                      <p:cBhvr additive="base">
                                        <p:cTn id="18" dur="3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3000" fill="hold"/>
                                        <p:tgtEl>
                                          <p:spTgt spid="5"/>
                                        </p:tgtEl>
                                        <p:attrNameLst>
                                          <p:attrName>ppt_x</p:attrName>
                                        </p:attrNameLst>
                                      </p:cBhvr>
                                      <p:tavLst>
                                        <p:tav tm="0">
                                          <p:val>
                                            <p:strVal val="1+#ppt_w/2"/>
                                          </p:val>
                                        </p:tav>
                                        <p:tav tm="100000">
                                          <p:val>
                                            <p:strVal val="#ppt_x"/>
                                          </p:val>
                                        </p:tav>
                                      </p:tavLst>
                                    </p:anim>
                                    <p:anim calcmode="lin" valueType="num">
                                      <p:cBhvr additive="base">
                                        <p:cTn id="28" dur="3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9"/>
                                        </p:tgtEl>
                                        <p:attrNameLst>
                                          <p:attrName>style.visibility</p:attrName>
                                        </p:attrNameLst>
                                      </p:cBhvr>
                                      <p:to>
                                        <p:strVal val="visible"/>
                                      </p:to>
                                    </p:set>
                                    <p:anim calcmode="discrete" valueType="clr">
                                      <p:cBhvr override="childStyle">
                                        <p:cTn id="37" dur="50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8" dur="500"/>
                                        <p:tgtEl>
                                          <p:spTgt spid="9"/>
                                        </p:tgtEl>
                                        <p:attrNameLst>
                                          <p:attrName>fillcolor</p:attrName>
                                        </p:attrNameLst>
                                      </p:cBhvr>
                                      <p:tavLst>
                                        <p:tav tm="0">
                                          <p:val>
                                            <p:clrVal>
                                              <a:schemeClr val="accent2"/>
                                            </p:clrVal>
                                          </p:val>
                                        </p:tav>
                                        <p:tav tm="50000">
                                          <p:val>
                                            <p:clrVal>
                                              <a:schemeClr val="hlink"/>
                                            </p:clrVal>
                                          </p:val>
                                        </p:tav>
                                      </p:tavLst>
                                    </p:anim>
                                    <p:set>
                                      <p:cBhvr>
                                        <p:cTn id="39" dur="50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圓角矩形 15"/>
          <p:cNvSpPr/>
          <p:nvPr/>
        </p:nvSpPr>
        <p:spPr>
          <a:xfrm>
            <a:off x="5447928" y="3717032"/>
            <a:ext cx="4824536" cy="194421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5" name="圓角矩形 14"/>
          <p:cNvSpPr/>
          <p:nvPr/>
        </p:nvSpPr>
        <p:spPr>
          <a:xfrm>
            <a:off x="5447928" y="260648"/>
            <a:ext cx="4824536" cy="194421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8" name="向右箭號 7"/>
          <p:cNvSpPr/>
          <p:nvPr/>
        </p:nvSpPr>
        <p:spPr>
          <a:xfrm rot="20225728">
            <a:off x="3844053" y="1157360"/>
            <a:ext cx="1467350" cy="936104"/>
          </a:xfrm>
          <a:prstGeom prst="rightArrow">
            <a:avLst>
              <a:gd name="adj1" fmla="val 38723"/>
              <a:gd name="adj2" fmla="val 494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0" name="文字方塊 9"/>
          <p:cNvSpPr txBox="1"/>
          <p:nvPr/>
        </p:nvSpPr>
        <p:spPr>
          <a:xfrm>
            <a:off x="5519936" y="3789041"/>
            <a:ext cx="4752528" cy="646331"/>
          </a:xfrm>
          <a:prstGeom prst="rect">
            <a:avLst/>
          </a:prstGeom>
          <a:noFill/>
        </p:spPr>
        <p:txBody>
          <a:bodyPr wrap="square" rtlCol="0">
            <a:spAutoFit/>
          </a:bodyPr>
          <a:lstStyle/>
          <a:p>
            <a:r>
              <a:rPr lang="zh-TW" altLang="en-US" sz="3600" dirty="0">
                <a:solidFill>
                  <a:prstClr val="black"/>
                </a:solidFill>
                <a:latin typeface="華康少女文字W7(P)" pitchFamily="82" charset="-120"/>
                <a:ea typeface="華康少女文字W7(P)" pitchFamily="82" charset="-120"/>
              </a:rPr>
              <a:t>天主說不能吃→不吃！</a:t>
            </a:r>
          </a:p>
        </p:txBody>
      </p:sp>
      <p:sp>
        <p:nvSpPr>
          <p:cNvPr id="11" name="文字方塊 10"/>
          <p:cNvSpPr txBox="1"/>
          <p:nvPr/>
        </p:nvSpPr>
        <p:spPr>
          <a:xfrm>
            <a:off x="5447928" y="332657"/>
            <a:ext cx="5184576" cy="646331"/>
          </a:xfrm>
          <a:prstGeom prst="rect">
            <a:avLst/>
          </a:prstGeom>
          <a:noFill/>
        </p:spPr>
        <p:txBody>
          <a:bodyPr wrap="square" rtlCol="0">
            <a:spAutoFit/>
          </a:bodyPr>
          <a:lstStyle/>
          <a:p>
            <a:r>
              <a:rPr lang="zh-TW" altLang="en-US" sz="3600" dirty="0">
                <a:solidFill>
                  <a:prstClr val="black"/>
                </a:solidFill>
                <a:latin typeface="華康少女文字W7(P)" pitchFamily="82" charset="-120"/>
                <a:ea typeface="華康少女文字W7(P)" pitchFamily="82" charset="-120"/>
              </a:rPr>
              <a:t>天主說不能吃→吃看看</a:t>
            </a:r>
          </a:p>
        </p:txBody>
      </p:sp>
      <p:sp>
        <p:nvSpPr>
          <p:cNvPr id="12" name="文字方塊 11"/>
          <p:cNvSpPr txBox="1"/>
          <p:nvPr/>
        </p:nvSpPr>
        <p:spPr>
          <a:xfrm>
            <a:off x="5519936" y="4438854"/>
            <a:ext cx="4752528" cy="1200329"/>
          </a:xfrm>
          <a:prstGeom prst="rect">
            <a:avLst/>
          </a:prstGeom>
          <a:noFill/>
        </p:spPr>
        <p:txBody>
          <a:bodyPr wrap="square" rtlCol="0">
            <a:spAutoFit/>
          </a:bodyPr>
          <a:lstStyle/>
          <a:p>
            <a:r>
              <a:rPr lang="zh-TW" altLang="en-US" sz="3600" dirty="0">
                <a:ln>
                  <a:solidFill>
                    <a:sysClr val="windowText" lastClr="000000"/>
                  </a:solidFill>
                </a:ln>
                <a:solidFill>
                  <a:srgbClr val="FF0000"/>
                </a:solidFill>
                <a:latin typeface="華康少女文字W7(P)" pitchFamily="82" charset="-120"/>
                <a:ea typeface="華康少女文字W7(P)" pitchFamily="82" charset="-120"/>
              </a:rPr>
              <a:t>活在天主愛的保護之下，擁有天主的恩寵</a:t>
            </a:r>
          </a:p>
        </p:txBody>
      </p:sp>
      <p:sp>
        <p:nvSpPr>
          <p:cNvPr id="13" name="文字方塊 12"/>
          <p:cNvSpPr txBox="1"/>
          <p:nvPr/>
        </p:nvSpPr>
        <p:spPr>
          <a:xfrm>
            <a:off x="5519936" y="980729"/>
            <a:ext cx="4752528" cy="1200329"/>
          </a:xfrm>
          <a:prstGeom prst="rect">
            <a:avLst/>
          </a:prstGeom>
          <a:noFill/>
        </p:spPr>
        <p:txBody>
          <a:bodyPr wrap="square" rtlCol="0">
            <a:spAutoFit/>
          </a:bodyPr>
          <a:lstStyle/>
          <a:p>
            <a:r>
              <a:rPr lang="zh-TW" altLang="en-US" sz="3600" dirty="0">
                <a:ln>
                  <a:solidFill>
                    <a:sysClr val="windowText" lastClr="000000"/>
                  </a:solidFill>
                </a:ln>
                <a:solidFill>
                  <a:srgbClr val="FF0000"/>
                </a:solidFill>
                <a:latin typeface="華康少女文字W7(P)" pitchFamily="82" charset="-120"/>
                <a:ea typeface="華康少女文字W7(P)" pitchFamily="82" charset="-120"/>
              </a:rPr>
              <a:t>失去了恩寵和永生，人和天主的關係斷裂</a:t>
            </a:r>
          </a:p>
        </p:txBody>
      </p:sp>
      <p:sp>
        <p:nvSpPr>
          <p:cNvPr id="14" name="向右箭號 13"/>
          <p:cNvSpPr/>
          <p:nvPr/>
        </p:nvSpPr>
        <p:spPr>
          <a:xfrm rot="1217741">
            <a:off x="3856260" y="3582420"/>
            <a:ext cx="1467350" cy="936104"/>
          </a:xfrm>
          <a:prstGeom prst="rightArrow">
            <a:avLst>
              <a:gd name="adj1" fmla="val 38723"/>
              <a:gd name="adj2" fmla="val 494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1026" name="Picture 2" descr="C:\Users\Rebecca_Win7\Desktop\圖片1.png"/>
          <p:cNvPicPr>
            <a:picLocks noChangeAspect="1" noChangeArrowheads="1"/>
          </p:cNvPicPr>
          <p:nvPr/>
        </p:nvPicPr>
        <p:blipFill>
          <a:blip r:embed="rId3" cstate="print"/>
          <a:srcRect/>
          <a:stretch>
            <a:fillRect/>
          </a:stretch>
        </p:blipFill>
        <p:spPr bwMode="auto">
          <a:xfrm>
            <a:off x="1524000" y="1556793"/>
            <a:ext cx="2790826" cy="2865437"/>
          </a:xfrm>
          <a:prstGeom prst="rect">
            <a:avLst/>
          </a:prstGeom>
          <a:noFill/>
        </p:spPr>
      </p:pic>
      <p:sp>
        <p:nvSpPr>
          <p:cNvPr id="17" name="文字方塊 16"/>
          <p:cNvSpPr txBox="1"/>
          <p:nvPr/>
        </p:nvSpPr>
        <p:spPr>
          <a:xfrm rot="1288979">
            <a:off x="2539891" y="1883984"/>
            <a:ext cx="1015663" cy="1482542"/>
          </a:xfrm>
          <a:prstGeom prst="rect">
            <a:avLst/>
          </a:prstGeom>
          <a:noFill/>
        </p:spPr>
        <p:txBody>
          <a:bodyPr vert="eaVert" wrap="square" rtlCol="0">
            <a:spAutoFit/>
          </a:bodyPr>
          <a:lstStyle/>
          <a:p>
            <a:r>
              <a:rPr lang="zh-TW" altLang="en-US" sz="5400" dirty="0">
                <a:solidFill>
                  <a:prstClr val="white"/>
                </a:solidFill>
                <a:latin typeface="華康流隸體" pitchFamily="65" charset="-120"/>
                <a:ea typeface="華康流隸體" pitchFamily="65" charset="-120"/>
              </a:rPr>
              <a:t>選擇</a:t>
            </a:r>
          </a:p>
        </p:txBody>
      </p:sp>
    </p:spTree>
    <p:extLst>
      <p:ext uri="{BB962C8B-B14F-4D97-AF65-F5344CB8AC3E}">
        <p14:creationId xmlns:p14="http://schemas.microsoft.com/office/powerpoint/2010/main" val="217409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8" grpId="0" animBg="1"/>
      <p:bldP spid="10" grpId="0"/>
      <p:bldP spid="11" grpId="0"/>
      <p:bldP spid="12" grpId="0"/>
      <p:bldP spid="13" grpId="0"/>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51784" y="44625"/>
            <a:ext cx="4365298" cy="984885"/>
          </a:xfrm>
          <a:prstGeom prst="rect">
            <a:avLst/>
          </a:prstGeom>
        </p:spPr>
        <p:txBody>
          <a:bodyPr wrap="none">
            <a:spAutoFit/>
          </a:bodyPr>
          <a:lstStyle/>
          <a:p>
            <a:pPr marL="514350" indent="-514350"/>
            <a:r>
              <a:rPr lang="zh-TW" altLang="en-US" sz="5800" dirty="0">
                <a:ln>
                  <a:solidFill>
                    <a:srgbClr val="FFFF00"/>
                  </a:solidFill>
                </a:ln>
                <a:solidFill>
                  <a:srgbClr val="0000FF"/>
                </a:solidFill>
                <a:latin typeface="華康正顏楷體W9(P)" pitchFamily="66" charset="-120"/>
                <a:ea typeface="華康正顏楷體W9(P)" pitchFamily="66" charset="-120"/>
              </a:rPr>
              <a:t>本罪</a:t>
            </a:r>
            <a:r>
              <a:rPr lang="en-US" altLang="zh-TW" sz="5800" dirty="0">
                <a:ln>
                  <a:solidFill>
                    <a:srgbClr val="FFFF00"/>
                  </a:solidFill>
                </a:ln>
                <a:solidFill>
                  <a:srgbClr val="0000FF"/>
                </a:solidFill>
                <a:latin typeface="華康正顏楷體W9(P)" pitchFamily="66" charset="-120"/>
                <a:ea typeface="華康正顏楷體W9(P)" pitchFamily="66" charset="-120"/>
              </a:rPr>
              <a:t>VS.</a:t>
            </a:r>
            <a:r>
              <a:rPr lang="zh-TW" altLang="en-US" sz="5800" dirty="0">
                <a:ln>
                  <a:solidFill>
                    <a:srgbClr val="FFFF00"/>
                  </a:solidFill>
                </a:ln>
                <a:solidFill>
                  <a:srgbClr val="0000FF"/>
                </a:solidFill>
                <a:latin typeface="華康正顏楷體W9(P)" pitchFamily="66" charset="-120"/>
                <a:ea typeface="華康正顏楷體W9(P)" pitchFamily="66" charset="-120"/>
              </a:rPr>
              <a:t>原罪</a:t>
            </a:r>
            <a:endParaRPr lang="en-US" altLang="zh-TW" sz="5800" dirty="0">
              <a:ln>
                <a:solidFill>
                  <a:srgbClr val="FFFF00"/>
                </a:solidFill>
              </a:ln>
              <a:solidFill>
                <a:srgbClr val="0000FF"/>
              </a:solidFill>
              <a:latin typeface="華康正顏楷體W9(P)" pitchFamily="66" charset="-120"/>
              <a:ea typeface="華康正顏楷體W9(P)" pitchFamily="66" charset="-120"/>
            </a:endParaRPr>
          </a:p>
        </p:txBody>
      </p:sp>
      <p:sp>
        <p:nvSpPr>
          <p:cNvPr id="3" name="文字方塊 2"/>
          <p:cNvSpPr txBox="1"/>
          <p:nvPr/>
        </p:nvSpPr>
        <p:spPr>
          <a:xfrm>
            <a:off x="1919536" y="1436584"/>
            <a:ext cx="6444208" cy="1200329"/>
          </a:xfrm>
          <a:prstGeom prst="rect">
            <a:avLst/>
          </a:prstGeom>
          <a:noFill/>
        </p:spPr>
        <p:txBody>
          <a:bodyPr wrap="square" rtlCol="0">
            <a:spAutoFit/>
          </a:bodyPr>
          <a:lstStyle/>
          <a:p>
            <a:r>
              <a:rPr lang="zh-TW" altLang="en-US" sz="3600" dirty="0">
                <a:ln>
                  <a:solidFill>
                    <a:srgbClr val="FFC000"/>
                  </a:solidFill>
                </a:ln>
                <a:solidFill>
                  <a:srgbClr val="FF0000"/>
                </a:solidFill>
                <a:latin typeface="華康POP1體W9(P)" pitchFamily="82" charset="-120"/>
                <a:ea typeface="華康POP1體W9(P)" pitchFamily="82" charset="-120"/>
              </a:rPr>
              <a:t>本罪是我們本身自己犯的罪，</a:t>
            </a:r>
            <a:endParaRPr lang="en-US" altLang="zh-TW" sz="3600" dirty="0">
              <a:ln>
                <a:solidFill>
                  <a:srgbClr val="FFC000"/>
                </a:solidFill>
              </a:ln>
              <a:solidFill>
                <a:srgbClr val="FF0000"/>
              </a:solidFill>
              <a:latin typeface="華康POP1體W9(P)" pitchFamily="82" charset="-120"/>
              <a:ea typeface="華康POP1體W9(P)" pitchFamily="82" charset="-120"/>
            </a:endParaRPr>
          </a:p>
          <a:p>
            <a:r>
              <a:rPr lang="zh-TW" altLang="en-US" sz="3600" dirty="0">
                <a:ln>
                  <a:solidFill>
                    <a:srgbClr val="FFC000"/>
                  </a:solidFill>
                </a:ln>
                <a:solidFill>
                  <a:srgbClr val="FF0000"/>
                </a:solidFill>
                <a:latin typeface="華康POP1體W9(P)" pitchFamily="82" charset="-120"/>
                <a:ea typeface="華康POP1體W9(P)" pitchFamily="82" charset="-120"/>
              </a:rPr>
              <a:t>也可以說是我們「個人的罪」</a:t>
            </a:r>
          </a:p>
        </p:txBody>
      </p:sp>
      <p:sp>
        <p:nvSpPr>
          <p:cNvPr id="4" name="文字方塊 3"/>
          <p:cNvSpPr txBox="1"/>
          <p:nvPr/>
        </p:nvSpPr>
        <p:spPr>
          <a:xfrm>
            <a:off x="4151784" y="2948752"/>
            <a:ext cx="6444208" cy="1200329"/>
          </a:xfrm>
          <a:prstGeom prst="rect">
            <a:avLst/>
          </a:prstGeom>
          <a:noFill/>
        </p:spPr>
        <p:txBody>
          <a:bodyPr wrap="square" rtlCol="0">
            <a:spAutoFit/>
          </a:bodyPr>
          <a:lstStyle/>
          <a:p>
            <a:r>
              <a:rPr lang="zh-TW" altLang="en-US" sz="3600" dirty="0">
                <a:ln>
                  <a:solidFill>
                    <a:srgbClr val="FFC000"/>
                  </a:solidFill>
                </a:ln>
                <a:solidFill>
                  <a:srgbClr val="FF0000"/>
                </a:solidFill>
                <a:latin typeface="華康POP1體W9(P)" pitchFamily="82" charset="-120"/>
                <a:ea typeface="華康POP1體W9(P)" pitchFamily="82" charset="-120"/>
              </a:rPr>
              <a:t>原罪是我們原祖父母犯的罪，</a:t>
            </a:r>
            <a:endParaRPr lang="en-US" altLang="zh-TW" sz="3600" dirty="0">
              <a:ln>
                <a:solidFill>
                  <a:srgbClr val="FFC000"/>
                </a:solidFill>
              </a:ln>
              <a:solidFill>
                <a:srgbClr val="FF0000"/>
              </a:solidFill>
              <a:latin typeface="華康POP1體W9(P)" pitchFamily="82" charset="-120"/>
              <a:ea typeface="華康POP1體W9(P)" pitchFamily="82" charset="-120"/>
            </a:endParaRPr>
          </a:p>
          <a:p>
            <a:r>
              <a:rPr lang="zh-TW" altLang="en-US" sz="3600" dirty="0">
                <a:ln>
                  <a:solidFill>
                    <a:srgbClr val="FFC000"/>
                  </a:solidFill>
                </a:ln>
                <a:solidFill>
                  <a:srgbClr val="FF0000"/>
                </a:solidFill>
                <a:latin typeface="華康POP1體W9(P)" pitchFamily="82" charset="-120"/>
                <a:ea typeface="華康POP1體W9(P)" pitchFamily="82" charset="-120"/>
              </a:rPr>
              <a:t>也就是亞當厄娃「個人的罪」</a:t>
            </a:r>
          </a:p>
        </p:txBody>
      </p:sp>
    </p:spTree>
    <p:extLst>
      <p:ext uri="{BB962C8B-B14F-4D97-AF65-F5344CB8AC3E}">
        <p14:creationId xmlns:p14="http://schemas.microsoft.com/office/powerpoint/2010/main" val="143060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91544" y="0"/>
            <a:ext cx="8229600" cy="1143000"/>
          </a:xfrm>
        </p:spPr>
        <p:txBody>
          <a:bodyPr>
            <a:normAutofit/>
          </a:bodyPr>
          <a:lstStyle/>
          <a:p>
            <a:r>
              <a:rPr lang="zh-TW" altLang="en-US" sz="6000" dirty="0">
                <a:latin typeface="華康正顏楷體W7" pitchFamily="65" charset="-120"/>
                <a:ea typeface="華康正顏楷體W7" pitchFamily="65" charset="-120"/>
              </a:rPr>
              <a:t>原罪的兩個意義</a:t>
            </a:r>
          </a:p>
        </p:txBody>
      </p:sp>
      <p:sp>
        <p:nvSpPr>
          <p:cNvPr id="3" name="內容版面配置區 2"/>
          <p:cNvSpPr>
            <a:spLocks noGrp="1"/>
          </p:cNvSpPr>
          <p:nvPr>
            <p:ph idx="1"/>
          </p:nvPr>
        </p:nvSpPr>
        <p:spPr>
          <a:xfrm>
            <a:off x="1919536" y="1340768"/>
            <a:ext cx="8229600" cy="648072"/>
          </a:xfrm>
        </p:spPr>
        <p:txBody>
          <a:bodyPr/>
          <a:lstStyle/>
          <a:p>
            <a:pPr marL="514350" indent="-514350">
              <a:buNone/>
            </a:pPr>
            <a:r>
              <a:rPr lang="zh-TW" altLang="en-US" dirty="0" smtClean="0">
                <a:latin typeface="華康正顏楷體W7" pitchFamily="65" charset="-120"/>
                <a:ea typeface="華康正顏楷體W7" pitchFamily="65" charset="-120"/>
              </a:rPr>
              <a:t>第一個意義：亞當和厄娃所犯的本罪</a:t>
            </a:r>
            <a:endParaRPr lang="en-US" altLang="zh-TW" dirty="0" smtClean="0">
              <a:latin typeface="華康正顏楷體W7" pitchFamily="65" charset="-120"/>
              <a:ea typeface="華康正顏楷體W7" pitchFamily="65" charset="-120"/>
            </a:endParaRPr>
          </a:p>
        </p:txBody>
      </p:sp>
      <p:pic>
        <p:nvPicPr>
          <p:cNvPr id="8194" name="Picture 2" descr="C:\Users\Rebecca_Win7\Desktop\Spear_3645.jpg"/>
          <p:cNvPicPr>
            <a:picLocks noChangeAspect="1" noChangeArrowheads="1"/>
          </p:cNvPicPr>
          <p:nvPr/>
        </p:nvPicPr>
        <p:blipFill>
          <a:blip r:embed="rId3" cstate="print"/>
          <a:srcRect l="2281" t="11323" r="2748" b="21613"/>
          <a:stretch>
            <a:fillRect/>
          </a:stretch>
        </p:blipFill>
        <p:spPr bwMode="auto">
          <a:xfrm>
            <a:off x="5592730" y="3501008"/>
            <a:ext cx="5111783" cy="3356992"/>
          </a:xfrm>
          <a:prstGeom prst="rect">
            <a:avLst/>
          </a:prstGeom>
          <a:noFill/>
        </p:spPr>
      </p:pic>
      <p:sp>
        <p:nvSpPr>
          <p:cNvPr id="5" name="矩形 4"/>
          <p:cNvSpPr/>
          <p:nvPr/>
        </p:nvSpPr>
        <p:spPr>
          <a:xfrm>
            <a:off x="1919536" y="2340169"/>
            <a:ext cx="8352928" cy="1077218"/>
          </a:xfrm>
          <a:prstGeom prst="rect">
            <a:avLst/>
          </a:prstGeom>
        </p:spPr>
        <p:txBody>
          <a:bodyPr wrap="square">
            <a:spAutoFit/>
          </a:bodyPr>
          <a:lstStyle/>
          <a:p>
            <a:pPr marL="514350" indent="-514350"/>
            <a:r>
              <a:rPr lang="zh-TW" altLang="en-US" sz="3200" dirty="0">
                <a:solidFill>
                  <a:prstClr val="black"/>
                </a:solidFill>
                <a:latin typeface="華康正顏楷體W7" pitchFamily="65" charset="-120"/>
                <a:ea typeface="華康正顏楷體W7" pitchFamily="65" charset="-120"/>
              </a:rPr>
              <a:t>第二個意義：改變天主和亞當所有後裔之間的</a:t>
            </a:r>
            <a:r>
              <a:rPr lang="en-US" altLang="zh-TW" sz="3200" dirty="0">
                <a:solidFill>
                  <a:prstClr val="black"/>
                </a:solidFill>
                <a:latin typeface="華康正顏楷體W7" pitchFamily="65" charset="-120"/>
                <a:ea typeface="華康正顏楷體W7" pitchFamily="65" charset="-120"/>
              </a:rPr>
              <a:t>		</a:t>
            </a:r>
            <a:r>
              <a:rPr lang="zh-TW" altLang="en-US" sz="3200" dirty="0">
                <a:solidFill>
                  <a:prstClr val="black"/>
                </a:solidFill>
                <a:latin typeface="華康正顏楷體W7" pitchFamily="65" charset="-120"/>
                <a:ea typeface="華康正顏楷體W7" pitchFamily="65" charset="-120"/>
              </a:rPr>
              <a:t>   關係</a:t>
            </a:r>
          </a:p>
        </p:txBody>
      </p:sp>
    </p:spTree>
    <p:extLst>
      <p:ext uri="{BB962C8B-B14F-4D97-AF65-F5344CB8AC3E}">
        <p14:creationId xmlns:p14="http://schemas.microsoft.com/office/powerpoint/2010/main" val="355393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3575720" y="28696"/>
            <a:ext cx="4680520" cy="6829304"/>
            <a:chOff x="2051720" y="28696"/>
            <a:chExt cx="4680520" cy="6829304"/>
          </a:xfrm>
        </p:grpSpPr>
        <p:pic>
          <p:nvPicPr>
            <p:cNvPr id="3" name="Picture 2" descr="C:\Users\Rebecca_Win7\Desktop\天主原本的愛的計畫.png"/>
            <p:cNvPicPr>
              <a:picLocks noChangeAspect="1" noChangeArrowheads="1"/>
            </p:cNvPicPr>
            <p:nvPr/>
          </p:nvPicPr>
          <p:blipFill>
            <a:blip r:embed="rId3" cstate="print"/>
            <a:srcRect/>
            <a:stretch>
              <a:fillRect/>
            </a:stretch>
          </p:blipFill>
          <p:spPr bwMode="auto">
            <a:xfrm>
              <a:off x="2051720" y="28696"/>
              <a:ext cx="4680520" cy="6829304"/>
            </a:xfrm>
            <a:prstGeom prst="rect">
              <a:avLst/>
            </a:prstGeom>
            <a:noFill/>
          </p:spPr>
        </p:pic>
        <p:sp>
          <p:nvSpPr>
            <p:cNvPr id="4" name="文字方塊 3"/>
            <p:cNvSpPr txBox="1"/>
            <p:nvPr/>
          </p:nvSpPr>
          <p:spPr>
            <a:xfrm>
              <a:off x="3779912" y="4005064"/>
              <a:ext cx="1800200" cy="707886"/>
            </a:xfrm>
            <a:prstGeom prst="rect">
              <a:avLst/>
            </a:prstGeom>
            <a:noFill/>
          </p:spPr>
          <p:txBody>
            <a:bodyPr wrap="square" rtlCol="0">
              <a:spAutoFit/>
            </a:bodyPr>
            <a:lstStyle/>
            <a:p>
              <a:r>
                <a:rPr lang="zh-TW" altLang="en-US" sz="4000" b="1" dirty="0">
                  <a:solidFill>
                    <a:prstClr val="black"/>
                  </a:solidFill>
                  <a:latin typeface="華康正顏楷體W7" pitchFamily="65" charset="-120"/>
                  <a:ea typeface="華康正顏楷體W7" pitchFamily="65" charset="-120"/>
                </a:rPr>
                <a:t>家 庭</a:t>
              </a:r>
            </a:p>
          </p:txBody>
        </p:sp>
      </p:grpSp>
      <p:sp>
        <p:nvSpPr>
          <p:cNvPr id="7" name="文字方塊 6"/>
          <p:cNvSpPr txBox="1"/>
          <p:nvPr/>
        </p:nvSpPr>
        <p:spPr>
          <a:xfrm>
            <a:off x="6672064" y="836712"/>
            <a:ext cx="1296144" cy="707886"/>
          </a:xfrm>
          <a:prstGeom prst="rect">
            <a:avLst/>
          </a:prstGeom>
          <a:noFill/>
        </p:spPr>
        <p:txBody>
          <a:bodyPr wrap="square" rtlCol="0">
            <a:spAutoFit/>
          </a:bodyPr>
          <a:lstStyle/>
          <a:p>
            <a:r>
              <a:rPr lang="zh-TW" altLang="en-US" sz="4000" b="1" dirty="0">
                <a:solidFill>
                  <a:prstClr val="black"/>
                </a:solidFill>
                <a:latin typeface="華康正顏楷體W7" pitchFamily="65" charset="-120"/>
                <a:ea typeface="華康正顏楷體W7" pitchFamily="65" charset="-120"/>
              </a:rPr>
              <a:t>永生</a:t>
            </a:r>
          </a:p>
        </p:txBody>
      </p:sp>
    </p:spTree>
    <p:extLst>
      <p:ext uri="{BB962C8B-B14F-4D97-AF65-F5344CB8AC3E}">
        <p14:creationId xmlns:p14="http://schemas.microsoft.com/office/powerpoint/2010/main" val="210826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16667E-6 -1.11111E-6 L -4.16667E-6 0.64144 " pathEditMode="relative" rAng="0" ptsTypes="AA">
                                      <p:cBhvr>
                                        <p:cTn id="16" dur="2000" fill="hold"/>
                                        <p:tgtEl>
                                          <p:spTgt spid="7"/>
                                        </p:tgtEl>
                                        <p:attrNameLst>
                                          <p:attrName>ppt_x</p:attrName>
                                          <p:attrName>ppt_y</p:attrName>
                                        </p:attrNameLst>
                                      </p:cBhvr>
                                      <p:rCtr x="0" y="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3575720" y="28696"/>
            <a:ext cx="4680520" cy="6829304"/>
            <a:chOff x="2051720" y="28696"/>
            <a:chExt cx="4680520" cy="6829304"/>
          </a:xfrm>
        </p:grpSpPr>
        <p:pic>
          <p:nvPicPr>
            <p:cNvPr id="3" name="Picture 2" descr="C:\Users\Rebecca_Win7\Desktop\天主原本的愛的計畫.png"/>
            <p:cNvPicPr>
              <a:picLocks noChangeAspect="1" noChangeArrowheads="1"/>
            </p:cNvPicPr>
            <p:nvPr/>
          </p:nvPicPr>
          <p:blipFill>
            <a:blip r:embed="rId3" cstate="print"/>
            <a:srcRect/>
            <a:stretch>
              <a:fillRect/>
            </a:stretch>
          </p:blipFill>
          <p:spPr bwMode="auto">
            <a:xfrm>
              <a:off x="2051720" y="28696"/>
              <a:ext cx="4680520" cy="6829304"/>
            </a:xfrm>
            <a:prstGeom prst="rect">
              <a:avLst/>
            </a:prstGeom>
            <a:noFill/>
          </p:spPr>
        </p:pic>
        <p:sp>
          <p:nvSpPr>
            <p:cNvPr id="8" name="文字方塊 7"/>
            <p:cNvSpPr txBox="1"/>
            <p:nvPr/>
          </p:nvSpPr>
          <p:spPr>
            <a:xfrm>
              <a:off x="3779912" y="4005064"/>
              <a:ext cx="1800200" cy="707886"/>
            </a:xfrm>
            <a:prstGeom prst="rect">
              <a:avLst/>
            </a:prstGeom>
            <a:noFill/>
          </p:spPr>
          <p:txBody>
            <a:bodyPr wrap="square" rtlCol="0">
              <a:spAutoFit/>
            </a:bodyPr>
            <a:lstStyle/>
            <a:p>
              <a:r>
                <a:rPr lang="zh-TW" altLang="en-US" sz="4000" b="1" dirty="0">
                  <a:solidFill>
                    <a:prstClr val="black"/>
                  </a:solidFill>
                  <a:latin typeface="華康正顏楷體W7" pitchFamily="65" charset="-120"/>
                  <a:ea typeface="華康正顏楷體W7" pitchFamily="65" charset="-120"/>
                </a:rPr>
                <a:t>家 庭</a:t>
              </a:r>
            </a:p>
          </p:txBody>
        </p:sp>
      </p:grpSp>
      <p:pic>
        <p:nvPicPr>
          <p:cNvPr id="2051" name="Picture 3" descr="C:\Users\Rebecca_Win7\Desktop\600px-Red_X_Freehand.svg.png"/>
          <p:cNvPicPr>
            <a:picLocks noChangeAspect="1" noChangeArrowheads="1"/>
          </p:cNvPicPr>
          <p:nvPr/>
        </p:nvPicPr>
        <p:blipFill>
          <a:blip r:embed="rId4" cstate="print"/>
          <a:srcRect/>
          <a:stretch>
            <a:fillRect/>
          </a:stretch>
        </p:blipFill>
        <p:spPr bwMode="auto">
          <a:xfrm>
            <a:off x="3719737" y="620688"/>
            <a:ext cx="5138937" cy="5138936"/>
          </a:xfrm>
          <a:prstGeom prst="rect">
            <a:avLst/>
          </a:prstGeom>
          <a:noFill/>
        </p:spPr>
      </p:pic>
      <p:sp>
        <p:nvSpPr>
          <p:cNvPr id="6" name="文字方塊 5"/>
          <p:cNvSpPr txBox="1"/>
          <p:nvPr/>
        </p:nvSpPr>
        <p:spPr>
          <a:xfrm>
            <a:off x="1847529" y="548680"/>
            <a:ext cx="1661993" cy="5112568"/>
          </a:xfrm>
          <a:prstGeom prst="rect">
            <a:avLst/>
          </a:prstGeom>
          <a:noFill/>
        </p:spPr>
        <p:txBody>
          <a:bodyPr vert="eaVert" wrap="square" rtlCol="0">
            <a:spAutoFit/>
          </a:bodyPr>
          <a:lstStyle/>
          <a:p>
            <a:r>
              <a:rPr lang="zh-TW" altLang="en-US" sz="9600" b="1" dirty="0">
                <a:solidFill>
                  <a:prstClr val="black"/>
                </a:solidFill>
                <a:latin typeface="華康竹風體W4" pitchFamily="65" charset="-120"/>
                <a:ea typeface="華康竹風體W4" pitchFamily="65" charset="-120"/>
              </a:rPr>
              <a:t>缺乏恩寵</a:t>
            </a:r>
          </a:p>
        </p:txBody>
      </p:sp>
      <p:sp>
        <p:nvSpPr>
          <p:cNvPr id="7" name="文字方塊 6"/>
          <p:cNvSpPr txBox="1"/>
          <p:nvPr/>
        </p:nvSpPr>
        <p:spPr>
          <a:xfrm>
            <a:off x="8760297" y="548680"/>
            <a:ext cx="1661993" cy="5112568"/>
          </a:xfrm>
          <a:prstGeom prst="rect">
            <a:avLst/>
          </a:prstGeom>
          <a:noFill/>
        </p:spPr>
        <p:txBody>
          <a:bodyPr vert="eaVert" wrap="square" rtlCol="0">
            <a:spAutoFit/>
          </a:bodyPr>
          <a:lstStyle/>
          <a:p>
            <a:r>
              <a:rPr lang="zh-TW" altLang="en-US" sz="9600" b="1" dirty="0">
                <a:solidFill>
                  <a:prstClr val="black"/>
                </a:solidFill>
                <a:latin typeface="華康竹風體W4" pitchFamily="65" charset="-120"/>
                <a:ea typeface="華康竹風體W4" pitchFamily="65" charset="-120"/>
              </a:rPr>
              <a:t>沒有永生</a:t>
            </a:r>
          </a:p>
        </p:txBody>
      </p:sp>
      <p:sp>
        <p:nvSpPr>
          <p:cNvPr id="10" name="文字方塊 9"/>
          <p:cNvSpPr txBox="1"/>
          <p:nvPr/>
        </p:nvSpPr>
        <p:spPr>
          <a:xfrm>
            <a:off x="6672064" y="4941168"/>
            <a:ext cx="1296144" cy="707886"/>
          </a:xfrm>
          <a:prstGeom prst="rect">
            <a:avLst/>
          </a:prstGeom>
          <a:noFill/>
        </p:spPr>
        <p:txBody>
          <a:bodyPr wrap="square" rtlCol="0">
            <a:spAutoFit/>
          </a:bodyPr>
          <a:lstStyle/>
          <a:p>
            <a:r>
              <a:rPr lang="zh-TW" altLang="en-US" sz="4000" b="1" dirty="0">
                <a:solidFill>
                  <a:prstClr val="black"/>
                </a:solidFill>
                <a:latin typeface="華康正顏楷體W7" pitchFamily="65" charset="-120"/>
                <a:ea typeface="華康正顏楷體W7" pitchFamily="65" charset="-120"/>
              </a:rPr>
              <a:t>永生</a:t>
            </a:r>
          </a:p>
        </p:txBody>
      </p:sp>
    </p:spTree>
    <p:extLst>
      <p:ext uri="{BB962C8B-B14F-4D97-AF65-F5344CB8AC3E}">
        <p14:creationId xmlns:p14="http://schemas.microsoft.com/office/powerpoint/2010/main" val="291890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from="(-#ppt_w/2)" to="(#ppt_x)" calcmode="lin" valueType="num">
                                      <p:cBhvr>
                                        <p:cTn id="7" dur="600" fill="hold">
                                          <p:stCondLst>
                                            <p:cond delay="0"/>
                                          </p:stCondLst>
                                        </p:cTn>
                                        <p:tgtEl>
                                          <p:spTgt spid="2051"/>
                                        </p:tgtEl>
                                        <p:attrNameLst>
                                          <p:attrName>ppt_x</p:attrName>
                                        </p:attrNameLst>
                                      </p:cBhvr>
                                    </p:anim>
                                    <p:anim from="0" to="-1.0" calcmode="lin" valueType="num">
                                      <p:cBhvr>
                                        <p:cTn id="8" dur="200" decel="50000" autoRev="1" fill="hold">
                                          <p:stCondLst>
                                            <p:cond delay="600"/>
                                          </p:stCondLst>
                                        </p:cTn>
                                        <p:tgtEl>
                                          <p:spTgt spid="2051"/>
                                        </p:tgtEl>
                                        <p:attrNameLst>
                                          <p:attrName>xshear</p:attrName>
                                        </p:attrNameLst>
                                      </p:cBhvr>
                                    </p:anim>
                                    <p:animScale>
                                      <p:cBhvr>
                                        <p:cTn id="9" dur="200" decel="100000" autoRev="1" fill="hold">
                                          <p:stCondLst>
                                            <p:cond delay="600"/>
                                          </p:stCondLst>
                                        </p:cTn>
                                        <p:tgtEl>
                                          <p:spTgt spid="2051"/>
                                        </p:tgtEl>
                                      </p:cBhvr>
                                      <p:from x="100000" y="100000"/>
                                      <p:to x="80000" y="100000"/>
                                    </p:animScale>
                                    <p:anim by="(#ppt_h/3+#ppt_w*0.1)" calcmode="lin" valueType="num">
                                      <p:cBhvr additive="sum">
                                        <p:cTn id="10" dur="200" decel="100000" autoRev="1" fill="hold">
                                          <p:stCondLst>
                                            <p:cond delay="600"/>
                                          </p:stCondLst>
                                        </p:cTn>
                                        <p:tgtEl>
                                          <p:spTgt spid="2051"/>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6"/>
                                        </p:tgtEl>
                                        <p:attrNameLst>
                                          <p:attrName>style.visibility</p:attrName>
                                        </p:attrNameLst>
                                      </p:cBhvr>
                                      <p:to>
                                        <p:strVal val="visible"/>
                                      </p:to>
                                    </p:set>
                                    <p:anim calcmode="discrete" valueType="clr">
                                      <p:cBhvr override="childStyle">
                                        <p:cTn id="15" dur="50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6" dur="500"/>
                                        <p:tgtEl>
                                          <p:spTgt spid="6"/>
                                        </p:tgtEl>
                                        <p:attrNameLst>
                                          <p:attrName>fillcolor</p:attrName>
                                        </p:attrNameLst>
                                      </p:cBhvr>
                                      <p:tavLst>
                                        <p:tav tm="0">
                                          <p:val>
                                            <p:clrVal>
                                              <a:schemeClr val="accent2"/>
                                            </p:clrVal>
                                          </p:val>
                                        </p:tav>
                                        <p:tav tm="50000">
                                          <p:val>
                                            <p:clrVal>
                                              <a:schemeClr val="hlink"/>
                                            </p:clrVal>
                                          </p:val>
                                        </p:tav>
                                      </p:tavLst>
                                    </p:anim>
                                    <p:set>
                                      <p:cBhvr>
                                        <p:cTn id="17" dur="500"/>
                                        <p:tgtEl>
                                          <p:spTgt spid="6"/>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7"/>
                                        </p:tgtEl>
                                        <p:attrNameLst>
                                          <p:attrName>style.visibility</p:attrName>
                                        </p:attrNameLst>
                                      </p:cBhvr>
                                      <p:to>
                                        <p:strVal val="visible"/>
                                      </p:to>
                                    </p:set>
                                    <p:anim calcmode="discrete" valueType="clr">
                                      <p:cBhvr override="childStyle">
                                        <p:cTn id="22" dur="50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3" dur="500"/>
                                        <p:tgtEl>
                                          <p:spTgt spid="7"/>
                                        </p:tgtEl>
                                        <p:attrNameLst>
                                          <p:attrName>fillcolor</p:attrName>
                                        </p:attrNameLst>
                                      </p:cBhvr>
                                      <p:tavLst>
                                        <p:tav tm="0">
                                          <p:val>
                                            <p:clrVal>
                                              <a:schemeClr val="accent2"/>
                                            </p:clrVal>
                                          </p:val>
                                        </p:tav>
                                        <p:tav tm="50000">
                                          <p:val>
                                            <p:clrVal>
                                              <a:schemeClr val="hlink"/>
                                            </p:clrVal>
                                          </p:val>
                                        </p:tav>
                                      </p:tavLst>
                                    </p:anim>
                                    <p:set>
                                      <p:cBhvr>
                                        <p:cTn id="24" dur="50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524000" y="404664"/>
            <a:ext cx="9144000" cy="1107996"/>
          </a:xfrm>
          <a:prstGeom prst="rect">
            <a:avLst/>
          </a:prstGeom>
          <a:solidFill>
            <a:srgbClr val="99CCFF">
              <a:alpha val="49804"/>
            </a:srgbClr>
          </a:solidFill>
        </p:spPr>
        <p:txBody>
          <a:bodyPr wrap="square" rtlCol="0">
            <a:spAutoFit/>
          </a:bodyPr>
          <a:lstStyle/>
          <a:p>
            <a:r>
              <a:rPr lang="zh-TW" altLang="en-US" sz="6600" b="1" dirty="0">
                <a:ln>
                  <a:solidFill>
                    <a:srgbClr val="002060"/>
                  </a:solidFill>
                </a:ln>
                <a:solidFill>
                  <a:srgbClr val="FF0000"/>
                </a:solidFill>
                <a:latin typeface="華康正顏楷體W7" pitchFamily="65" charset="-120"/>
                <a:ea typeface="華康正顏楷體W7" pitchFamily="65" charset="-120"/>
              </a:rPr>
              <a:t>他們犯罪干我們什麼事？</a:t>
            </a:r>
          </a:p>
        </p:txBody>
      </p:sp>
      <p:pic>
        <p:nvPicPr>
          <p:cNvPr id="1026" name="Picture 2" descr="C:\Users\Rebecca_Win7\Desktop\adam and eve.jpg"/>
          <p:cNvPicPr>
            <a:picLocks noChangeAspect="1" noChangeArrowheads="1"/>
          </p:cNvPicPr>
          <p:nvPr/>
        </p:nvPicPr>
        <p:blipFill>
          <a:blip r:embed="rId3" cstate="print"/>
          <a:srcRect/>
          <a:stretch>
            <a:fillRect/>
          </a:stretch>
        </p:blipFill>
        <p:spPr bwMode="auto">
          <a:xfrm>
            <a:off x="1524000" y="2924944"/>
            <a:ext cx="4624648" cy="3933056"/>
          </a:xfrm>
          <a:prstGeom prst="rect">
            <a:avLst/>
          </a:prstGeom>
          <a:noFill/>
        </p:spPr>
      </p:pic>
      <p:pic>
        <p:nvPicPr>
          <p:cNvPr id="1028" name="Picture 4" descr="C:\Users\Rebecca_Win7\Desktop\圖片1.png"/>
          <p:cNvPicPr>
            <a:picLocks noChangeAspect="1" noChangeArrowheads="1"/>
          </p:cNvPicPr>
          <p:nvPr/>
        </p:nvPicPr>
        <p:blipFill>
          <a:blip r:embed="rId4" cstate="print"/>
          <a:srcRect/>
          <a:stretch>
            <a:fillRect/>
          </a:stretch>
        </p:blipFill>
        <p:spPr bwMode="auto">
          <a:xfrm>
            <a:off x="7968208" y="3002360"/>
            <a:ext cx="2699792" cy="3855641"/>
          </a:xfrm>
          <a:prstGeom prst="rect">
            <a:avLst/>
          </a:prstGeom>
          <a:noFill/>
        </p:spPr>
      </p:pic>
      <p:sp>
        <p:nvSpPr>
          <p:cNvPr id="6" name="橢圓形圖說文字 5"/>
          <p:cNvSpPr/>
          <p:nvPr/>
        </p:nvSpPr>
        <p:spPr>
          <a:xfrm>
            <a:off x="5303912" y="1628800"/>
            <a:ext cx="4104456" cy="1296144"/>
          </a:xfrm>
          <a:prstGeom prst="wedgeEllipseCallout">
            <a:avLst>
              <a:gd name="adj1" fmla="val 30489"/>
              <a:gd name="adj2" fmla="val 86016"/>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b="1" dirty="0">
                <a:ln>
                  <a:solidFill>
                    <a:srgbClr val="C00000"/>
                  </a:solidFill>
                </a:ln>
                <a:solidFill>
                  <a:srgbClr val="FF0000"/>
                </a:solidFill>
                <a:latin typeface="Lucida Calligraphy" pitchFamily="66" charset="0"/>
              </a:rPr>
              <a:t>WHY?????</a:t>
            </a:r>
            <a:endParaRPr lang="zh-TW" altLang="en-US" sz="4000" b="1" dirty="0">
              <a:ln>
                <a:solidFill>
                  <a:srgbClr val="C00000"/>
                </a:solidFill>
              </a:ln>
              <a:solidFill>
                <a:srgbClr val="FF0000"/>
              </a:solidFill>
              <a:latin typeface="Lucida Calligraphy" pitchFamily="66" charset="0"/>
            </a:endParaRPr>
          </a:p>
        </p:txBody>
      </p:sp>
    </p:spTree>
    <p:extLst>
      <p:ext uri="{BB962C8B-B14F-4D97-AF65-F5344CB8AC3E}">
        <p14:creationId xmlns:p14="http://schemas.microsoft.com/office/powerpoint/2010/main" val="30446243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ebecca_Win7\Desktop\1F191DDF-E867-2CA0-F6CFAC4763CA11BB_1.jpg"/>
          <p:cNvPicPr>
            <a:picLocks noChangeAspect="1" noChangeArrowheads="1"/>
          </p:cNvPicPr>
          <p:nvPr/>
        </p:nvPicPr>
        <p:blipFill>
          <a:blip r:embed="rId3" cstate="print"/>
          <a:srcRect l="11483" b="29282"/>
          <a:stretch>
            <a:fillRect/>
          </a:stretch>
        </p:blipFill>
        <p:spPr bwMode="auto">
          <a:xfrm>
            <a:off x="1524002" y="1412777"/>
            <a:ext cx="9143999" cy="5150739"/>
          </a:xfrm>
          <a:prstGeom prst="rect">
            <a:avLst/>
          </a:prstGeom>
          <a:noFill/>
        </p:spPr>
      </p:pic>
      <p:sp>
        <p:nvSpPr>
          <p:cNvPr id="3" name="標題 1"/>
          <p:cNvSpPr txBox="1">
            <a:spLocks/>
          </p:cNvSpPr>
          <p:nvPr/>
        </p:nvSpPr>
        <p:spPr>
          <a:xfrm>
            <a:off x="1991544" y="0"/>
            <a:ext cx="8229600" cy="1143000"/>
          </a:xfrm>
          <a:prstGeom prst="rect">
            <a:avLst/>
          </a:prstGeom>
        </p:spPr>
        <p:txBody>
          <a:bodyPr>
            <a:normAutofit/>
          </a:bodyPr>
          <a:lstStyle/>
          <a:p>
            <a:pPr algn="ctr">
              <a:spcBef>
                <a:spcPct val="0"/>
              </a:spcBef>
              <a:defRPr/>
            </a:pPr>
            <a:r>
              <a:rPr lang="zh-TW" altLang="en-US" sz="6000" dirty="0">
                <a:solidFill>
                  <a:prstClr val="black"/>
                </a:solidFill>
                <a:latin typeface="華康正顏楷體W7" pitchFamily="65" charset="-120"/>
                <a:ea typeface="華康正顏楷體W7" pitchFamily="65" charset="-120"/>
              </a:rPr>
              <a:t>第一個例子：大爆炸</a:t>
            </a:r>
          </a:p>
        </p:txBody>
      </p:sp>
    </p:spTree>
    <p:extLst>
      <p:ext uri="{BB962C8B-B14F-4D97-AF65-F5344CB8AC3E}">
        <p14:creationId xmlns:p14="http://schemas.microsoft.com/office/powerpoint/2010/main" val="38169473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1775520" y="1268760"/>
            <a:ext cx="3960440" cy="1938992"/>
          </a:xfrm>
          <a:prstGeom prst="rect">
            <a:avLst/>
          </a:prstGeom>
          <a:noFill/>
        </p:spPr>
        <p:txBody>
          <a:bodyPr wrap="square" rtlCol="0">
            <a:spAutoFit/>
          </a:bodyPr>
          <a:lstStyle/>
          <a:p>
            <a:r>
              <a:rPr lang="zh-TW" altLang="en-US" sz="4000" dirty="0">
                <a:solidFill>
                  <a:prstClr val="black"/>
                </a:solidFill>
                <a:latin typeface="華康正顏楷體W9" pitchFamily="65" charset="-120"/>
                <a:ea typeface="華康正顏楷體W9" pitchFamily="65" charset="-120"/>
              </a:rPr>
              <a:t>原始物質在達到某個溫度壓力的極限時發生爆炸</a:t>
            </a:r>
          </a:p>
        </p:txBody>
      </p:sp>
      <p:sp>
        <p:nvSpPr>
          <p:cNvPr id="6" name="文字方塊 5"/>
          <p:cNvSpPr txBox="1"/>
          <p:nvPr/>
        </p:nvSpPr>
        <p:spPr>
          <a:xfrm>
            <a:off x="1775520" y="332656"/>
            <a:ext cx="8712968" cy="707886"/>
          </a:xfrm>
          <a:prstGeom prst="rect">
            <a:avLst/>
          </a:prstGeom>
          <a:noFill/>
        </p:spPr>
        <p:txBody>
          <a:bodyPr wrap="square" rtlCol="0">
            <a:spAutoFit/>
          </a:bodyPr>
          <a:lstStyle/>
          <a:p>
            <a:r>
              <a:rPr lang="zh-TW" altLang="en-US" sz="4000" dirty="0">
                <a:ln>
                  <a:solidFill>
                    <a:srgbClr val="002060"/>
                  </a:solidFill>
                </a:ln>
                <a:solidFill>
                  <a:srgbClr val="FF0000"/>
                </a:solidFill>
                <a:latin typeface="華康正顏楷體W9" pitchFamily="65" charset="-120"/>
                <a:ea typeface="華康正顏楷體W9" pitchFamily="65" charset="-120"/>
              </a:rPr>
              <a:t>宇宙形成前的物質：極高溫、極高壓</a:t>
            </a:r>
          </a:p>
        </p:txBody>
      </p:sp>
      <p:sp>
        <p:nvSpPr>
          <p:cNvPr id="7" name="文字方塊 6"/>
          <p:cNvSpPr txBox="1"/>
          <p:nvPr/>
        </p:nvSpPr>
        <p:spPr>
          <a:xfrm>
            <a:off x="1847528" y="4985882"/>
            <a:ext cx="8640960" cy="1323439"/>
          </a:xfrm>
          <a:prstGeom prst="rect">
            <a:avLst/>
          </a:prstGeom>
          <a:noFill/>
        </p:spPr>
        <p:txBody>
          <a:bodyPr wrap="square" rtlCol="0">
            <a:spAutoFit/>
          </a:bodyPr>
          <a:lstStyle/>
          <a:p>
            <a:r>
              <a:rPr lang="zh-TW" altLang="en-US" sz="4000" dirty="0">
                <a:solidFill>
                  <a:prstClr val="black"/>
                </a:solidFill>
                <a:latin typeface="華康正顏楷體W9" pitchFamily="65" charset="-120"/>
                <a:ea typeface="華康正顏楷體W9" pitchFamily="65" charset="-120"/>
              </a:rPr>
              <a:t>如果當初這些物理條件其中一個差了</a:t>
            </a:r>
            <a:endParaRPr lang="en-US" altLang="zh-TW" sz="4000" dirty="0">
              <a:solidFill>
                <a:prstClr val="black"/>
              </a:solidFill>
              <a:latin typeface="華康正顏楷體W9" pitchFamily="65" charset="-120"/>
              <a:ea typeface="華康正顏楷體W9" pitchFamily="65" charset="-120"/>
            </a:endParaRPr>
          </a:p>
          <a:p>
            <a:r>
              <a:rPr lang="en-US" altLang="zh-TW" sz="4000" b="1" dirty="0">
                <a:ln>
                  <a:solidFill>
                    <a:srgbClr val="FF0000"/>
                  </a:solidFill>
                </a:ln>
                <a:solidFill>
                  <a:srgbClr val="FF0000"/>
                </a:solidFill>
                <a:latin typeface="華康正顏楷體W9" pitchFamily="65" charset="-120"/>
                <a:ea typeface="華康正顏楷體W9" pitchFamily="65" charset="-120"/>
              </a:rPr>
              <a:t>0.0000000000000000000000000000001</a:t>
            </a:r>
            <a:endParaRPr lang="zh-TW" altLang="en-US" sz="4000" b="1" dirty="0">
              <a:ln>
                <a:solidFill>
                  <a:srgbClr val="FF0000"/>
                </a:solidFill>
              </a:ln>
              <a:solidFill>
                <a:srgbClr val="FF0000"/>
              </a:solidFill>
              <a:latin typeface="華康正顏楷體W9" pitchFamily="65" charset="-120"/>
              <a:ea typeface="華康正顏楷體W9" pitchFamily="65" charset="-120"/>
            </a:endParaRPr>
          </a:p>
        </p:txBody>
      </p:sp>
      <p:pic>
        <p:nvPicPr>
          <p:cNvPr id="2050" name="Picture 2" descr="C:\Users\Rebecca_Win7\Desktop\ka-BOOM.jpg"/>
          <p:cNvPicPr>
            <a:picLocks noChangeAspect="1" noChangeArrowheads="1"/>
          </p:cNvPicPr>
          <p:nvPr/>
        </p:nvPicPr>
        <p:blipFill>
          <a:blip r:embed="rId3" cstate="print"/>
          <a:srcRect l="3073" t="5682" b="6250"/>
          <a:stretch>
            <a:fillRect/>
          </a:stretch>
        </p:blipFill>
        <p:spPr bwMode="auto">
          <a:xfrm>
            <a:off x="5375921" y="1035130"/>
            <a:ext cx="5292079" cy="3185959"/>
          </a:xfrm>
          <a:prstGeom prst="ellipse">
            <a:avLst/>
          </a:prstGeom>
          <a:ln>
            <a:noFill/>
          </a:ln>
          <a:effectLst>
            <a:softEdge rad="112500"/>
          </a:effectLst>
        </p:spPr>
      </p:pic>
    </p:spTree>
    <p:extLst>
      <p:ext uri="{BB962C8B-B14F-4D97-AF65-F5344CB8AC3E}">
        <p14:creationId xmlns:p14="http://schemas.microsoft.com/office/powerpoint/2010/main" val="302271853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53" presetClass="entr" presetSubtype="0" fill="hold" nodeType="after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p:cTn id="14" dur="500" fill="hold"/>
                                        <p:tgtEl>
                                          <p:spTgt spid="2050"/>
                                        </p:tgtEl>
                                        <p:attrNameLst>
                                          <p:attrName>ppt_w</p:attrName>
                                        </p:attrNameLst>
                                      </p:cBhvr>
                                      <p:tavLst>
                                        <p:tav tm="0">
                                          <p:val>
                                            <p:fltVal val="0"/>
                                          </p:val>
                                        </p:tav>
                                        <p:tav tm="100000">
                                          <p:val>
                                            <p:strVal val="#ppt_w"/>
                                          </p:val>
                                        </p:tav>
                                      </p:tavLst>
                                    </p:anim>
                                    <p:anim calcmode="lin" valueType="num">
                                      <p:cBhvr>
                                        <p:cTn id="15" dur="500" fill="hold"/>
                                        <p:tgtEl>
                                          <p:spTgt spid="2050"/>
                                        </p:tgtEl>
                                        <p:attrNameLst>
                                          <p:attrName>ppt_h</p:attrName>
                                        </p:attrNameLst>
                                      </p:cBhvr>
                                      <p:tavLst>
                                        <p:tav tm="0">
                                          <p:val>
                                            <p:fltVal val="0"/>
                                          </p:val>
                                        </p:tav>
                                        <p:tav tm="100000">
                                          <p:val>
                                            <p:strVal val="#ppt_h"/>
                                          </p:val>
                                        </p:tav>
                                      </p:tavLst>
                                    </p:anim>
                                    <p:animEffect transition="in" filter="fade">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
                                        </p:tgtEl>
                                        <p:attrNameLst>
                                          <p:attrName>style.visibility</p:attrName>
                                        </p:attrNameLst>
                                      </p:cBhvr>
                                      <p:to>
                                        <p:strVal val="visible"/>
                                      </p:to>
                                    </p:set>
                                    <p:anim calcmode="discrete" valueType="clr">
                                      <p:cBhvr override="childStyle">
                                        <p:cTn id="21" dur="50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2" dur="500"/>
                                        <p:tgtEl>
                                          <p:spTgt spid="7"/>
                                        </p:tgtEl>
                                        <p:attrNameLst>
                                          <p:attrName>fillcolor</p:attrName>
                                        </p:attrNameLst>
                                      </p:cBhvr>
                                      <p:tavLst>
                                        <p:tav tm="0">
                                          <p:val>
                                            <p:clrVal>
                                              <a:schemeClr val="accent2"/>
                                            </p:clrVal>
                                          </p:val>
                                        </p:tav>
                                        <p:tav tm="50000">
                                          <p:val>
                                            <p:clrVal>
                                              <a:schemeClr val="hlink"/>
                                            </p:clrVal>
                                          </p:val>
                                        </p:tav>
                                      </p:tavLst>
                                    </p:anim>
                                    <p:set>
                                      <p:cBhvr>
                                        <p:cTn id="23" dur="50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778020"/>
          </a:xfrm>
        </p:spPr>
        <p:txBody>
          <a:bodyPr/>
          <a:lstStyle/>
          <a:p>
            <a:r>
              <a:rPr lang="en-US" altLang="zh-TW" dirty="0" smtClean="0"/>
              <a:t>C.</a:t>
            </a:r>
            <a:r>
              <a:rPr lang="zh-TW" altLang="en-US" dirty="0" smtClean="0"/>
              <a:t> </a:t>
            </a:r>
            <a:r>
              <a:rPr lang="zh-TW" altLang="en-US" b="1" dirty="0" smtClean="0"/>
              <a:t>自由的確定性</a:t>
            </a:r>
            <a:r>
              <a:rPr lang="en-US" altLang="zh-TW" b="1" dirty="0" smtClean="0"/>
              <a:t>(definitive)</a:t>
            </a:r>
            <a:r>
              <a:rPr lang="zh-TW" altLang="en-US" b="1" dirty="0" smtClean="0"/>
              <a:t>本質</a:t>
            </a:r>
            <a:endParaRPr lang="en-US" b="1" dirty="0"/>
          </a:p>
        </p:txBody>
      </p:sp>
      <p:sp>
        <p:nvSpPr>
          <p:cNvPr id="3" name="Content Placeholder 2"/>
          <p:cNvSpPr>
            <a:spLocks noGrp="1"/>
          </p:cNvSpPr>
          <p:nvPr>
            <p:ph idx="1"/>
          </p:nvPr>
        </p:nvSpPr>
        <p:spPr>
          <a:xfrm>
            <a:off x="1141412" y="1596044"/>
            <a:ext cx="9905999" cy="4887883"/>
          </a:xfrm>
        </p:spPr>
        <p:txBody>
          <a:bodyPr/>
          <a:lstStyle/>
          <a:p>
            <a:pPr marL="457200" indent="-457200">
              <a:buFont typeface="+mj-lt"/>
              <a:buAutoNum type="arabicPeriod"/>
            </a:pPr>
            <a:r>
              <a:rPr lang="zh-TW" altLang="en-US" dirty="0" smtClean="0"/>
              <a:t>自由是</a:t>
            </a:r>
            <a:r>
              <a:rPr lang="en-US" altLang="zh-TW" dirty="0" smtClean="0"/>
              <a:t>,</a:t>
            </a:r>
            <a:r>
              <a:rPr lang="zh-TW" altLang="en-US" dirty="0" smtClean="0"/>
              <a:t> 一種自願的行為 </a:t>
            </a:r>
            <a:r>
              <a:rPr lang="en-US" altLang="zh-TW" dirty="0" smtClean="0"/>
              <a:t>(the act of will),</a:t>
            </a:r>
            <a:r>
              <a:rPr lang="zh-TW" altLang="en-US" dirty="0" smtClean="0"/>
              <a:t> 做出一個確定性的決定</a:t>
            </a:r>
            <a:r>
              <a:rPr lang="en-US" altLang="zh-TW" dirty="0" smtClean="0"/>
              <a:t>,</a:t>
            </a:r>
            <a:r>
              <a:rPr lang="zh-TW" altLang="en-US" dirty="0" smtClean="0"/>
              <a:t> 並且執行這決定</a:t>
            </a:r>
            <a:endParaRPr lang="en-US" altLang="zh-TW" dirty="0" smtClean="0"/>
          </a:p>
          <a:p>
            <a:pPr marL="457200" indent="-457200">
              <a:buFont typeface="+mj-lt"/>
              <a:buAutoNum type="arabicPeriod"/>
            </a:pPr>
            <a:r>
              <a:rPr lang="zh-TW" altLang="en-US" dirty="0" smtClean="0"/>
              <a:t>自由不是一直更改決定的可能性</a:t>
            </a:r>
            <a:r>
              <a:rPr lang="en-US" altLang="zh-TW" dirty="0" smtClean="0"/>
              <a:t> (possibility)</a:t>
            </a:r>
          </a:p>
          <a:p>
            <a:pPr marL="457200" indent="-457200">
              <a:buFont typeface="+mj-lt"/>
              <a:buAutoNum type="arabicPeriod"/>
            </a:pPr>
            <a:r>
              <a:rPr lang="zh-TW" altLang="en-US" dirty="0" smtClean="0"/>
              <a:t>在每一個人的過去中</a:t>
            </a:r>
            <a:r>
              <a:rPr lang="en-US" altLang="zh-TW" dirty="0" smtClean="0"/>
              <a:t>, </a:t>
            </a:r>
            <a:r>
              <a:rPr lang="zh-TW" altLang="en-US" dirty="0" smtClean="0"/>
              <a:t>他的靈性人格</a:t>
            </a:r>
            <a:r>
              <a:rPr lang="en-US" altLang="zh-TW" dirty="0" smtClean="0"/>
              <a:t>(spiritual personality)</a:t>
            </a:r>
            <a:r>
              <a:rPr lang="zh-TW" altLang="en-US" dirty="0" smtClean="0"/>
              <a:t>是經由他如何執行這確定性 </a:t>
            </a:r>
            <a:r>
              <a:rPr lang="en-US" altLang="zh-TW" dirty="0" smtClean="0"/>
              <a:t>(definitive)</a:t>
            </a:r>
            <a:r>
              <a:rPr lang="zh-TW" altLang="en-US" dirty="0" smtClean="0"/>
              <a:t>的自由所形成的</a:t>
            </a:r>
            <a:endParaRPr lang="en-US" altLang="zh-TW" dirty="0" smtClean="0"/>
          </a:p>
          <a:p>
            <a:pPr marL="457200" indent="-457200">
              <a:buFont typeface="+mj-lt"/>
              <a:buAutoNum type="arabicPeriod"/>
            </a:pPr>
            <a:r>
              <a:rPr lang="zh-TW" altLang="en-US" dirty="0" smtClean="0"/>
              <a:t>在執行所有一切的明確性自由</a:t>
            </a:r>
            <a:r>
              <a:rPr lang="en-US" altLang="zh-TW" dirty="0" smtClean="0"/>
              <a:t>(definitive freedom)</a:t>
            </a:r>
            <a:r>
              <a:rPr lang="zh-TW" altLang="en-US" dirty="0" smtClean="0"/>
              <a:t>中</a:t>
            </a:r>
            <a:r>
              <a:rPr lang="en-US" altLang="zh-TW" dirty="0" smtClean="0"/>
              <a:t>,</a:t>
            </a:r>
            <a:r>
              <a:rPr lang="zh-TW" altLang="en-US" dirty="0" smtClean="0"/>
              <a:t>最重要是選擇去愛天主或拒絕天主</a:t>
            </a:r>
            <a:endParaRPr lang="en-US" dirty="0"/>
          </a:p>
        </p:txBody>
      </p:sp>
      <p:sp>
        <p:nvSpPr>
          <p:cNvPr id="4" name="Slide Number Placeholder 3"/>
          <p:cNvSpPr>
            <a:spLocks noGrp="1"/>
          </p:cNvSpPr>
          <p:nvPr>
            <p:ph type="sldNum" sz="quarter" idx="12"/>
          </p:nvPr>
        </p:nvSpPr>
        <p:spPr/>
        <p:txBody>
          <a:bodyPr/>
          <a:lstStyle/>
          <a:p>
            <a:fld id="{452DB7F3-C77E-4428-A35D-EDF29CC50991}" type="slidenum">
              <a:rPr lang="en-US" smtClean="0"/>
              <a:t>7</a:t>
            </a:fld>
            <a:endParaRPr lang="en-US"/>
          </a:p>
        </p:txBody>
      </p:sp>
    </p:spTree>
    <p:extLst>
      <p:ext uri="{BB962C8B-B14F-4D97-AF65-F5344CB8AC3E}">
        <p14:creationId xmlns:p14="http://schemas.microsoft.com/office/powerpoint/2010/main" val="1914171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Rebecca_Win7\Desktop\2xcluster.jpg"/>
          <p:cNvPicPr>
            <a:picLocks noChangeAspect="1" noChangeArrowheads="1"/>
          </p:cNvPicPr>
          <p:nvPr/>
        </p:nvPicPr>
        <p:blipFill>
          <a:blip r:embed="rId3" cstate="print"/>
          <a:srcRect r="25322"/>
          <a:stretch>
            <a:fillRect/>
          </a:stretch>
        </p:blipFill>
        <p:spPr bwMode="auto">
          <a:xfrm>
            <a:off x="1524000" y="0"/>
            <a:ext cx="9144000" cy="6858000"/>
          </a:xfrm>
          <a:prstGeom prst="rect">
            <a:avLst/>
          </a:prstGeom>
          <a:noFill/>
        </p:spPr>
      </p:pic>
      <p:pic>
        <p:nvPicPr>
          <p:cNvPr id="4099" name="Picture 3" descr="C:\Users\Rebecca_Win7\Desktop\redx-300x297.png"/>
          <p:cNvPicPr>
            <a:picLocks noChangeAspect="1" noChangeArrowheads="1"/>
          </p:cNvPicPr>
          <p:nvPr/>
        </p:nvPicPr>
        <p:blipFill>
          <a:blip r:embed="rId4" cstate="print"/>
          <a:srcRect t="3427" b="5673"/>
          <a:stretch>
            <a:fillRect/>
          </a:stretch>
        </p:blipFill>
        <p:spPr bwMode="auto">
          <a:xfrm>
            <a:off x="2207569" y="0"/>
            <a:ext cx="7681657" cy="6912768"/>
          </a:xfrm>
          <a:prstGeom prst="rect">
            <a:avLst/>
          </a:prstGeom>
          <a:noFill/>
        </p:spPr>
      </p:pic>
      <p:sp>
        <p:nvSpPr>
          <p:cNvPr id="4" name="文字方塊 3"/>
          <p:cNvSpPr txBox="1"/>
          <p:nvPr/>
        </p:nvSpPr>
        <p:spPr>
          <a:xfrm>
            <a:off x="1524000" y="2564904"/>
            <a:ext cx="9144000" cy="2308324"/>
          </a:xfrm>
          <a:prstGeom prst="rect">
            <a:avLst/>
          </a:prstGeom>
          <a:noFill/>
        </p:spPr>
        <p:txBody>
          <a:bodyPr wrap="square" rtlCol="0">
            <a:spAutoFit/>
          </a:bodyPr>
          <a:lstStyle/>
          <a:p>
            <a:r>
              <a:rPr lang="zh-TW" altLang="en-US" sz="3600" dirty="0">
                <a:ln>
                  <a:solidFill>
                    <a:srgbClr val="FF0000"/>
                  </a:solidFill>
                </a:ln>
                <a:solidFill>
                  <a:srgbClr val="FFFF00"/>
                </a:solidFill>
                <a:latin typeface="華康POP1體W9" pitchFamily="81" charset="-120"/>
                <a:ea typeface="華康POP1體W9" pitchFamily="81" charset="-120"/>
              </a:rPr>
              <a:t>現代天文物理學家史蒂芬</a:t>
            </a:r>
            <a:r>
              <a:rPr lang="en-US" altLang="zh-TW" sz="3600" dirty="0">
                <a:ln>
                  <a:solidFill>
                    <a:srgbClr val="FF0000"/>
                  </a:solidFill>
                </a:ln>
                <a:solidFill>
                  <a:srgbClr val="FFFF00"/>
                </a:solidFill>
                <a:latin typeface="華康POP1體W9" pitchFamily="81" charset="-120"/>
                <a:ea typeface="華康POP1體W9" pitchFamily="81" charset="-120"/>
              </a:rPr>
              <a:t>‧</a:t>
            </a:r>
            <a:r>
              <a:rPr lang="zh-TW" altLang="en-US" sz="3600" dirty="0">
                <a:ln>
                  <a:solidFill>
                    <a:srgbClr val="FF0000"/>
                  </a:solidFill>
                </a:ln>
                <a:solidFill>
                  <a:srgbClr val="FFFF00"/>
                </a:solidFill>
                <a:latin typeface="華康POP1體W9" pitchFamily="81" charset="-120"/>
                <a:ea typeface="華康POP1體W9" pitchFamily="81" charset="-120"/>
              </a:rPr>
              <a:t>霍金：</a:t>
            </a:r>
            <a:endParaRPr lang="en-US" altLang="zh-TW" sz="3600" dirty="0">
              <a:ln>
                <a:solidFill>
                  <a:srgbClr val="FF0000"/>
                </a:solidFill>
              </a:ln>
              <a:solidFill>
                <a:srgbClr val="FFFF00"/>
              </a:solidFill>
              <a:latin typeface="華康POP1體W9" pitchFamily="81" charset="-120"/>
              <a:ea typeface="華康POP1體W9" pitchFamily="81" charset="-120"/>
            </a:endParaRPr>
          </a:p>
          <a:p>
            <a:r>
              <a:rPr lang="zh-TW" altLang="en-US" sz="3600" dirty="0">
                <a:ln>
                  <a:solidFill>
                    <a:srgbClr val="FF0000"/>
                  </a:solidFill>
                </a:ln>
                <a:solidFill>
                  <a:srgbClr val="FFFF00"/>
                </a:solidFill>
                <a:latin typeface="華康POP1體W9" pitchFamily="81" charset="-120"/>
                <a:ea typeface="華康POP1體W9" pitchFamily="81" charset="-120"/>
              </a:rPr>
              <a:t>「如果宇宙大爆炸的起初任何物理條件差了任何一絲一毫，現在這個宇宙將不復存在。我不認識這個宇宙的創造者，但我敬佩祂。」</a:t>
            </a:r>
          </a:p>
        </p:txBody>
      </p:sp>
    </p:spTree>
    <p:extLst>
      <p:ext uri="{BB962C8B-B14F-4D97-AF65-F5344CB8AC3E}">
        <p14:creationId xmlns:p14="http://schemas.microsoft.com/office/powerpoint/2010/main" val="408419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0" presetClass="entr" presetSubtype="0" fill="hold" grpId="0" nodeType="click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1"/>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1847528" y="332656"/>
            <a:ext cx="2808312" cy="923330"/>
          </a:xfrm>
          <a:prstGeom prst="rect">
            <a:avLst/>
          </a:prstGeom>
          <a:noFill/>
        </p:spPr>
        <p:txBody>
          <a:bodyPr wrap="square" rtlCol="0">
            <a:spAutoFit/>
          </a:bodyPr>
          <a:lstStyle/>
          <a:p>
            <a:r>
              <a:rPr lang="zh-TW" altLang="en-US" sz="5400" dirty="0">
                <a:ln>
                  <a:solidFill>
                    <a:srgbClr val="FFFF00"/>
                  </a:solidFill>
                </a:ln>
                <a:solidFill>
                  <a:prstClr val="black"/>
                </a:solidFill>
                <a:latin typeface="華康POP1體W7(P)" pitchFamily="82" charset="-120"/>
                <a:ea typeface="華康POP1體W7(P)" pitchFamily="82" charset="-120"/>
              </a:rPr>
              <a:t>大爆炸</a:t>
            </a:r>
          </a:p>
        </p:txBody>
      </p:sp>
      <p:sp>
        <p:nvSpPr>
          <p:cNvPr id="4" name="文字方塊 3"/>
          <p:cNvSpPr txBox="1"/>
          <p:nvPr/>
        </p:nvSpPr>
        <p:spPr>
          <a:xfrm>
            <a:off x="1847528" y="3441774"/>
            <a:ext cx="2808312" cy="923330"/>
          </a:xfrm>
          <a:prstGeom prst="rect">
            <a:avLst/>
          </a:prstGeom>
          <a:noFill/>
        </p:spPr>
        <p:txBody>
          <a:bodyPr wrap="square" rtlCol="0">
            <a:spAutoFit/>
          </a:bodyPr>
          <a:lstStyle/>
          <a:p>
            <a:r>
              <a:rPr lang="zh-TW" altLang="en-US" sz="5400" dirty="0">
                <a:ln>
                  <a:solidFill>
                    <a:srgbClr val="FFFF00"/>
                  </a:solidFill>
                </a:ln>
                <a:solidFill>
                  <a:prstClr val="black"/>
                </a:solidFill>
                <a:latin typeface="華康POP1體W7(P)" pitchFamily="82" charset="-120"/>
                <a:ea typeface="華康POP1體W7(P)" pitchFamily="82" charset="-120"/>
              </a:rPr>
              <a:t>原罪</a:t>
            </a:r>
          </a:p>
        </p:txBody>
      </p:sp>
      <p:sp>
        <p:nvSpPr>
          <p:cNvPr id="5" name="文字方塊 4"/>
          <p:cNvSpPr txBox="1"/>
          <p:nvPr/>
        </p:nvSpPr>
        <p:spPr>
          <a:xfrm>
            <a:off x="2071936" y="1340769"/>
            <a:ext cx="8496944" cy="646331"/>
          </a:xfrm>
          <a:prstGeom prst="rect">
            <a:avLst/>
          </a:prstGeom>
          <a:noFill/>
        </p:spPr>
        <p:txBody>
          <a:bodyPr wrap="square" rtlCol="0">
            <a:spAutoFit/>
          </a:bodyPr>
          <a:lstStyle/>
          <a:p>
            <a:r>
              <a:rPr lang="zh-TW" altLang="en-US" sz="3600" dirty="0">
                <a:ln>
                  <a:solidFill>
                    <a:srgbClr val="00B0F0"/>
                  </a:solidFill>
                </a:ln>
                <a:solidFill>
                  <a:srgbClr val="FF0000"/>
                </a:solidFill>
                <a:latin typeface="華康POP1體W9(P)" pitchFamily="82" charset="-120"/>
                <a:ea typeface="華康POP1體W9(P)" pitchFamily="82" charset="-120"/>
              </a:rPr>
              <a:t>原始物質沒有自由意志</a:t>
            </a:r>
          </a:p>
        </p:txBody>
      </p:sp>
      <p:sp>
        <p:nvSpPr>
          <p:cNvPr id="6" name="文字方塊 5"/>
          <p:cNvSpPr txBox="1"/>
          <p:nvPr/>
        </p:nvSpPr>
        <p:spPr>
          <a:xfrm>
            <a:off x="2063552" y="4438854"/>
            <a:ext cx="8496944" cy="646331"/>
          </a:xfrm>
          <a:prstGeom prst="rect">
            <a:avLst/>
          </a:prstGeom>
          <a:noFill/>
        </p:spPr>
        <p:txBody>
          <a:bodyPr wrap="square" rtlCol="0">
            <a:spAutoFit/>
          </a:bodyPr>
          <a:lstStyle/>
          <a:p>
            <a:r>
              <a:rPr lang="zh-TW" altLang="en-US" sz="3600" dirty="0">
                <a:ln>
                  <a:solidFill>
                    <a:srgbClr val="00B0F0"/>
                  </a:solidFill>
                </a:ln>
                <a:solidFill>
                  <a:srgbClr val="FF0000"/>
                </a:solidFill>
                <a:latin typeface="華康POP1體W9(P)" pitchFamily="82" charset="-120"/>
                <a:ea typeface="華康POP1體W9(P)" pitchFamily="82" charset="-120"/>
              </a:rPr>
              <a:t>天主給了人類自由意志</a:t>
            </a:r>
          </a:p>
        </p:txBody>
      </p:sp>
      <p:sp>
        <p:nvSpPr>
          <p:cNvPr id="7" name="文字方塊 6"/>
          <p:cNvSpPr txBox="1"/>
          <p:nvPr/>
        </p:nvSpPr>
        <p:spPr>
          <a:xfrm>
            <a:off x="2071936" y="2060849"/>
            <a:ext cx="8496944" cy="646331"/>
          </a:xfrm>
          <a:prstGeom prst="rect">
            <a:avLst/>
          </a:prstGeom>
          <a:noFill/>
        </p:spPr>
        <p:txBody>
          <a:bodyPr wrap="square" rtlCol="0">
            <a:spAutoFit/>
          </a:bodyPr>
          <a:lstStyle/>
          <a:p>
            <a:r>
              <a:rPr lang="zh-TW" altLang="en-US" sz="3600" dirty="0">
                <a:ln>
                  <a:solidFill>
                    <a:srgbClr val="00B0F0"/>
                  </a:solidFill>
                </a:ln>
                <a:solidFill>
                  <a:srgbClr val="002060"/>
                </a:solidFill>
                <a:latin typeface="華康POP1體W9(P)" pitchFamily="82" charset="-120"/>
                <a:ea typeface="華康POP1體W9(P)" pitchFamily="82" charset="-120"/>
              </a:rPr>
              <a:t>一開始發生錯誤→整個宇宙無法存在</a:t>
            </a:r>
          </a:p>
        </p:txBody>
      </p:sp>
      <p:sp>
        <p:nvSpPr>
          <p:cNvPr id="8" name="文字方塊 7"/>
          <p:cNvSpPr txBox="1"/>
          <p:nvPr/>
        </p:nvSpPr>
        <p:spPr>
          <a:xfrm>
            <a:off x="2063552" y="5158934"/>
            <a:ext cx="8496944" cy="646331"/>
          </a:xfrm>
          <a:prstGeom prst="rect">
            <a:avLst/>
          </a:prstGeom>
          <a:noFill/>
        </p:spPr>
        <p:txBody>
          <a:bodyPr wrap="square" rtlCol="0">
            <a:spAutoFit/>
          </a:bodyPr>
          <a:lstStyle/>
          <a:p>
            <a:r>
              <a:rPr lang="zh-TW" altLang="en-US" sz="3600" dirty="0">
                <a:ln>
                  <a:solidFill>
                    <a:srgbClr val="00B0F0"/>
                  </a:solidFill>
                </a:ln>
                <a:solidFill>
                  <a:srgbClr val="002060"/>
                </a:solidFill>
                <a:latin typeface="華康POP1體W9(P)" pitchFamily="82" charset="-120"/>
                <a:ea typeface="華康POP1體W9(P)" pitchFamily="82" charset="-120"/>
              </a:rPr>
              <a:t>一開始發生錯誤→全人類得不到恩寵</a:t>
            </a:r>
          </a:p>
        </p:txBody>
      </p:sp>
      <p:sp>
        <p:nvSpPr>
          <p:cNvPr id="9" name="文字方塊 8"/>
          <p:cNvSpPr txBox="1"/>
          <p:nvPr/>
        </p:nvSpPr>
        <p:spPr>
          <a:xfrm>
            <a:off x="2063552" y="2710662"/>
            <a:ext cx="8496944" cy="646331"/>
          </a:xfrm>
          <a:prstGeom prst="rect">
            <a:avLst/>
          </a:prstGeom>
          <a:noFill/>
        </p:spPr>
        <p:txBody>
          <a:bodyPr wrap="square" rtlCol="0">
            <a:spAutoFit/>
          </a:bodyPr>
          <a:lstStyle/>
          <a:p>
            <a:r>
              <a:rPr lang="zh-TW" altLang="en-US" sz="3600" dirty="0">
                <a:ln>
                  <a:solidFill>
                    <a:srgbClr val="92D050"/>
                  </a:solidFill>
                </a:ln>
                <a:solidFill>
                  <a:srgbClr val="003300"/>
                </a:solidFill>
                <a:latin typeface="華康POP1體W9(P)" pitchFamily="82" charset="-120"/>
                <a:ea typeface="華康POP1體W9(P)" pitchFamily="82" charset="-120"/>
              </a:rPr>
              <a:t>天主掌握→沒有出錯</a:t>
            </a:r>
          </a:p>
        </p:txBody>
      </p:sp>
      <p:sp>
        <p:nvSpPr>
          <p:cNvPr id="10" name="文字方塊 9"/>
          <p:cNvSpPr txBox="1"/>
          <p:nvPr/>
        </p:nvSpPr>
        <p:spPr>
          <a:xfrm>
            <a:off x="2063552" y="5805265"/>
            <a:ext cx="8496944" cy="646331"/>
          </a:xfrm>
          <a:prstGeom prst="rect">
            <a:avLst/>
          </a:prstGeom>
          <a:noFill/>
        </p:spPr>
        <p:txBody>
          <a:bodyPr wrap="square" rtlCol="0">
            <a:spAutoFit/>
          </a:bodyPr>
          <a:lstStyle/>
          <a:p>
            <a:r>
              <a:rPr lang="zh-TW" altLang="en-US" sz="3600" dirty="0">
                <a:ln>
                  <a:solidFill>
                    <a:srgbClr val="92D050"/>
                  </a:solidFill>
                </a:ln>
                <a:solidFill>
                  <a:srgbClr val="003300"/>
                </a:solidFill>
                <a:latin typeface="華康POP1體W9(P)" pitchFamily="82" charset="-120"/>
                <a:ea typeface="華康POP1體W9(P)" pitchFamily="82" charset="-120"/>
              </a:rPr>
              <a:t>人類自由→拒絕天主</a:t>
            </a:r>
          </a:p>
        </p:txBody>
      </p:sp>
    </p:spTree>
    <p:extLst>
      <p:ext uri="{BB962C8B-B14F-4D97-AF65-F5344CB8AC3E}">
        <p14:creationId xmlns:p14="http://schemas.microsoft.com/office/powerpoint/2010/main" val="196488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iterate type="lt">
                                    <p:tmPct val="1000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1"/>
                                          </p:val>
                                        </p:tav>
                                        <p:tav tm="100000">
                                          <p:val>
                                            <p:strVal val="#ppt_x"/>
                                          </p:val>
                                        </p:tav>
                                      </p:tavLst>
                                    </p:anim>
                                    <p:anim calcmode="lin" valueType="num">
                                      <p:cBhvr>
                                        <p:cTn id="23"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iterate type="lt">
                                    <p:tmPct val="10000"/>
                                  </p:iterate>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1"/>
                                          </p:val>
                                        </p:tav>
                                        <p:tav tm="100000">
                                          <p:val>
                                            <p:strVal val="#ppt_x"/>
                                          </p:val>
                                        </p:tav>
                                      </p:tavLst>
                                    </p:anim>
                                    <p:anim calcmode="lin" valueType="num">
                                      <p:cBhvr>
                                        <p:cTn id="30"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9"/>
                                        </p:tgtEl>
                                        <p:attrNameLst>
                                          <p:attrName>ppt_y</p:attrName>
                                        </p:attrNameLst>
                                      </p:cBhvr>
                                      <p:tavLst>
                                        <p:tav tm="0">
                                          <p:val>
                                            <p:strVal val="#ppt_y"/>
                                          </p:val>
                                        </p:tav>
                                        <p:tav tm="100000">
                                          <p:val>
                                            <p:strVal val="#ppt_y"/>
                                          </p:val>
                                        </p:tav>
                                      </p:tavLst>
                                    </p:anim>
                                    <p:anim calcmode="lin" valueType="num">
                                      <p:cBhvr>
                                        <p:cTn id="3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41" presetClass="entr" presetSubtype="0" fill="hold" grpId="0" nodeType="clickEffect">
                                  <p:stCondLst>
                                    <p:cond delay="0"/>
                                  </p:stCondLst>
                                  <p:iterate type="lt">
                                    <p:tmPct val="10000"/>
                                  </p:iterate>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10"/>
                                        </p:tgtEl>
                                        <p:attrNameLst>
                                          <p:attrName>ppt_y</p:attrName>
                                        </p:attrNameLst>
                                      </p:cBhvr>
                                      <p:tavLst>
                                        <p:tav tm="0">
                                          <p:val>
                                            <p:strVal val="#ppt_y"/>
                                          </p:val>
                                        </p:tav>
                                        <p:tav tm="100000">
                                          <p:val>
                                            <p:strVal val="#ppt_y"/>
                                          </p:val>
                                        </p:tav>
                                      </p:tavLst>
                                    </p:anim>
                                    <p:anim calcmode="lin" valueType="num">
                                      <p:cBhvr>
                                        <p:cTn id="46"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703512" y="764704"/>
            <a:ext cx="8712968" cy="1446550"/>
          </a:xfrm>
          <a:prstGeom prst="rect">
            <a:avLst/>
          </a:prstGeom>
          <a:noFill/>
        </p:spPr>
        <p:txBody>
          <a:bodyPr wrap="square" rtlCol="0">
            <a:spAutoFit/>
          </a:bodyPr>
          <a:lstStyle/>
          <a:p>
            <a:r>
              <a:rPr lang="zh-TW" altLang="en-US" sz="8800" dirty="0">
                <a:ln>
                  <a:solidFill>
                    <a:srgbClr val="FF0000"/>
                  </a:solidFill>
                </a:ln>
                <a:solidFill>
                  <a:srgbClr val="FFFF00"/>
                </a:solidFill>
                <a:latin typeface="華康抖抖體W5" pitchFamily="81" charset="-120"/>
                <a:ea typeface="華康抖抖體W5" pitchFamily="81" charset="-120"/>
              </a:rPr>
              <a:t>原罪有什麼後果？</a:t>
            </a:r>
          </a:p>
        </p:txBody>
      </p:sp>
      <p:pic>
        <p:nvPicPr>
          <p:cNvPr id="3074" name="Picture 2" descr="C:\Users\Rebecca_Win7\Desktop\Adam-&amp;-Eve-Colour.gif"/>
          <p:cNvPicPr>
            <a:picLocks noChangeAspect="1" noChangeArrowheads="1"/>
          </p:cNvPicPr>
          <p:nvPr/>
        </p:nvPicPr>
        <p:blipFill>
          <a:blip r:embed="rId3" cstate="print"/>
          <a:srcRect/>
          <a:stretch>
            <a:fillRect/>
          </a:stretch>
        </p:blipFill>
        <p:spPr bwMode="auto">
          <a:xfrm>
            <a:off x="6528049" y="3933057"/>
            <a:ext cx="3766441" cy="2553519"/>
          </a:xfrm>
          <a:prstGeom prst="rect">
            <a:avLst/>
          </a:prstGeom>
          <a:noFill/>
        </p:spPr>
      </p:pic>
    </p:spTree>
    <p:extLst>
      <p:ext uri="{BB962C8B-B14F-4D97-AF65-F5344CB8AC3E}">
        <p14:creationId xmlns:p14="http://schemas.microsoft.com/office/powerpoint/2010/main" val="393386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2000" fill="hold"/>
                                        <p:tgtEl>
                                          <p:spTgt spid="3074"/>
                                        </p:tgtEl>
                                        <p:attrNameLst>
                                          <p:attrName>ppt_x</p:attrName>
                                        </p:attrNameLst>
                                      </p:cBhvr>
                                      <p:tavLst>
                                        <p:tav tm="0">
                                          <p:val>
                                            <p:strVal val="#ppt_x"/>
                                          </p:val>
                                        </p:tav>
                                        <p:tav tm="100000">
                                          <p:val>
                                            <p:strVal val="#ppt_x"/>
                                          </p:val>
                                        </p:tav>
                                      </p:tavLst>
                                    </p:anim>
                                    <p:anim calcmode="lin" valueType="num">
                                      <p:cBhvr additive="base">
                                        <p:cTn id="8" dur="20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4"/>
          <p:cNvGrpSpPr/>
          <p:nvPr/>
        </p:nvGrpSpPr>
        <p:grpSpPr>
          <a:xfrm>
            <a:off x="3575720" y="28696"/>
            <a:ext cx="4680520" cy="6829304"/>
            <a:chOff x="2051720" y="28696"/>
            <a:chExt cx="4680520" cy="6829304"/>
          </a:xfrm>
        </p:grpSpPr>
        <p:pic>
          <p:nvPicPr>
            <p:cNvPr id="3" name="Picture 2" descr="C:\Users\Rebecca_Win7\Desktop\天主原本的愛的計畫.png"/>
            <p:cNvPicPr>
              <a:picLocks noChangeAspect="1" noChangeArrowheads="1"/>
            </p:cNvPicPr>
            <p:nvPr/>
          </p:nvPicPr>
          <p:blipFill>
            <a:blip r:embed="rId3" cstate="print"/>
            <a:srcRect/>
            <a:stretch>
              <a:fillRect/>
            </a:stretch>
          </p:blipFill>
          <p:spPr bwMode="auto">
            <a:xfrm>
              <a:off x="2051720" y="28696"/>
              <a:ext cx="4680520" cy="6829304"/>
            </a:xfrm>
            <a:prstGeom prst="rect">
              <a:avLst/>
            </a:prstGeom>
            <a:noFill/>
          </p:spPr>
        </p:pic>
        <p:sp>
          <p:nvSpPr>
            <p:cNvPr id="4" name="文字方塊 3"/>
            <p:cNvSpPr txBox="1"/>
            <p:nvPr/>
          </p:nvSpPr>
          <p:spPr>
            <a:xfrm>
              <a:off x="3779912" y="4005064"/>
              <a:ext cx="1800200" cy="707886"/>
            </a:xfrm>
            <a:prstGeom prst="rect">
              <a:avLst/>
            </a:prstGeom>
            <a:noFill/>
          </p:spPr>
          <p:txBody>
            <a:bodyPr wrap="square" rtlCol="0">
              <a:spAutoFit/>
            </a:bodyPr>
            <a:lstStyle/>
            <a:p>
              <a:r>
                <a:rPr lang="zh-TW" altLang="en-US" sz="4000" b="1" dirty="0">
                  <a:solidFill>
                    <a:prstClr val="black"/>
                  </a:solidFill>
                  <a:latin typeface="華康兒風體W4" pitchFamily="34" charset="-120"/>
                  <a:ea typeface="華康兒風體W4" pitchFamily="34" charset="-120"/>
                </a:rPr>
                <a:t>家 庭</a:t>
              </a:r>
            </a:p>
          </p:txBody>
        </p:sp>
      </p:grpSp>
      <p:sp>
        <p:nvSpPr>
          <p:cNvPr id="7" name="文字方塊 6"/>
          <p:cNvSpPr txBox="1"/>
          <p:nvPr/>
        </p:nvSpPr>
        <p:spPr>
          <a:xfrm>
            <a:off x="6672064" y="836712"/>
            <a:ext cx="1296144" cy="707886"/>
          </a:xfrm>
          <a:prstGeom prst="rect">
            <a:avLst/>
          </a:prstGeom>
          <a:noFill/>
        </p:spPr>
        <p:txBody>
          <a:bodyPr wrap="square" rtlCol="0">
            <a:spAutoFit/>
          </a:bodyPr>
          <a:lstStyle/>
          <a:p>
            <a:r>
              <a:rPr lang="zh-TW" altLang="en-US" sz="4000" b="1" dirty="0">
                <a:solidFill>
                  <a:prstClr val="black"/>
                </a:solidFill>
                <a:latin typeface="華康兒風體W4" pitchFamily="34" charset="-120"/>
                <a:ea typeface="華康兒風體W4" pitchFamily="34" charset="-120"/>
              </a:rPr>
              <a:t>永生</a:t>
            </a:r>
          </a:p>
        </p:txBody>
      </p:sp>
      <p:sp>
        <p:nvSpPr>
          <p:cNvPr id="6" name="文字方塊 5"/>
          <p:cNvSpPr txBox="1"/>
          <p:nvPr/>
        </p:nvSpPr>
        <p:spPr>
          <a:xfrm>
            <a:off x="1847528" y="332656"/>
            <a:ext cx="3096344" cy="923330"/>
          </a:xfrm>
          <a:prstGeom prst="rect">
            <a:avLst/>
          </a:prstGeom>
          <a:noFill/>
        </p:spPr>
        <p:txBody>
          <a:bodyPr wrap="square" rtlCol="0">
            <a:spAutoFit/>
          </a:bodyPr>
          <a:lstStyle/>
          <a:p>
            <a:r>
              <a:rPr lang="zh-TW" altLang="en-US" sz="5400" b="1" dirty="0">
                <a:solidFill>
                  <a:prstClr val="black"/>
                </a:solidFill>
                <a:latin typeface="華康秀風體W3" pitchFamily="65" charset="-120"/>
                <a:ea typeface="華康秀風體W3" pitchFamily="65" charset="-120"/>
              </a:rPr>
              <a:t>原本</a:t>
            </a:r>
            <a:r>
              <a:rPr lang="en-US" altLang="zh-TW" sz="5400" b="1" dirty="0">
                <a:solidFill>
                  <a:prstClr val="black"/>
                </a:solidFill>
                <a:latin typeface="華康秀風體W3" pitchFamily="65" charset="-120"/>
                <a:ea typeface="華康秀風體W3" pitchFamily="65" charset="-120"/>
              </a:rPr>
              <a:t>…</a:t>
            </a:r>
            <a:endParaRPr lang="zh-TW" altLang="en-US" sz="5400" b="1" dirty="0">
              <a:solidFill>
                <a:prstClr val="black"/>
              </a:solidFill>
              <a:latin typeface="華康秀風體W3" pitchFamily="65" charset="-120"/>
              <a:ea typeface="華康秀風體W3" pitchFamily="65" charset="-120"/>
            </a:endParaRPr>
          </a:p>
        </p:txBody>
      </p:sp>
    </p:spTree>
    <p:extLst>
      <p:ext uri="{BB962C8B-B14F-4D97-AF65-F5344CB8AC3E}">
        <p14:creationId xmlns:p14="http://schemas.microsoft.com/office/powerpoint/2010/main" val="411876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16667E-6 -1.11111E-6 L -4.16667E-6 0.64144 " pathEditMode="relative" rAng="0" ptsTypes="AA">
                                      <p:cBhvr>
                                        <p:cTn id="16" dur="2000" fill="hold"/>
                                        <p:tgtEl>
                                          <p:spTgt spid="7"/>
                                        </p:tgtEl>
                                        <p:attrNameLst>
                                          <p:attrName>ppt_x</p:attrName>
                                          <p:attrName>ppt_y</p:attrName>
                                        </p:attrNameLst>
                                      </p:cBhvr>
                                      <p:rCtr x="0" y="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Rebecca_Win7\Desktop\cartoon-snake-on-a-branch-02.png"/>
          <p:cNvPicPr>
            <a:picLocks noChangeAspect="1" noChangeArrowheads="1"/>
          </p:cNvPicPr>
          <p:nvPr/>
        </p:nvPicPr>
        <p:blipFill>
          <a:blip r:embed="rId3" cstate="print"/>
          <a:srcRect/>
          <a:stretch>
            <a:fillRect/>
          </a:stretch>
        </p:blipFill>
        <p:spPr bwMode="auto">
          <a:xfrm>
            <a:off x="7824192" y="-27384"/>
            <a:ext cx="2843808" cy="2529525"/>
          </a:xfrm>
          <a:prstGeom prst="rect">
            <a:avLst/>
          </a:prstGeom>
          <a:noFill/>
        </p:spPr>
      </p:pic>
      <p:pic>
        <p:nvPicPr>
          <p:cNvPr id="2050" name="Picture 2" descr="C:\Users\Rebecca_Win7\Desktop\圖片2.gif"/>
          <p:cNvPicPr>
            <a:picLocks noChangeAspect="1" noChangeArrowheads="1"/>
          </p:cNvPicPr>
          <p:nvPr/>
        </p:nvPicPr>
        <p:blipFill>
          <a:blip r:embed="rId4" cstate="print"/>
          <a:srcRect/>
          <a:stretch>
            <a:fillRect/>
          </a:stretch>
        </p:blipFill>
        <p:spPr bwMode="auto">
          <a:xfrm>
            <a:off x="2207569" y="1268760"/>
            <a:ext cx="7065643" cy="5589240"/>
          </a:xfrm>
          <a:prstGeom prst="rect">
            <a:avLst/>
          </a:prstGeom>
          <a:noFill/>
        </p:spPr>
      </p:pic>
    </p:spTree>
    <p:extLst>
      <p:ext uri="{BB962C8B-B14F-4D97-AF65-F5344CB8AC3E}">
        <p14:creationId xmlns:p14="http://schemas.microsoft.com/office/powerpoint/2010/main" val="22529367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8"/>
          <p:cNvGrpSpPr/>
          <p:nvPr/>
        </p:nvGrpSpPr>
        <p:grpSpPr>
          <a:xfrm>
            <a:off x="3575720" y="28696"/>
            <a:ext cx="4680520" cy="6829304"/>
            <a:chOff x="2051720" y="28696"/>
            <a:chExt cx="4680520" cy="6829304"/>
          </a:xfrm>
        </p:grpSpPr>
        <p:pic>
          <p:nvPicPr>
            <p:cNvPr id="3" name="Picture 2" descr="C:\Users\Rebecca_Win7\Desktop\天主原本的愛的計畫.png"/>
            <p:cNvPicPr>
              <a:picLocks noChangeAspect="1" noChangeArrowheads="1"/>
            </p:cNvPicPr>
            <p:nvPr/>
          </p:nvPicPr>
          <p:blipFill>
            <a:blip r:embed="rId3" cstate="print"/>
            <a:srcRect/>
            <a:stretch>
              <a:fillRect/>
            </a:stretch>
          </p:blipFill>
          <p:spPr bwMode="auto">
            <a:xfrm>
              <a:off x="2051720" y="28696"/>
              <a:ext cx="4680520" cy="6829304"/>
            </a:xfrm>
            <a:prstGeom prst="rect">
              <a:avLst/>
            </a:prstGeom>
            <a:noFill/>
          </p:spPr>
        </p:pic>
        <p:sp>
          <p:nvSpPr>
            <p:cNvPr id="8" name="文字方塊 7"/>
            <p:cNvSpPr txBox="1"/>
            <p:nvPr/>
          </p:nvSpPr>
          <p:spPr>
            <a:xfrm>
              <a:off x="3779912" y="4005064"/>
              <a:ext cx="1800200" cy="707886"/>
            </a:xfrm>
            <a:prstGeom prst="rect">
              <a:avLst/>
            </a:prstGeom>
            <a:noFill/>
          </p:spPr>
          <p:txBody>
            <a:bodyPr wrap="square" rtlCol="0">
              <a:spAutoFit/>
            </a:bodyPr>
            <a:lstStyle/>
            <a:p>
              <a:r>
                <a:rPr lang="zh-TW" altLang="en-US" sz="4000" b="1" dirty="0">
                  <a:solidFill>
                    <a:prstClr val="black"/>
                  </a:solidFill>
                  <a:latin typeface="華康兒風體W4" pitchFamily="34" charset="-120"/>
                  <a:ea typeface="華康兒風體W4" pitchFamily="34" charset="-120"/>
                </a:rPr>
                <a:t>家 庭</a:t>
              </a:r>
            </a:p>
          </p:txBody>
        </p:sp>
      </p:grpSp>
      <p:pic>
        <p:nvPicPr>
          <p:cNvPr id="2051" name="Picture 3" descr="C:\Users\Rebecca_Win7\Desktop\600px-Red_X_Freehand.svg.png"/>
          <p:cNvPicPr>
            <a:picLocks noChangeAspect="1" noChangeArrowheads="1"/>
          </p:cNvPicPr>
          <p:nvPr/>
        </p:nvPicPr>
        <p:blipFill>
          <a:blip r:embed="rId4" cstate="print"/>
          <a:srcRect/>
          <a:stretch>
            <a:fillRect/>
          </a:stretch>
        </p:blipFill>
        <p:spPr bwMode="auto">
          <a:xfrm>
            <a:off x="3647729" y="0"/>
            <a:ext cx="5138937" cy="5138936"/>
          </a:xfrm>
          <a:prstGeom prst="rect">
            <a:avLst/>
          </a:prstGeom>
          <a:noFill/>
        </p:spPr>
      </p:pic>
      <p:sp>
        <p:nvSpPr>
          <p:cNvPr id="6" name="文字方塊 5"/>
          <p:cNvSpPr txBox="1"/>
          <p:nvPr/>
        </p:nvSpPr>
        <p:spPr>
          <a:xfrm>
            <a:off x="1847529" y="548680"/>
            <a:ext cx="1661993" cy="5112568"/>
          </a:xfrm>
          <a:prstGeom prst="rect">
            <a:avLst/>
          </a:prstGeom>
          <a:noFill/>
        </p:spPr>
        <p:txBody>
          <a:bodyPr vert="eaVert" wrap="square" rtlCol="0">
            <a:spAutoFit/>
          </a:bodyPr>
          <a:lstStyle/>
          <a:p>
            <a:r>
              <a:rPr lang="zh-TW" altLang="en-US" sz="9600" b="1" dirty="0">
                <a:solidFill>
                  <a:prstClr val="black"/>
                </a:solidFill>
                <a:latin typeface="華康竹風體W4" pitchFamily="65" charset="-120"/>
                <a:ea typeface="華康竹風體W4" pitchFamily="65" charset="-120"/>
              </a:rPr>
              <a:t>缺乏恩寵</a:t>
            </a:r>
          </a:p>
        </p:txBody>
      </p:sp>
      <p:sp>
        <p:nvSpPr>
          <p:cNvPr id="7" name="文字方塊 6"/>
          <p:cNvSpPr txBox="1"/>
          <p:nvPr/>
        </p:nvSpPr>
        <p:spPr>
          <a:xfrm>
            <a:off x="8760297" y="548680"/>
            <a:ext cx="1661993" cy="5112568"/>
          </a:xfrm>
          <a:prstGeom prst="rect">
            <a:avLst/>
          </a:prstGeom>
          <a:noFill/>
        </p:spPr>
        <p:txBody>
          <a:bodyPr vert="eaVert" wrap="square" rtlCol="0">
            <a:spAutoFit/>
          </a:bodyPr>
          <a:lstStyle/>
          <a:p>
            <a:r>
              <a:rPr lang="zh-TW" altLang="en-US" sz="9600" b="1" dirty="0">
                <a:solidFill>
                  <a:prstClr val="black"/>
                </a:solidFill>
                <a:latin typeface="華康竹風體W4" pitchFamily="65" charset="-120"/>
                <a:ea typeface="華康竹風體W4" pitchFamily="65" charset="-120"/>
              </a:rPr>
              <a:t>沒有永生</a:t>
            </a:r>
          </a:p>
        </p:txBody>
      </p:sp>
      <p:sp>
        <p:nvSpPr>
          <p:cNvPr id="10" name="文字方塊 9"/>
          <p:cNvSpPr txBox="1"/>
          <p:nvPr/>
        </p:nvSpPr>
        <p:spPr>
          <a:xfrm>
            <a:off x="6672064" y="4941168"/>
            <a:ext cx="1296144" cy="707886"/>
          </a:xfrm>
          <a:prstGeom prst="rect">
            <a:avLst/>
          </a:prstGeom>
          <a:noFill/>
        </p:spPr>
        <p:txBody>
          <a:bodyPr wrap="square" rtlCol="0">
            <a:spAutoFit/>
          </a:bodyPr>
          <a:lstStyle/>
          <a:p>
            <a:r>
              <a:rPr lang="zh-TW" altLang="en-US" sz="4000" b="1" dirty="0">
                <a:solidFill>
                  <a:prstClr val="black"/>
                </a:solidFill>
                <a:latin typeface="華康兒風體W4" pitchFamily="34" charset="-120"/>
                <a:ea typeface="華康兒風體W4" pitchFamily="34" charset="-120"/>
              </a:rPr>
              <a:t>永生</a:t>
            </a:r>
          </a:p>
        </p:txBody>
      </p:sp>
    </p:spTree>
    <p:extLst>
      <p:ext uri="{BB962C8B-B14F-4D97-AF65-F5344CB8AC3E}">
        <p14:creationId xmlns:p14="http://schemas.microsoft.com/office/powerpoint/2010/main" val="279292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from="(-#ppt_w/2)" to="(#ppt_x)" calcmode="lin" valueType="num">
                                      <p:cBhvr>
                                        <p:cTn id="7" dur="600" fill="hold">
                                          <p:stCondLst>
                                            <p:cond delay="0"/>
                                          </p:stCondLst>
                                        </p:cTn>
                                        <p:tgtEl>
                                          <p:spTgt spid="2051"/>
                                        </p:tgtEl>
                                        <p:attrNameLst>
                                          <p:attrName>ppt_x</p:attrName>
                                        </p:attrNameLst>
                                      </p:cBhvr>
                                    </p:anim>
                                    <p:anim from="0" to="-1.0" calcmode="lin" valueType="num">
                                      <p:cBhvr>
                                        <p:cTn id="8" dur="200" decel="50000" autoRev="1" fill="hold">
                                          <p:stCondLst>
                                            <p:cond delay="600"/>
                                          </p:stCondLst>
                                        </p:cTn>
                                        <p:tgtEl>
                                          <p:spTgt spid="2051"/>
                                        </p:tgtEl>
                                        <p:attrNameLst>
                                          <p:attrName>xshear</p:attrName>
                                        </p:attrNameLst>
                                      </p:cBhvr>
                                    </p:anim>
                                    <p:animScale>
                                      <p:cBhvr>
                                        <p:cTn id="9" dur="200" decel="100000" autoRev="1" fill="hold">
                                          <p:stCondLst>
                                            <p:cond delay="600"/>
                                          </p:stCondLst>
                                        </p:cTn>
                                        <p:tgtEl>
                                          <p:spTgt spid="2051"/>
                                        </p:tgtEl>
                                      </p:cBhvr>
                                      <p:from x="100000" y="100000"/>
                                      <p:to x="80000" y="100000"/>
                                    </p:animScale>
                                    <p:anim by="(#ppt_h/3+#ppt_w*0.1)" calcmode="lin" valueType="num">
                                      <p:cBhvr additive="sum">
                                        <p:cTn id="10" dur="200" decel="100000" autoRev="1" fill="hold">
                                          <p:stCondLst>
                                            <p:cond delay="600"/>
                                          </p:stCondLst>
                                        </p:cTn>
                                        <p:tgtEl>
                                          <p:spTgt spid="2051"/>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6"/>
                                        </p:tgtEl>
                                        <p:attrNameLst>
                                          <p:attrName>style.visibility</p:attrName>
                                        </p:attrNameLst>
                                      </p:cBhvr>
                                      <p:to>
                                        <p:strVal val="visible"/>
                                      </p:to>
                                    </p:set>
                                    <p:anim calcmode="discrete" valueType="clr">
                                      <p:cBhvr override="childStyle">
                                        <p:cTn id="15" dur="50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6" dur="500"/>
                                        <p:tgtEl>
                                          <p:spTgt spid="6"/>
                                        </p:tgtEl>
                                        <p:attrNameLst>
                                          <p:attrName>fillcolor</p:attrName>
                                        </p:attrNameLst>
                                      </p:cBhvr>
                                      <p:tavLst>
                                        <p:tav tm="0">
                                          <p:val>
                                            <p:clrVal>
                                              <a:schemeClr val="accent2"/>
                                            </p:clrVal>
                                          </p:val>
                                        </p:tav>
                                        <p:tav tm="50000">
                                          <p:val>
                                            <p:clrVal>
                                              <a:schemeClr val="hlink"/>
                                            </p:clrVal>
                                          </p:val>
                                        </p:tav>
                                      </p:tavLst>
                                    </p:anim>
                                    <p:set>
                                      <p:cBhvr>
                                        <p:cTn id="17" dur="500"/>
                                        <p:tgtEl>
                                          <p:spTgt spid="6"/>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7"/>
                                        </p:tgtEl>
                                        <p:attrNameLst>
                                          <p:attrName>style.visibility</p:attrName>
                                        </p:attrNameLst>
                                      </p:cBhvr>
                                      <p:to>
                                        <p:strVal val="visible"/>
                                      </p:to>
                                    </p:set>
                                    <p:anim calcmode="discrete" valueType="clr">
                                      <p:cBhvr override="childStyle">
                                        <p:cTn id="22" dur="50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3" dur="500"/>
                                        <p:tgtEl>
                                          <p:spTgt spid="7"/>
                                        </p:tgtEl>
                                        <p:attrNameLst>
                                          <p:attrName>fillcolor</p:attrName>
                                        </p:attrNameLst>
                                      </p:cBhvr>
                                      <p:tavLst>
                                        <p:tav tm="0">
                                          <p:val>
                                            <p:clrVal>
                                              <a:schemeClr val="accent2"/>
                                            </p:clrVal>
                                          </p:val>
                                        </p:tav>
                                        <p:tav tm="50000">
                                          <p:val>
                                            <p:clrVal>
                                              <a:schemeClr val="hlink"/>
                                            </p:clrVal>
                                          </p:val>
                                        </p:tav>
                                      </p:tavLst>
                                    </p:anim>
                                    <p:set>
                                      <p:cBhvr>
                                        <p:cTn id="24" dur="50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群組 24"/>
          <p:cNvGrpSpPr/>
          <p:nvPr/>
        </p:nvGrpSpPr>
        <p:grpSpPr>
          <a:xfrm>
            <a:off x="2423592" y="28696"/>
            <a:ext cx="7632848" cy="7167698"/>
            <a:chOff x="611560" y="28696"/>
            <a:chExt cx="7632848" cy="7167698"/>
          </a:xfrm>
        </p:grpSpPr>
        <p:pic>
          <p:nvPicPr>
            <p:cNvPr id="3" name="Picture 2" descr="C:\Users\Rebecca_Win7\Desktop\天主原本的愛的計畫.png"/>
            <p:cNvPicPr>
              <a:picLocks noChangeAspect="1" noChangeArrowheads="1"/>
            </p:cNvPicPr>
            <p:nvPr/>
          </p:nvPicPr>
          <p:blipFill>
            <a:blip r:embed="rId3" cstate="print"/>
            <a:srcRect l="29231" r="24615" b="78679"/>
            <a:stretch>
              <a:fillRect/>
            </a:stretch>
          </p:blipFill>
          <p:spPr bwMode="auto">
            <a:xfrm>
              <a:off x="3347864" y="28696"/>
              <a:ext cx="2160240" cy="1456088"/>
            </a:xfrm>
            <a:prstGeom prst="rect">
              <a:avLst/>
            </a:prstGeom>
            <a:noFill/>
          </p:spPr>
        </p:pic>
        <p:pic>
          <p:nvPicPr>
            <p:cNvPr id="1027" name="Picture 3" descr="C:\Users\Rebecca_Win7\Desktop\123.png"/>
            <p:cNvPicPr>
              <a:picLocks noChangeAspect="1" noChangeArrowheads="1"/>
            </p:cNvPicPr>
            <p:nvPr/>
          </p:nvPicPr>
          <p:blipFill>
            <a:blip r:embed="rId4" cstate="print"/>
            <a:srcRect t="17217" r="58064" b="4179"/>
            <a:stretch>
              <a:fillRect/>
            </a:stretch>
          </p:blipFill>
          <p:spPr bwMode="auto">
            <a:xfrm>
              <a:off x="611560" y="548680"/>
              <a:ext cx="3079452" cy="6390969"/>
            </a:xfrm>
            <a:prstGeom prst="rect">
              <a:avLst/>
            </a:prstGeom>
            <a:noFill/>
            <a:ln>
              <a:noFill/>
            </a:ln>
          </p:spPr>
        </p:pic>
        <p:pic>
          <p:nvPicPr>
            <p:cNvPr id="7" name="Picture 3" descr="C:\Users\Rebecca_Win7\Desktop\123.png"/>
            <p:cNvPicPr>
              <a:picLocks noChangeAspect="1" noChangeArrowheads="1"/>
            </p:cNvPicPr>
            <p:nvPr/>
          </p:nvPicPr>
          <p:blipFill>
            <a:blip r:embed="rId4" cstate="print"/>
            <a:srcRect t="17217" r="58064" b="4179"/>
            <a:stretch>
              <a:fillRect/>
            </a:stretch>
          </p:blipFill>
          <p:spPr bwMode="auto">
            <a:xfrm flipH="1">
              <a:off x="5148064" y="548680"/>
              <a:ext cx="3096344" cy="6390969"/>
            </a:xfrm>
            <a:prstGeom prst="rect">
              <a:avLst/>
            </a:prstGeom>
            <a:noFill/>
            <a:ln>
              <a:noFill/>
            </a:ln>
          </p:spPr>
        </p:pic>
        <p:sp>
          <p:nvSpPr>
            <p:cNvPr id="8" name="雲朵形 7"/>
            <p:cNvSpPr/>
            <p:nvPr/>
          </p:nvSpPr>
          <p:spPr>
            <a:xfrm rot="354594">
              <a:off x="2837322" y="1791963"/>
              <a:ext cx="3243651" cy="1440160"/>
            </a:xfrm>
            <a:prstGeom prst="cloud">
              <a:avLst/>
            </a:prstGeom>
            <a:solidFill>
              <a:schemeClr val="bg1"/>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endParaRPr>
            </a:p>
          </p:txBody>
        </p:sp>
        <p:sp>
          <p:nvSpPr>
            <p:cNvPr id="9" name="文字方塊 8"/>
            <p:cNvSpPr txBox="1"/>
            <p:nvPr/>
          </p:nvSpPr>
          <p:spPr>
            <a:xfrm>
              <a:off x="3707904" y="2132856"/>
              <a:ext cx="1512168" cy="707886"/>
            </a:xfrm>
            <a:prstGeom prst="rect">
              <a:avLst/>
            </a:prstGeom>
            <a:noFill/>
          </p:spPr>
          <p:txBody>
            <a:bodyPr wrap="square" rtlCol="0">
              <a:spAutoFit/>
            </a:bodyPr>
            <a:lstStyle/>
            <a:p>
              <a:r>
                <a:rPr lang="zh-TW" altLang="en-US" sz="4000" dirty="0">
                  <a:solidFill>
                    <a:prstClr val="black"/>
                  </a:solidFill>
                  <a:latin typeface="華康方圓體W7" pitchFamily="81" charset="-120"/>
                  <a:ea typeface="華康方圓體W7" pitchFamily="81" charset="-120"/>
                </a:rPr>
                <a:t>理 智</a:t>
              </a:r>
            </a:p>
          </p:txBody>
        </p:sp>
        <p:sp>
          <p:nvSpPr>
            <p:cNvPr id="10" name="雙波浪線 9"/>
            <p:cNvSpPr/>
            <p:nvPr/>
          </p:nvSpPr>
          <p:spPr>
            <a:xfrm>
              <a:off x="2195736" y="3573016"/>
              <a:ext cx="4464496" cy="1008112"/>
            </a:xfrm>
            <a:prstGeom prst="doubleWave">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dirty="0">
                  <a:solidFill>
                    <a:prstClr val="black"/>
                  </a:solidFill>
                  <a:latin typeface="華康方圓體W7" pitchFamily="81" charset="-120"/>
                  <a:ea typeface="華康方圓體W7" pitchFamily="81" charset="-120"/>
                </a:rPr>
                <a:t>自 由 意 志</a:t>
              </a:r>
            </a:p>
          </p:txBody>
        </p:sp>
        <p:pic>
          <p:nvPicPr>
            <p:cNvPr id="1028" name="Picture 4" descr="D:\神學院\福傳實習\原罪\原罪ppt圖\Body-Outline-Coloring.png"/>
            <p:cNvPicPr>
              <a:picLocks noChangeAspect="1" noChangeArrowheads="1"/>
            </p:cNvPicPr>
            <p:nvPr/>
          </p:nvPicPr>
          <p:blipFill>
            <a:blip r:embed="rId5" cstate="print"/>
            <a:srcRect/>
            <a:stretch>
              <a:fillRect/>
            </a:stretch>
          </p:blipFill>
          <p:spPr bwMode="auto">
            <a:xfrm>
              <a:off x="3635896" y="4605808"/>
              <a:ext cx="1587795" cy="2252192"/>
            </a:xfrm>
            <a:prstGeom prst="rect">
              <a:avLst/>
            </a:prstGeom>
            <a:noFill/>
          </p:spPr>
        </p:pic>
        <p:pic>
          <p:nvPicPr>
            <p:cNvPr id="1029" name="Picture 5" descr="C:\Users\Rebecca_Win7\Desktop\12065599341039320543nicubunu_Waving_white_flag.svg.med.png"/>
            <p:cNvPicPr>
              <a:picLocks noChangeAspect="1" noChangeArrowheads="1"/>
            </p:cNvPicPr>
            <p:nvPr/>
          </p:nvPicPr>
          <p:blipFill>
            <a:blip r:embed="rId6" cstate="print"/>
            <a:srcRect/>
            <a:stretch>
              <a:fillRect/>
            </a:stretch>
          </p:blipFill>
          <p:spPr bwMode="auto">
            <a:xfrm rot="18367454" flipH="1">
              <a:off x="1677285" y="4993171"/>
              <a:ext cx="2448286" cy="1884522"/>
            </a:xfrm>
            <a:prstGeom prst="rect">
              <a:avLst/>
            </a:prstGeom>
            <a:noFill/>
            <a:ln>
              <a:noFill/>
            </a:ln>
          </p:spPr>
        </p:pic>
        <p:pic>
          <p:nvPicPr>
            <p:cNvPr id="14" name="Picture 5" descr="C:\Users\Rebecca_Win7\Desktop\12065599341039320543nicubunu_Waving_white_flag.svg.med.png"/>
            <p:cNvPicPr>
              <a:picLocks noChangeAspect="1" noChangeArrowheads="1"/>
            </p:cNvPicPr>
            <p:nvPr/>
          </p:nvPicPr>
          <p:blipFill>
            <a:blip r:embed="rId6" cstate="print"/>
            <a:srcRect/>
            <a:stretch>
              <a:fillRect/>
            </a:stretch>
          </p:blipFill>
          <p:spPr bwMode="auto">
            <a:xfrm rot="3409795">
              <a:off x="4701954" y="5032748"/>
              <a:ext cx="2442771" cy="1884522"/>
            </a:xfrm>
            <a:prstGeom prst="rect">
              <a:avLst/>
            </a:prstGeom>
            <a:noFill/>
            <a:ln>
              <a:noFill/>
            </a:ln>
          </p:spPr>
        </p:pic>
        <p:sp>
          <p:nvSpPr>
            <p:cNvPr id="15" name="文字方塊 14"/>
            <p:cNvSpPr txBox="1"/>
            <p:nvPr/>
          </p:nvSpPr>
          <p:spPr>
            <a:xfrm rot="18433447">
              <a:off x="1746820" y="5331380"/>
              <a:ext cx="1512168" cy="707886"/>
            </a:xfrm>
            <a:prstGeom prst="rect">
              <a:avLst/>
            </a:prstGeom>
            <a:noFill/>
          </p:spPr>
          <p:txBody>
            <a:bodyPr wrap="square" rtlCol="0">
              <a:spAutoFit/>
            </a:bodyPr>
            <a:lstStyle/>
            <a:p>
              <a:r>
                <a:rPr lang="zh-TW" altLang="en-US" sz="4000" dirty="0">
                  <a:solidFill>
                    <a:prstClr val="black"/>
                  </a:solidFill>
                  <a:latin typeface="華康方圓體W7" pitchFamily="81" charset="-120"/>
                  <a:ea typeface="華康方圓體W7" pitchFamily="81" charset="-120"/>
                </a:rPr>
                <a:t>情 緒</a:t>
              </a:r>
            </a:p>
          </p:txBody>
        </p:sp>
        <p:sp>
          <p:nvSpPr>
            <p:cNvPr id="16" name="文字方塊 15"/>
            <p:cNvSpPr txBox="1"/>
            <p:nvPr/>
          </p:nvSpPr>
          <p:spPr>
            <a:xfrm rot="3475783">
              <a:off x="5611124" y="5441905"/>
              <a:ext cx="1512168" cy="707886"/>
            </a:xfrm>
            <a:prstGeom prst="rect">
              <a:avLst/>
            </a:prstGeom>
            <a:noFill/>
          </p:spPr>
          <p:txBody>
            <a:bodyPr wrap="square" rtlCol="0">
              <a:spAutoFit/>
            </a:bodyPr>
            <a:lstStyle/>
            <a:p>
              <a:r>
                <a:rPr lang="zh-TW" altLang="en-US" sz="4000" dirty="0">
                  <a:solidFill>
                    <a:prstClr val="black"/>
                  </a:solidFill>
                  <a:latin typeface="華康方圓體W7" pitchFamily="81" charset="-120"/>
                  <a:ea typeface="華康方圓體W7" pitchFamily="81" charset="-120"/>
                </a:rPr>
                <a:t>肉 身</a:t>
              </a:r>
            </a:p>
          </p:txBody>
        </p:sp>
      </p:grpSp>
      <p:sp>
        <p:nvSpPr>
          <p:cNvPr id="18" name="文字方塊 17"/>
          <p:cNvSpPr txBox="1"/>
          <p:nvPr/>
        </p:nvSpPr>
        <p:spPr>
          <a:xfrm>
            <a:off x="9688270" y="0"/>
            <a:ext cx="800219" cy="6858000"/>
          </a:xfrm>
          <a:prstGeom prst="rect">
            <a:avLst/>
          </a:prstGeom>
          <a:noFill/>
        </p:spPr>
        <p:txBody>
          <a:bodyPr vert="eaVert" wrap="square" rtlCol="0">
            <a:spAutoFit/>
          </a:bodyPr>
          <a:lstStyle/>
          <a:p>
            <a:r>
              <a:rPr lang="zh-TW" altLang="en-US" sz="4000" b="1" dirty="0">
                <a:ln>
                  <a:solidFill>
                    <a:srgbClr val="99CCFF"/>
                  </a:solidFill>
                </a:ln>
                <a:solidFill>
                  <a:srgbClr val="0000FF"/>
                </a:solidFill>
                <a:latin typeface="華康秀風體W3" pitchFamily="65" charset="-120"/>
                <a:ea typeface="華康秀風體W3" pitchFamily="65" charset="-120"/>
              </a:rPr>
              <a:t>原本我們的內在有自然的秩序</a:t>
            </a:r>
          </a:p>
        </p:txBody>
      </p:sp>
      <p:sp>
        <p:nvSpPr>
          <p:cNvPr id="19" name="弧形向右箭號 18"/>
          <p:cNvSpPr/>
          <p:nvPr/>
        </p:nvSpPr>
        <p:spPr>
          <a:xfrm rot="1419670">
            <a:off x="3939030" y="301334"/>
            <a:ext cx="984033" cy="2016668"/>
          </a:xfrm>
          <a:prstGeom prst="curvedRightArrow">
            <a:avLst>
              <a:gd name="adj1" fmla="val 11841"/>
              <a:gd name="adj2" fmla="val 34142"/>
              <a:gd name="adj3" fmla="val 1943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black"/>
              </a:solidFill>
            </a:endParaRPr>
          </a:p>
        </p:txBody>
      </p:sp>
      <p:sp>
        <p:nvSpPr>
          <p:cNvPr id="20" name="文字方塊 19"/>
          <p:cNvSpPr txBox="1"/>
          <p:nvPr/>
        </p:nvSpPr>
        <p:spPr>
          <a:xfrm>
            <a:off x="2855640" y="-27384"/>
            <a:ext cx="1656184" cy="923330"/>
          </a:xfrm>
          <a:prstGeom prst="rect">
            <a:avLst/>
          </a:prstGeom>
          <a:noFill/>
        </p:spPr>
        <p:txBody>
          <a:bodyPr wrap="square" rtlCol="0">
            <a:spAutoFit/>
          </a:bodyPr>
          <a:lstStyle/>
          <a:p>
            <a:r>
              <a:rPr lang="zh-TW" altLang="en-US" sz="5400" b="1" dirty="0">
                <a:solidFill>
                  <a:srgbClr val="0000FF"/>
                </a:solidFill>
                <a:latin typeface="華康雅風體W3" pitchFamily="65" charset="-120"/>
                <a:ea typeface="華康雅風體W3" pitchFamily="65" charset="-120"/>
              </a:rPr>
              <a:t>支配</a:t>
            </a:r>
          </a:p>
        </p:txBody>
      </p:sp>
      <p:sp>
        <p:nvSpPr>
          <p:cNvPr id="21" name="弧形向右箭號 20"/>
          <p:cNvSpPr/>
          <p:nvPr/>
        </p:nvSpPr>
        <p:spPr>
          <a:xfrm rot="1419670">
            <a:off x="3074936" y="2173541"/>
            <a:ext cx="984033" cy="2016668"/>
          </a:xfrm>
          <a:prstGeom prst="curvedRightArrow">
            <a:avLst>
              <a:gd name="adj1" fmla="val 11841"/>
              <a:gd name="adj2" fmla="val 34142"/>
              <a:gd name="adj3" fmla="val 1943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black"/>
              </a:solidFill>
            </a:endParaRPr>
          </a:p>
        </p:txBody>
      </p:sp>
      <p:sp>
        <p:nvSpPr>
          <p:cNvPr id="22" name="文字方塊 21"/>
          <p:cNvSpPr txBox="1"/>
          <p:nvPr/>
        </p:nvSpPr>
        <p:spPr>
          <a:xfrm>
            <a:off x="2351584" y="1628800"/>
            <a:ext cx="1656184" cy="923330"/>
          </a:xfrm>
          <a:prstGeom prst="rect">
            <a:avLst/>
          </a:prstGeom>
          <a:noFill/>
        </p:spPr>
        <p:txBody>
          <a:bodyPr wrap="square" rtlCol="0">
            <a:spAutoFit/>
          </a:bodyPr>
          <a:lstStyle/>
          <a:p>
            <a:r>
              <a:rPr lang="zh-TW" altLang="en-US" sz="5400" b="1" dirty="0">
                <a:solidFill>
                  <a:srgbClr val="0000FF"/>
                </a:solidFill>
                <a:latin typeface="華康雅風體W3" pitchFamily="65" charset="-120"/>
                <a:ea typeface="華康雅風體W3" pitchFamily="65" charset="-120"/>
              </a:rPr>
              <a:t>支配</a:t>
            </a:r>
          </a:p>
        </p:txBody>
      </p:sp>
      <p:sp>
        <p:nvSpPr>
          <p:cNvPr id="23" name="弧形向右箭號 22"/>
          <p:cNvSpPr/>
          <p:nvPr/>
        </p:nvSpPr>
        <p:spPr>
          <a:xfrm rot="1419670">
            <a:off x="2213471" y="4105192"/>
            <a:ext cx="921415" cy="2016668"/>
          </a:xfrm>
          <a:prstGeom prst="curvedRightArrow">
            <a:avLst>
              <a:gd name="adj1" fmla="val 11841"/>
              <a:gd name="adj2" fmla="val 34142"/>
              <a:gd name="adj3" fmla="val 1943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black"/>
              </a:solidFill>
            </a:endParaRPr>
          </a:p>
        </p:txBody>
      </p:sp>
      <p:sp>
        <p:nvSpPr>
          <p:cNvPr id="24" name="文字方塊 23"/>
          <p:cNvSpPr txBox="1"/>
          <p:nvPr/>
        </p:nvSpPr>
        <p:spPr>
          <a:xfrm>
            <a:off x="1524000" y="3573016"/>
            <a:ext cx="1656184" cy="923330"/>
          </a:xfrm>
          <a:prstGeom prst="rect">
            <a:avLst/>
          </a:prstGeom>
          <a:noFill/>
        </p:spPr>
        <p:txBody>
          <a:bodyPr wrap="square" rtlCol="0">
            <a:spAutoFit/>
          </a:bodyPr>
          <a:lstStyle/>
          <a:p>
            <a:r>
              <a:rPr lang="zh-TW" altLang="en-US" sz="5400" b="1" dirty="0">
                <a:solidFill>
                  <a:srgbClr val="0000FF"/>
                </a:solidFill>
                <a:latin typeface="華康雅風體W3" pitchFamily="65" charset="-120"/>
                <a:ea typeface="華康雅風體W3" pitchFamily="65" charset="-120"/>
              </a:rPr>
              <a:t>支配</a:t>
            </a:r>
          </a:p>
        </p:txBody>
      </p:sp>
    </p:spTree>
    <p:extLst>
      <p:ext uri="{BB962C8B-B14F-4D97-AF65-F5344CB8AC3E}">
        <p14:creationId xmlns:p14="http://schemas.microsoft.com/office/powerpoint/2010/main" val="135699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P spid="23" grpId="0" animBg="1"/>
      <p:bldP spid="2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群組 28"/>
          <p:cNvGrpSpPr/>
          <p:nvPr/>
        </p:nvGrpSpPr>
        <p:grpSpPr>
          <a:xfrm>
            <a:off x="2423592" y="28696"/>
            <a:ext cx="7632848" cy="7167698"/>
            <a:chOff x="611560" y="28696"/>
            <a:chExt cx="7632848" cy="7167698"/>
          </a:xfrm>
        </p:grpSpPr>
        <p:pic>
          <p:nvPicPr>
            <p:cNvPr id="30" name="Picture 2" descr="C:\Users\Rebecca_Win7\Desktop\天主原本的愛的計畫.png"/>
            <p:cNvPicPr>
              <a:picLocks noChangeAspect="1" noChangeArrowheads="1"/>
            </p:cNvPicPr>
            <p:nvPr/>
          </p:nvPicPr>
          <p:blipFill>
            <a:blip r:embed="rId3" cstate="print"/>
            <a:srcRect l="29231" r="24615" b="78679"/>
            <a:stretch>
              <a:fillRect/>
            </a:stretch>
          </p:blipFill>
          <p:spPr bwMode="auto">
            <a:xfrm>
              <a:off x="3347864" y="28696"/>
              <a:ext cx="2160240" cy="1456088"/>
            </a:xfrm>
            <a:prstGeom prst="rect">
              <a:avLst/>
            </a:prstGeom>
            <a:noFill/>
          </p:spPr>
        </p:pic>
        <p:pic>
          <p:nvPicPr>
            <p:cNvPr id="31" name="Picture 3" descr="C:\Users\Rebecca_Win7\Desktop\123.png"/>
            <p:cNvPicPr>
              <a:picLocks noChangeAspect="1" noChangeArrowheads="1"/>
            </p:cNvPicPr>
            <p:nvPr/>
          </p:nvPicPr>
          <p:blipFill>
            <a:blip r:embed="rId4" cstate="print"/>
            <a:srcRect t="17217" r="58064" b="4179"/>
            <a:stretch>
              <a:fillRect/>
            </a:stretch>
          </p:blipFill>
          <p:spPr bwMode="auto">
            <a:xfrm>
              <a:off x="611560" y="548680"/>
              <a:ext cx="3079452" cy="6390969"/>
            </a:xfrm>
            <a:prstGeom prst="rect">
              <a:avLst/>
            </a:prstGeom>
            <a:noFill/>
            <a:ln>
              <a:noFill/>
            </a:ln>
          </p:spPr>
        </p:pic>
        <p:pic>
          <p:nvPicPr>
            <p:cNvPr id="32" name="Picture 3" descr="C:\Users\Rebecca_Win7\Desktop\123.png"/>
            <p:cNvPicPr>
              <a:picLocks noChangeAspect="1" noChangeArrowheads="1"/>
            </p:cNvPicPr>
            <p:nvPr/>
          </p:nvPicPr>
          <p:blipFill>
            <a:blip r:embed="rId4" cstate="print"/>
            <a:srcRect t="17217" r="58064" b="4179"/>
            <a:stretch>
              <a:fillRect/>
            </a:stretch>
          </p:blipFill>
          <p:spPr bwMode="auto">
            <a:xfrm flipH="1">
              <a:off x="5148064" y="548680"/>
              <a:ext cx="3096344" cy="6390969"/>
            </a:xfrm>
            <a:prstGeom prst="rect">
              <a:avLst/>
            </a:prstGeom>
            <a:noFill/>
            <a:ln>
              <a:noFill/>
            </a:ln>
          </p:spPr>
        </p:pic>
        <p:sp>
          <p:nvSpPr>
            <p:cNvPr id="33" name="雲朵形 32"/>
            <p:cNvSpPr/>
            <p:nvPr/>
          </p:nvSpPr>
          <p:spPr>
            <a:xfrm rot="354594">
              <a:off x="2837322" y="1791963"/>
              <a:ext cx="3243651" cy="1440160"/>
            </a:xfrm>
            <a:prstGeom prst="cloud">
              <a:avLst/>
            </a:prstGeom>
            <a:solidFill>
              <a:schemeClr val="bg1"/>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endParaRPr>
            </a:p>
          </p:txBody>
        </p:sp>
        <p:sp>
          <p:nvSpPr>
            <p:cNvPr id="34" name="文字方塊 33"/>
            <p:cNvSpPr txBox="1"/>
            <p:nvPr/>
          </p:nvSpPr>
          <p:spPr>
            <a:xfrm>
              <a:off x="3707904" y="2132856"/>
              <a:ext cx="1512168" cy="707886"/>
            </a:xfrm>
            <a:prstGeom prst="rect">
              <a:avLst/>
            </a:prstGeom>
            <a:noFill/>
          </p:spPr>
          <p:txBody>
            <a:bodyPr wrap="square" rtlCol="0">
              <a:spAutoFit/>
            </a:bodyPr>
            <a:lstStyle/>
            <a:p>
              <a:r>
                <a:rPr lang="zh-TW" altLang="en-US" sz="4000" dirty="0">
                  <a:solidFill>
                    <a:prstClr val="black"/>
                  </a:solidFill>
                  <a:latin typeface="華康方圓體W7" pitchFamily="81" charset="-120"/>
                  <a:ea typeface="華康方圓體W7" pitchFamily="81" charset="-120"/>
                </a:rPr>
                <a:t>理 智</a:t>
              </a:r>
            </a:p>
          </p:txBody>
        </p:sp>
        <p:sp>
          <p:nvSpPr>
            <p:cNvPr id="35" name="雙波浪線 34"/>
            <p:cNvSpPr/>
            <p:nvPr/>
          </p:nvSpPr>
          <p:spPr>
            <a:xfrm>
              <a:off x="2195736" y="3573016"/>
              <a:ext cx="4464496" cy="1008112"/>
            </a:xfrm>
            <a:prstGeom prst="doubleWave">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dirty="0">
                  <a:solidFill>
                    <a:prstClr val="black"/>
                  </a:solidFill>
                  <a:latin typeface="華康方圓體W7" pitchFamily="81" charset="-120"/>
                  <a:ea typeface="華康方圓體W7" pitchFamily="81" charset="-120"/>
                </a:rPr>
                <a:t>自 由 意 志</a:t>
              </a:r>
            </a:p>
          </p:txBody>
        </p:sp>
        <p:pic>
          <p:nvPicPr>
            <p:cNvPr id="36" name="Picture 4" descr="D:\神學院\福傳實習\原罪\原罪ppt圖\Body-Outline-Coloring.png"/>
            <p:cNvPicPr>
              <a:picLocks noChangeAspect="1" noChangeArrowheads="1"/>
            </p:cNvPicPr>
            <p:nvPr/>
          </p:nvPicPr>
          <p:blipFill>
            <a:blip r:embed="rId5" cstate="print"/>
            <a:srcRect/>
            <a:stretch>
              <a:fillRect/>
            </a:stretch>
          </p:blipFill>
          <p:spPr bwMode="auto">
            <a:xfrm>
              <a:off x="3635896" y="4605808"/>
              <a:ext cx="1587795" cy="2252192"/>
            </a:xfrm>
            <a:prstGeom prst="rect">
              <a:avLst/>
            </a:prstGeom>
            <a:noFill/>
          </p:spPr>
        </p:pic>
        <p:pic>
          <p:nvPicPr>
            <p:cNvPr id="37" name="Picture 5" descr="C:\Users\Rebecca_Win7\Desktop\12065599341039320543nicubunu_Waving_white_flag.svg.med.png"/>
            <p:cNvPicPr>
              <a:picLocks noChangeAspect="1" noChangeArrowheads="1"/>
            </p:cNvPicPr>
            <p:nvPr/>
          </p:nvPicPr>
          <p:blipFill>
            <a:blip r:embed="rId6" cstate="print"/>
            <a:srcRect/>
            <a:stretch>
              <a:fillRect/>
            </a:stretch>
          </p:blipFill>
          <p:spPr bwMode="auto">
            <a:xfrm rot="18367454" flipH="1">
              <a:off x="1677285" y="4993171"/>
              <a:ext cx="2448286" cy="1884522"/>
            </a:xfrm>
            <a:prstGeom prst="rect">
              <a:avLst/>
            </a:prstGeom>
            <a:noFill/>
            <a:ln>
              <a:noFill/>
            </a:ln>
          </p:spPr>
        </p:pic>
        <p:pic>
          <p:nvPicPr>
            <p:cNvPr id="38" name="Picture 5" descr="C:\Users\Rebecca_Win7\Desktop\12065599341039320543nicubunu_Waving_white_flag.svg.med.png"/>
            <p:cNvPicPr>
              <a:picLocks noChangeAspect="1" noChangeArrowheads="1"/>
            </p:cNvPicPr>
            <p:nvPr/>
          </p:nvPicPr>
          <p:blipFill>
            <a:blip r:embed="rId6" cstate="print"/>
            <a:srcRect/>
            <a:stretch>
              <a:fillRect/>
            </a:stretch>
          </p:blipFill>
          <p:spPr bwMode="auto">
            <a:xfrm rot="3409795">
              <a:off x="4701954" y="5032748"/>
              <a:ext cx="2442771" cy="1884522"/>
            </a:xfrm>
            <a:prstGeom prst="rect">
              <a:avLst/>
            </a:prstGeom>
            <a:noFill/>
            <a:ln>
              <a:noFill/>
            </a:ln>
          </p:spPr>
        </p:pic>
        <p:sp>
          <p:nvSpPr>
            <p:cNvPr id="39" name="文字方塊 38"/>
            <p:cNvSpPr txBox="1"/>
            <p:nvPr/>
          </p:nvSpPr>
          <p:spPr>
            <a:xfrm rot="18433447">
              <a:off x="1746820" y="5331380"/>
              <a:ext cx="1512168" cy="707886"/>
            </a:xfrm>
            <a:prstGeom prst="rect">
              <a:avLst/>
            </a:prstGeom>
            <a:noFill/>
          </p:spPr>
          <p:txBody>
            <a:bodyPr wrap="square" rtlCol="0">
              <a:spAutoFit/>
            </a:bodyPr>
            <a:lstStyle/>
            <a:p>
              <a:r>
                <a:rPr lang="zh-TW" altLang="en-US" sz="4000" dirty="0">
                  <a:solidFill>
                    <a:prstClr val="black"/>
                  </a:solidFill>
                  <a:latin typeface="華康方圓體W7" pitchFamily="81" charset="-120"/>
                  <a:ea typeface="華康方圓體W7" pitchFamily="81" charset="-120"/>
                </a:rPr>
                <a:t>情 緒</a:t>
              </a:r>
            </a:p>
          </p:txBody>
        </p:sp>
        <p:sp>
          <p:nvSpPr>
            <p:cNvPr id="40" name="文字方塊 39"/>
            <p:cNvSpPr txBox="1"/>
            <p:nvPr/>
          </p:nvSpPr>
          <p:spPr>
            <a:xfrm rot="3475783">
              <a:off x="5611124" y="5441905"/>
              <a:ext cx="1512168" cy="707886"/>
            </a:xfrm>
            <a:prstGeom prst="rect">
              <a:avLst/>
            </a:prstGeom>
            <a:noFill/>
          </p:spPr>
          <p:txBody>
            <a:bodyPr wrap="square" rtlCol="0">
              <a:spAutoFit/>
            </a:bodyPr>
            <a:lstStyle/>
            <a:p>
              <a:r>
                <a:rPr lang="zh-TW" altLang="en-US" sz="4000" dirty="0">
                  <a:solidFill>
                    <a:prstClr val="black"/>
                  </a:solidFill>
                  <a:latin typeface="華康方圓體W7" pitchFamily="81" charset="-120"/>
                  <a:ea typeface="華康方圓體W7" pitchFamily="81" charset="-120"/>
                </a:rPr>
                <a:t>肉 身</a:t>
              </a:r>
            </a:p>
          </p:txBody>
        </p:sp>
      </p:grpSp>
      <p:sp>
        <p:nvSpPr>
          <p:cNvPr id="2" name="文字方塊 1"/>
          <p:cNvSpPr txBox="1"/>
          <p:nvPr/>
        </p:nvSpPr>
        <p:spPr>
          <a:xfrm>
            <a:off x="1703512" y="188641"/>
            <a:ext cx="3600400" cy="830997"/>
          </a:xfrm>
          <a:prstGeom prst="rect">
            <a:avLst/>
          </a:prstGeom>
          <a:noFill/>
        </p:spPr>
        <p:txBody>
          <a:bodyPr wrap="square" rtlCol="0">
            <a:spAutoFit/>
          </a:bodyPr>
          <a:lstStyle/>
          <a:p>
            <a:r>
              <a:rPr lang="zh-TW" altLang="en-US" sz="4800" dirty="0">
                <a:solidFill>
                  <a:prstClr val="black"/>
                </a:solidFill>
                <a:latin typeface="華康正顏楷體W9" pitchFamily="65" charset="-120"/>
                <a:ea typeface="華康正顏楷體W9" pitchFamily="65" charset="-120"/>
              </a:rPr>
              <a:t>失序的開始</a:t>
            </a:r>
          </a:p>
        </p:txBody>
      </p:sp>
      <p:sp>
        <p:nvSpPr>
          <p:cNvPr id="22" name="弧形向右箭號 21"/>
          <p:cNvSpPr/>
          <p:nvPr/>
        </p:nvSpPr>
        <p:spPr>
          <a:xfrm rot="20087491" flipH="1" flipV="1">
            <a:off x="7544972" y="400153"/>
            <a:ext cx="743952" cy="1898414"/>
          </a:xfrm>
          <a:prstGeom prst="curvedRightArrow">
            <a:avLst>
              <a:gd name="adj1" fmla="val 11841"/>
              <a:gd name="adj2" fmla="val 34142"/>
              <a:gd name="adj3" fmla="val 19436"/>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black"/>
              </a:solidFill>
            </a:endParaRPr>
          </a:p>
        </p:txBody>
      </p:sp>
      <p:sp>
        <p:nvSpPr>
          <p:cNvPr id="26" name="文字方塊 25"/>
          <p:cNvSpPr txBox="1"/>
          <p:nvPr/>
        </p:nvSpPr>
        <p:spPr>
          <a:xfrm>
            <a:off x="7608168" y="116632"/>
            <a:ext cx="2448272" cy="707886"/>
          </a:xfrm>
          <a:prstGeom prst="rect">
            <a:avLst/>
          </a:prstGeom>
          <a:noFill/>
        </p:spPr>
        <p:txBody>
          <a:bodyPr wrap="square" rtlCol="0">
            <a:spAutoFit/>
          </a:bodyPr>
          <a:lstStyle/>
          <a:p>
            <a:r>
              <a:rPr lang="zh-TW" altLang="en-US" sz="4000" b="1" dirty="0">
                <a:solidFill>
                  <a:srgbClr val="FF0000"/>
                </a:solidFill>
                <a:latin typeface="華康雅風體W3" pitchFamily="65" charset="-120"/>
                <a:ea typeface="華康雅風體W3" pitchFamily="65" charset="-120"/>
              </a:rPr>
              <a:t>不服從</a:t>
            </a:r>
          </a:p>
        </p:txBody>
      </p:sp>
      <p:sp>
        <p:nvSpPr>
          <p:cNvPr id="27" name="文字方塊 26"/>
          <p:cNvSpPr txBox="1"/>
          <p:nvPr/>
        </p:nvSpPr>
        <p:spPr>
          <a:xfrm>
            <a:off x="8184232" y="1785590"/>
            <a:ext cx="1800200" cy="707886"/>
          </a:xfrm>
          <a:prstGeom prst="rect">
            <a:avLst/>
          </a:prstGeom>
          <a:noFill/>
        </p:spPr>
        <p:txBody>
          <a:bodyPr wrap="square" rtlCol="0">
            <a:spAutoFit/>
          </a:bodyPr>
          <a:lstStyle/>
          <a:p>
            <a:r>
              <a:rPr lang="zh-TW" altLang="en-US" sz="4000" b="1" dirty="0">
                <a:solidFill>
                  <a:srgbClr val="FF0000"/>
                </a:solidFill>
                <a:latin typeface="華康雅風體W3" pitchFamily="65" charset="-120"/>
                <a:ea typeface="華康雅風體W3" pitchFamily="65" charset="-120"/>
              </a:rPr>
              <a:t>不服從</a:t>
            </a:r>
          </a:p>
        </p:txBody>
      </p:sp>
      <p:sp>
        <p:nvSpPr>
          <p:cNvPr id="41" name="弧形向右箭號 40"/>
          <p:cNvSpPr/>
          <p:nvPr/>
        </p:nvSpPr>
        <p:spPr>
          <a:xfrm rot="20087491" flipH="1" flipV="1">
            <a:off x="8409070" y="2200887"/>
            <a:ext cx="743952" cy="1898414"/>
          </a:xfrm>
          <a:prstGeom prst="curvedRightArrow">
            <a:avLst>
              <a:gd name="adj1" fmla="val 11841"/>
              <a:gd name="adj2" fmla="val 34142"/>
              <a:gd name="adj3" fmla="val 19436"/>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black"/>
              </a:solidFill>
            </a:endParaRPr>
          </a:p>
        </p:txBody>
      </p:sp>
      <p:sp>
        <p:nvSpPr>
          <p:cNvPr id="42" name="弧形向右箭號 41"/>
          <p:cNvSpPr/>
          <p:nvPr/>
        </p:nvSpPr>
        <p:spPr>
          <a:xfrm rot="20087491" flipH="1" flipV="1">
            <a:off x="9231665" y="3982835"/>
            <a:ext cx="743952" cy="1898414"/>
          </a:xfrm>
          <a:prstGeom prst="curvedRightArrow">
            <a:avLst>
              <a:gd name="adj1" fmla="val 11841"/>
              <a:gd name="adj2" fmla="val 34142"/>
              <a:gd name="adj3" fmla="val 19436"/>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black"/>
              </a:solidFill>
            </a:endParaRPr>
          </a:p>
        </p:txBody>
      </p:sp>
      <p:sp>
        <p:nvSpPr>
          <p:cNvPr id="43" name="文字方塊 42"/>
          <p:cNvSpPr txBox="1"/>
          <p:nvPr/>
        </p:nvSpPr>
        <p:spPr>
          <a:xfrm>
            <a:off x="8976320" y="3657218"/>
            <a:ext cx="1872208" cy="707886"/>
          </a:xfrm>
          <a:prstGeom prst="rect">
            <a:avLst/>
          </a:prstGeom>
          <a:noFill/>
        </p:spPr>
        <p:txBody>
          <a:bodyPr wrap="square" rtlCol="0">
            <a:spAutoFit/>
          </a:bodyPr>
          <a:lstStyle/>
          <a:p>
            <a:r>
              <a:rPr lang="zh-TW" altLang="en-US" sz="4000" b="1" dirty="0">
                <a:solidFill>
                  <a:srgbClr val="FF0000"/>
                </a:solidFill>
                <a:latin typeface="華康雅風體W3" pitchFamily="65" charset="-120"/>
                <a:ea typeface="華康雅風體W3" pitchFamily="65" charset="-120"/>
              </a:rPr>
              <a:t>不服從</a:t>
            </a:r>
          </a:p>
        </p:txBody>
      </p:sp>
    </p:spTree>
    <p:extLst>
      <p:ext uri="{BB962C8B-B14F-4D97-AF65-F5344CB8AC3E}">
        <p14:creationId xmlns:p14="http://schemas.microsoft.com/office/powerpoint/2010/main" val="21046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ppt_x</p:attrName>
                                        </p:attrNameLst>
                                      </p:cBhvr>
                                      <p:tavLst>
                                        <p:tav tm="0">
                                          <p:val>
                                            <p:strVal val="#ppt_x"/>
                                          </p:val>
                                        </p:tav>
                                        <p:tav tm="100000">
                                          <p:val>
                                            <p:strVal val="#ppt_x"/>
                                          </p:val>
                                        </p:tav>
                                      </p:tavLst>
                                    </p:anim>
                                    <p:anim calcmode="lin" valueType="num">
                                      <p:cBhvr>
                                        <p:cTn id="9" dur="1800" decel="100000" fill="hold"/>
                                        <p:tgtEl>
                                          <p:spTgt spid="22"/>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2000"/>
                                        <p:tgtEl>
                                          <p:spTgt spid="26"/>
                                        </p:tgtEl>
                                      </p:cBhvr>
                                    </p:animEffect>
                                    <p:anim calcmode="lin" valueType="num">
                                      <p:cBhvr>
                                        <p:cTn id="14" dur="2000" fill="hold"/>
                                        <p:tgtEl>
                                          <p:spTgt spid="26"/>
                                        </p:tgtEl>
                                        <p:attrNameLst>
                                          <p:attrName>ppt_x</p:attrName>
                                        </p:attrNameLst>
                                      </p:cBhvr>
                                      <p:tavLst>
                                        <p:tav tm="0">
                                          <p:val>
                                            <p:strVal val="#ppt_x"/>
                                          </p:val>
                                        </p:tav>
                                        <p:tav tm="100000">
                                          <p:val>
                                            <p:strVal val="#ppt_x"/>
                                          </p:val>
                                        </p:tav>
                                      </p:tavLst>
                                    </p:anim>
                                    <p:anim calcmode="lin" valueType="num">
                                      <p:cBhvr>
                                        <p:cTn id="15" dur="1800" decel="100000" fill="hold"/>
                                        <p:tgtEl>
                                          <p:spTgt spid="26"/>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2000"/>
                                        <p:tgtEl>
                                          <p:spTgt spid="41"/>
                                        </p:tgtEl>
                                      </p:cBhvr>
                                    </p:animEffect>
                                    <p:anim calcmode="lin" valueType="num">
                                      <p:cBhvr>
                                        <p:cTn id="22" dur="2000" fill="hold"/>
                                        <p:tgtEl>
                                          <p:spTgt spid="41"/>
                                        </p:tgtEl>
                                        <p:attrNameLst>
                                          <p:attrName>ppt_x</p:attrName>
                                        </p:attrNameLst>
                                      </p:cBhvr>
                                      <p:tavLst>
                                        <p:tav tm="0">
                                          <p:val>
                                            <p:strVal val="#ppt_x"/>
                                          </p:val>
                                        </p:tav>
                                        <p:tav tm="100000">
                                          <p:val>
                                            <p:strVal val="#ppt_x"/>
                                          </p:val>
                                        </p:tav>
                                      </p:tavLst>
                                    </p:anim>
                                    <p:anim calcmode="lin" valueType="num">
                                      <p:cBhvr>
                                        <p:cTn id="23" dur="1800" decel="100000" fill="hold"/>
                                        <p:tgtEl>
                                          <p:spTgt spid="41"/>
                                        </p:tgtEl>
                                        <p:attrNameLst>
                                          <p:attrName>ppt_y</p:attrName>
                                        </p:attrNameLst>
                                      </p:cBhvr>
                                      <p:tavLst>
                                        <p:tav tm="0">
                                          <p:val>
                                            <p:strVal val="#ppt_y+1"/>
                                          </p:val>
                                        </p:tav>
                                        <p:tav tm="100000">
                                          <p:val>
                                            <p:strVal val="#ppt_y-.03"/>
                                          </p:val>
                                        </p:tav>
                                      </p:tavLst>
                                    </p:anim>
                                    <p:anim calcmode="lin" valueType="num">
                                      <p:cBhvr>
                                        <p:cTn id="24" dur="200" accel="100000" fill="hold">
                                          <p:stCondLst>
                                            <p:cond delay="1800"/>
                                          </p:stCondLst>
                                        </p:cTn>
                                        <p:tgtEl>
                                          <p:spTgt spid="41"/>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2000"/>
                                        <p:tgtEl>
                                          <p:spTgt spid="27"/>
                                        </p:tgtEl>
                                      </p:cBhvr>
                                    </p:animEffect>
                                    <p:anim calcmode="lin" valueType="num">
                                      <p:cBhvr>
                                        <p:cTn id="28" dur="2000" fill="hold"/>
                                        <p:tgtEl>
                                          <p:spTgt spid="27"/>
                                        </p:tgtEl>
                                        <p:attrNameLst>
                                          <p:attrName>ppt_x</p:attrName>
                                        </p:attrNameLst>
                                      </p:cBhvr>
                                      <p:tavLst>
                                        <p:tav tm="0">
                                          <p:val>
                                            <p:strVal val="#ppt_x"/>
                                          </p:val>
                                        </p:tav>
                                        <p:tav tm="100000">
                                          <p:val>
                                            <p:strVal val="#ppt_x"/>
                                          </p:val>
                                        </p:tav>
                                      </p:tavLst>
                                    </p:anim>
                                    <p:anim calcmode="lin" valueType="num">
                                      <p:cBhvr>
                                        <p:cTn id="29" dur="1800" decel="100000" fill="hold"/>
                                        <p:tgtEl>
                                          <p:spTgt spid="27"/>
                                        </p:tgtEl>
                                        <p:attrNameLst>
                                          <p:attrName>ppt_y</p:attrName>
                                        </p:attrNameLst>
                                      </p:cBhvr>
                                      <p:tavLst>
                                        <p:tav tm="0">
                                          <p:val>
                                            <p:strVal val="#ppt_y+1"/>
                                          </p:val>
                                        </p:tav>
                                        <p:tav tm="100000">
                                          <p:val>
                                            <p:strVal val="#ppt_y-.03"/>
                                          </p:val>
                                        </p:tav>
                                      </p:tavLst>
                                    </p:anim>
                                    <p:anim calcmode="lin" valueType="num">
                                      <p:cBhvr>
                                        <p:cTn id="30" dur="200" accel="100000" fill="hold">
                                          <p:stCondLst>
                                            <p:cond delay="18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2000"/>
                                        <p:tgtEl>
                                          <p:spTgt spid="42"/>
                                        </p:tgtEl>
                                      </p:cBhvr>
                                    </p:animEffect>
                                    <p:anim calcmode="lin" valueType="num">
                                      <p:cBhvr>
                                        <p:cTn id="36" dur="2000" fill="hold"/>
                                        <p:tgtEl>
                                          <p:spTgt spid="42"/>
                                        </p:tgtEl>
                                        <p:attrNameLst>
                                          <p:attrName>ppt_x</p:attrName>
                                        </p:attrNameLst>
                                      </p:cBhvr>
                                      <p:tavLst>
                                        <p:tav tm="0">
                                          <p:val>
                                            <p:strVal val="#ppt_x"/>
                                          </p:val>
                                        </p:tav>
                                        <p:tav tm="100000">
                                          <p:val>
                                            <p:strVal val="#ppt_x"/>
                                          </p:val>
                                        </p:tav>
                                      </p:tavLst>
                                    </p:anim>
                                    <p:anim calcmode="lin" valueType="num">
                                      <p:cBhvr>
                                        <p:cTn id="37" dur="1800" decel="100000" fill="hold"/>
                                        <p:tgtEl>
                                          <p:spTgt spid="42"/>
                                        </p:tgtEl>
                                        <p:attrNameLst>
                                          <p:attrName>ppt_y</p:attrName>
                                        </p:attrNameLst>
                                      </p:cBhvr>
                                      <p:tavLst>
                                        <p:tav tm="0">
                                          <p:val>
                                            <p:strVal val="#ppt_y+1"/>
                                          </p:val>
                                        </p:tav>
                                        <p:tav tm="100000">
                                          <p:val>
                                            <p:strVal val="#ppt_y-.03"/>
                                          </p:val>
                                        </p:tav>
                                      </p:tavLst>
                                    </p:anim>
                                    <p:anim calcmode="lin" valueType="num">
                                      <p:cBhvr>
                                        <p:cTn id="38" dur="200" accel="100000" fill="hold">
                                          <p:stCondLst>
                                            <p:cond delay="1800"/>
                                          </p:stCondLst>
                                        </p:cTn>
                                        <p:tgtEl>
                                          <p:spTgt spid="42"/>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2000"/>
                                        <p:tgtEl>
                                          <p:spTgt spid="43"/>
                                        </p:tgtEl>
                                      </p:cBhvr>
                                    </p:animEffect>
                                    <p:anim calcmode="lin" valueType="num">
                                      <p:cBhvr>
                                        <p:cTn id="42" dur="2000" fill="hold"/>
                                        <p:tgtEl>
                                          <p:spTgt spid="43"/>
                                        </p:tgtEl>
                                        <p:attrNameLst>
                                          <p:attrName>ppt_x</p:attrName>
                                        </p:attrNameLst>
                                      </p:cBhvr>
                                      <p:tavLst>
                                        <p:tav tm="0">
                                          <p:val>
                                            <p:strVal val="#ppt_x"/>
                                          </p:val>
                                        </p:tav>
                                        <p:tav tm="100000">
                                          <p:val>
                                            <p:strVal val="#ppt_x"/>
                                          </p:val>
                                        </p:tav>
                                      </p:tavLst>
                                    </p:anim>
                                    <p:anim calcmode="lin" valueType="num">
                                      <p:cBhvr>
                                        <p:cTn id="43" dur="1800" decel="100000" fill="hold"/>
                                        <p:tgtEl>
                                          <p:spTgt spid="43"/>
                                        </p:tgtEl>
                                        <p:attrNameLst>
                                          <p:attrName>ppt_y</p:attrName>
                                        </p:attrNameLst>
                                      </p:cBhvr>
                                      <p:tavLst>
                                        <p:tav tm="0">
                                          <p:val>
                                            <p:strVal val="#ppt_y+1"/>
                                          </p:val>
                                        </p:tav>
                                        <p:tav tm="100000">
                                          <p:val>
                                            <p:strVal val="#ppt_y-.03"/>
                                          </p:val>
                                        </p:tav>
                                      </p:tavLst>
                                    </p:anim>
                                    <p:anim calcmode="lin" valueType="num">
                                      <p:cBhvr>
                                        <p:cTn id="44" dur="200" accel="100000" fill="hold">
                                          <p:stCondLst>
                                            <p:cond delay="1800"/>
                                          </p:stCondLst>
                                        </p:cTn>
                                        <p:tgtEl>
                                          <p:spTgt spid="4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p:bldP spid="27" grpId="0"/>
      <p:bldP spid="41" grpId="0" animBg="1"/>
      <p:bldP spid="42" grpId="0" animBg="1"/>
      <p:bldP spid="4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809751" y="620688"/>
            <a:ext cx="8501063" cy="3046988"/>
          </a:xfrm>
          <a:prstGeom prst="rect">
            <a:avLst/>
          </a:prstGeom>
          <a:solidFill>
            <a:srgbClr val="FFFFCC"/>
          </a:solidFill>
          <a:ln w="28575">
            <a:solidFill>
              <a:srgbClr val="C00000"/>
            </a:solidFill>
          </a:ln>
          <a:effectLst>
            <a:glow rad="101600">
              <a:schemeClr val="accent2">
                <a:satMod val="175000"/>
                <a:alpha val="40000"/>
              </a:schemeClr>
            </a:glow>
          </a:effectLst>
        </p:spPr>
        <p:txBody>
          <a:bodyPr>
            <a:spAutoFit/>
          </a:bodyPr>
          <a:lstStyle/>
          <a:p>
            <a:pPr>
              <a:defRPr/>
            </a:pPr>
            <a:r>
              <a:rPr lang="zh-TW" altLang="en-US" sz="3200" dirty="0">
                <a:ln>
                  <a:solidFill>
                    <a:srgbClr val="99CCFF"/>
                  </a:solidFill>
                </a:ln>
                <a:solidFill>
                  <a:prstClr val="black"/>
                </a:solidFill>
                <a:latin typeface="華康平劇體W7" pitchFamily="81" charset="-120"/>
                <a:ea typeface="華康平劇體W7" pitchFamily="81" charset="-120"/>
              </a:rPr>
              <a:t>我也知道，善不在我內，即不在我的肉性內，因為我有心行善，但實際上卻不能行善。因此，我所願意的善我不去行；而我所不願意的惡，我卻去作。</a:t>
            </a:r>
            <a:endParaRPr lang="en-US" altLang="zh-TW" sz="3200" dirty="0">
              <a:ln>
                <a:solidFill>
                  <a:srgbClr val="99CCFF"/>
                </a:solidFill>
              </a:ln>
              <a:solidFill>
                <a:prstClr val="black"/>
              </a:solidFill>
              <a:latin typeface="華康平劇體W7" pitchFamily="81" charset="-120"/>
              <a:ea typeface="華康平劇體W7" pitchFamily="81" charset="-120"/>
            </a:endParaRPr>
          </a:p>
          <a:p>
            <a:pPr>
              <a:defRPr/>
            </a:pPr>
            <a:endParaRPr lang="en-US" altLang="zh-TW" sz="3200" dirty="0">
              <a:ln>
                <a:solidFill>
                  <a:srgbClr val="99CCFF"/>
                </a:solidFill>
              </a:ln>
              <a:solidFill>
                <a:prstClr val="black"/>
              </a:solidFill>
              <a:latin typeface="華康平劇體W7" pitchFamily="81" charset="-120"/>
              <a:ea typeface="華康平劇體W7" pitchFamily="81" charset="-120"/>
            </a:endParaRPr>
          </a:p>
          <a:p>
            <a:pPr algn="r">
              <a:defRPr/>
            </a:pPr>
            <a:r>
              <a:rPr lang="zh-TW" altLang="en-US" sz="3200" dirty="0">
                <a:ln>
                  <a:solidFill>
                    <a:srgbClr val="99CCFF"/>
                  </a:solidFill>
                </a:ln>
                <a:solidFill>
                  <a:prstClr val="black"/>
                </a:solidFill>
                <a:latin typeface="華康平劇體W7" pitchFamily="81" charset="-120"/>
                <a:ea typeface="華康平劇體W7" pitchFamily="81" charset="-120"/>
              </a:rPr>
              <a:t>宗徒保祿</a:t>
            </a:r>
            <a:r>
              <a:rPr lang="en-US" altLang="zh-TW" sz="3200" dirty="0">
                <a:ln>
                  <a:solidFill>
                    <a:srgbClr val="99CCFF"/>
                  </a:solidFill>
                </a:ln>
                <a:solidFill>
                  <a:prstClr val="black"/>
                </a:solidFill>
                <a:latin typeface="華康平劇體W7" pitchFamily="81" charset="-120"/>
                <a:ea typeface="華康平劇體W7" pitchFamily="81" charset="-120"/>
              </a:rPr>
              <a:t>‧</a:t>
            </a:r>
            <a:r>
              <a:rPr lang="zh-TW" altLang="en-US" sz="3200" dirty="0">
                <a:ln>
                  <a:solidFill>
                    <a:srgbClr val="99CCFF"/>
                  </a:solidFill>
                </a:ln>
                <a:solidFill>
                  <a:prstClr val="black"/>
                </a:solidFill>
                <a:latin typeface="華康平劇體W7" pitchFamily="81" charset="-120"/>
                <a:ea typeface="華康平劇體W7" pitchFamily="81" charset="-120"/>
              </a:rPr>
              <a:t>羅馬書七：</a:t>
            </a:r>
            <a:r>
              <a:rPr lang="en-US" altLang="zh-TW" sz="2800" dirty="0">
                <a:ln>
                  <a:solidFill>
                    <a:srgbClr val="99CCFF"/>
                  </a:solidFill>
                </a:ln>
                <a:solidFill>
                  <a:prstClr val="black"/>
                </a:solidFill>
                <a:latin typeface="華康平劇體W7" pitchFamily="81" charset="-120"/>
                <a:ea typeface="華康平劇體W7" pitchFamily="81" charset="-120"/>
              </a:rPr>
              <a:t>8-9</a:t>
            </a:r>
          </a:p>
        </p:txBody>
      </p:sp>
      <p:sp>
        <p:nvSpPr>
          <p:cNvPr id="4" name="文字方塊 3"/>
          <p:cNvSpPr txBox="1"/>
          <p:nvPr/>
        </p:nvSpPr>
        <p:spPr>
          <a:xfrm>
            <a:off x="1631505" y="5754246"/>
            <a:ext cx="1481393" cy="843107"/>
          </a:xfrm>
          <a:prstGeom prst="rect">
            <a:avLst/>
          </a:prstGeom>
          <a:noFill/>
        </p:spPr>
        <p:txBody>
          <a:bodyPr wrap="square" rtlCol="0">
            <a:spAutoFit/>
          </a:bodyPr>
          <a:lstStyle/>
          <a:p>
            <a:r>
              <a:rPr lang="zh-TW" altLang="en-US" sz="4800" dirty="0">
                <a:solidFill>
                  <a:prstClr val="black"/>
                </a:solidFill>
                <a:latin typeface="華康硬黑體W7" pitchFamily="49" charset="-120"/>
                <a:ea typeface="華康硬黑體W7" pitchFamily="49" charset="-120"/>
              </a:rPr>
              <a:t>感情</a:t>
            </a:r>
          </a:p>
        </p:txBody>
      </p:sp>
      <p:sp>
        <p:nvSpPr>
          <p:cNvPr id="5" name="文字方塊 4"/>
          <p:cNvSpPr txBox="1"/>
          <p:nvPr/>
        </p:nvSpPr>
        <p:spPr>
          <a:xfrm>
            <a:off x="7038589" y="5754246"/>
            <a:ext cx="1481393" cy="843107"/>
          </a:xfrm>
          <a:prstGeom prst="rect">
            <a:avLst/>
          </a:prstGeom>
          <a:noFill/>
        </p:spPr>
        <p:txBody>
          <a:bodyPr wrap="square" rtlCol="0">
            <a:spAutoFit/>
          </a:bodyPr>
          <a:lstStyle/>
          <a:p>
            <a:r>
              <a:rPr lang="zh-TW" altLang="en-US" sz="4800" dirty="0">
                <a:solidFill>
                  <a:prstClr val="black"/>
                </a:solidFill>
                <a:latin typeface="華康硬黑體W7" pitchFamily="49" charset="-120"/>
                <a:ea typeface="華康硬黑體W7" pitchFamily="49" charset="-120"/>
              </a:rPr>
              <a:t>理智</a:t>
            </a:r>
          </a:p>
        </p:txBody>
      </p:sp>
      <p:sp>
        <p:nvSpPr>
          <p:cNvPr id="6" name="文字方塊 5"/>
          <p:cNvSpPr txBox="1"/>
          <p:nvPr/>
        </p:nvSpPr>
        <p:spPr>
          <a:xfrm>
            <a:off x="9186608" y="5754246"/>
            <a:ext cx="1481393" cy="843107"/>
          </a:xfrm>
          <a:prstGeom prst="rect">
            <a:avLst/>
          </a:prstGeom>
          <a:noFill/>
        </p:spPr>
        <p:txBody>
          <a:bodyPr wrap="square" rtlCol="0">
            <a:spAutoFit/>
          </a:bodyPr>
          <a:lstStyle/>
          <a:p>
            <a:r>
              <a:rPr lang="zh-TW" altLang="en-US" sz="4800" dirty="0">
                <a:solidFill>
                  <a:prstClr val="black"/>
                </a:solidFill>
                <a:latin typeface="華康硬黑體W7" pitchFamily="49" charset="-120"/>
                <a:ea typeface="華康硬黑體W7" pitchFamily="49" charset="-120"/>
              </a:rPr>
              <a:t>天主</a:t>
            </a:r>
          </a:p>
        </p:txBody>
      </p:sp>
      <p:sp>
        <p:nvSpPr>
          <p:cNvPr id="7" name="文字方塊 6"/>
          <p:cNvSpPr txBox="1"/>
          <p:nvPr/>
        </p:nvSpPr>
        <p:spPr>
          <a:xfrm>
            <a:off x="3631384" y="5754246"/>
            <a:ext cx="2888716" cy="843107"/>
          </a:xfrm>
          <a:prstGeom prst="rect">
            <a:avLst/>
          </a:prstGeom>
          <a:noFill/>
        </p:spPr>
        <p:txBody>
          <a:bodyPr wrap="square" rtlCol="0">
            <a:spAutoFit/>
          </a:bodyPr>
          <a:lstStyle/>
          <a:p>
            <a:r>
              <a:rPr lang="zh-TW" altLang="en-US" sz="4800" dirty="0">
                <a:solidFill>
                  <a:prstClr val="black"/>
                </a:solidFill>
                <a:latin typeface="華康硬黑體W7" pitchFamily="49" charset="-120"/>
                <a:ea typeface="華康硬黑體W7" pitchFamily="49" charset="-120"/>
              </a:rPr>
              <a:t>自由意志</a:t>
            </a:r>
          </a:p>
        </p:txBody>
      </p:sp>
      <p:grpSp>
        <p:nvGrpSpPr>
          <p:cNvPr id="17" name="群組 16"/>
          <p:cNvGrpSpPr/>
          <p:nvPr/>
        </p:nvGrpSpPr>
        <p:grpSpPr>
          <a:xfrm>
            <a:off x="2446270" y="4305468"/>
            <a:ext cx="2081816" cy="1546054"/>
            <a:chOff x="922270" y="4305468"/>
            <a:chExt cx="2081816" cy="1546054"/>
          </a:xfrm>
        </p:grpSpPr>
        <p:sp>
          <p:nvSpPr>
            <p:cNvPr id="10" name="弧形向右箭號 9"/>
            <p:cNvSpPr/>
            <p:nvPr/>
          </p:nvSpPr>
          <p:spPr>
            <a:xfrm rot="16200000" flipH="1">
              <a:off x="1585781" y="4433217"/>
              <a:ext cx="754794" cy="2081816"/>
            </a:xfrm>
            <a:prstGeom prst="curvedRightArrow">
              <a:avLst>
                <a:gd name="adj1" fmla="val 11841"/>
                <a:gd name="adj2" fmla="val 34142"/>
                <a:gd name="adj3" fmla="val 19436"/>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black"/>
                </a:solidFill>
              </a:endParaRPr>
            </a:p>
          </p:txBody>
        </p:sp>
        <p:sp>
          <p:nvSpPr>
            <p:cNvPr id="13" name="文字方塊 12"/>
            <p:cNvSpPr txBox="1"/>
            <p:nvPr/>
          </p:nvSpPr>
          <p:spPr>
            <a:xfrm>
              <a:off x="996340" y="4305468"/>
              <a:ext cx="1851741" cy="718202"/>
            </a:xfrm>
            <a:prstGeom prst="rect">
              <a:avLst/>
            </a:prstGeom>
            <a:noFill/>
          </p:spPr>
          <p:txBody>
            <a:bodyPr wrap="square" rtlCol="0">
              <a:spAutoFit/>
            </a:bodyPr>
            <a:lstStyle/>
            <a:p>
              <a:r>
                <a:rPr lang="zh-TW" altLang="en-US" sz="4000" b="1" dirty="0">
                  <a:ln>
                    <a:solidFill>
                      <a:srgbClr val="FF00FF"/>
                    </a:solidFill>
                  </a:ln>
                  <a:solidFill>
                    <a:srgbClr val="FF0000"/>
                  </a:solidFill>
                  <a:latin typeface="華康雅風體W3" pitchFamily="65" charset="-120"/>
                  <a:ea typeface="華康雅風體W3" pitchFamily="65" charset="-120"/>
                </a:rPr>
                <a:t>不服從</a:t>
              </a:r>
            </a:p>
          </p:txBody>
        </p:sp>
      </p:grpSp>
      <p:grpSp>
        <p:nvGrpSpPr>
          <p:cNvPr id="18" name="群組 17"/>
          <p:cNvGrpSpPr/>
          <p:nvPr/>
        </p:nvGrpSpPr>
        <p:grpSpPr>
          <a:xfrm>
            <a:off x="5334987" y="4293097"/>
            <a:ext cx="2081816" cy="1558427"/>
            <a:chOff x="3810987" y="4293096"/>
            <a:chExt cx="2081816" cy="1558427"/>
          </a:xfrm>
        </p:grpSpPr>
        <p:sp>
          <p:nvSpPr>
            <p:cNvPr id="11" name="弧形向右箭號 10"/>
            <p:cNvSpPr/>
            <p:nvPr/>
          </p:nvSpPr>
          <p:spPr>
            <a:xfrm rot="16200000" flipH="1">
              <a:off x="4474498" y="4433218"/>
              <a:ext cx="754794" cy="2081816"/>
            </a:xfrm>
            <a:prstGeom prst="curvedRightArrow">
              <a:avLst>
                <a:gd name="adj1" fmla="val 11841"/>
                <a:gd name="adj2" fmla="val 34142"/>
                <a:gd name="adj3" fmla="val 19436"/>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black"/>
                </a:solidFill>
              </a:endParaRPr>
            </a:p>
          </p:txBody>
        </p:sp>
        <p:sp>
          <p:nvSpPr>
            <p:cNvPr id="14" name="文字方塊 13"/>
            <p:cNvSpPr txBox="1"/>
            <p:nvPr/>
          </p:nvSpPr>
          <p:spPr>
            <a:xfrm>
              <a:off x="3885056" y="4293096"/>
              <a:ext cx="1851741" cy="718202"/>
            </a:xfrm>
            <a:prstGeom prst="rect">
              <a:avLst/>
            </a:prstGeom>
            <a:noFill/>
          </p:spPr>
          <p:txBody>
            <a:bodyPr wrap="square" rtlCol="0">
              <a:spAutoFit/>
            </a:bodyPr>
            <a:lstStyle/>
            <a:p>
              <a:r>
                <a:rPr lang="zh-TW" altLang="en-US" sz="4000" b="1" dirty="0">
                  <a:ln>
                    <a:solidFill>
                      <a:srgbClr val="FF00FF"/>
                    </a:solidFill>
                  </a:ln>
                  <a:solidFill>
                    <a:srgbClr val="FF0000"/>
                  </a:solidFill>
                  <a:latin typeface="華康雅風體W3" pitchFamily="65" charset="-120"/>
                  <a:ea typeface="華康雅風體W3" pitchFamily="65" charset="-120"/>
                </a:rPr>
                <a:t>不服從</a:t>
              </a:r>
            </a:p>
          </p:txBody>
        </p:sp>
      </p:grpSp>
      <p:grpSp>
        <p:nvGrpSpPr>
          <p:cNvPr id="19" name="群組 18"/>
          <p:cNvGrpSpPr/>
          <p:nvPr/>
        </p:nvGrpSpPr>
        <p:grpSpPr>
          <a:xfrm>
            <a:off x="7993627" y="4293097"/>
            <a:ext cx="2081816" cy="1558427"/>
            <a:chOff x="6469627" y="4293096"/>
            <a:chExt cx="2081816" cy="1558427"/>
          </a:xfrm>
        </p:grpSpPr>
        <p:sp>
          <p:nvSpPr>
            <p:cNvPr id="12" name="弧形向右箭號 11"/>
            <p:cNvSpPr/>
            <p:nvPr/>
          </p:nvSpPr>
          <p:spPr>
            <a:xfrm rot="16200000" flipH="1">
              <a:off x="7133138" y="4433218"/>
              <a:ext cx="754794" cy="2081816"/>
            </a:xfrm>
            <a:prstGeom prst="curvedRightArrow">
              <a:avLst>
                <a:gd name="adj1" fmla="val 11841"/>
                <a:gd name="adj2" fmla="val 34142"/>
                <a:gd name="adj3" fmla="val 19436"/>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black"/>
                </a:solidFill>
              </a:endParaRPr>
            </a:p>
          </p:txBody>
        </p:sp>
        <p:sp>
          <p:nvSpPr>
            <p:cNvPr id="15" name="文字方塊 14"/>
            <p:cNvSpPr txBox="1"/>
            <p:nvPr/>
          </p:nvSpPr>
          <p:spPr>
            <a:xfrm>
              <a:off x="6477493" y="4293096"/>
              <a:ext cx="1851741" cy="718202"/>
            </a:xfrm>
            <a:prstGeom prst="rect">
              <a:avLst/>
            </a:prstGeom>
            <a:noFill/>
          </p:spPr>
          <p:txBody>
            <a:bodyPr wrap="square" rtlCol="0">
              <a:spAutoFit/>
            </a:bodyPr>
            <a:lstStyle/>
            <a:p>
              <a:r>
                <a:rPr lang="zh-TW" altLang="en-US" sz="4000" b="1" dirty="0">
                  <a:ln>
                    <a:solidFill>
                      <a:srgbClr val="FF00FF"/>
                    </a:solidFill>
                  </a:ln>
                  <a:solidFill>
                    <a:srgbClr val="FF0000"/>
                  </a:solidFill>
                  <a:latin typeface="華康雅風體W3" pitchFamily="65" charset="-120"/>
                  <a:ea typeface="華康雅風體W3" pitchFamily="65" charset="-120"/>
                </a:rPr>
                <a:t>不服從</a:t>
              </a:r>
            </a:p>
          </p:txBody>
        </p:sp>
      </p:grpSp>
    </p:spTree>
    <p:extLst>
      <p:ext uri="{BB962C8B-B14F-4D97-AF65-F5344CB8AC3E}">
        <p14:creationId xmlns:p14="http://schemas.microsoft.com/office/powerpoint/2010/main" val="285844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1"/>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1"/>
                                          </p:val>
                                        </p:tav>
                                        <p:tav tm="100000">
                                          <p:val>
                                            <p:strVal val="#ppt_x"/>
                                          </p:val>
                                        </p:tav>
                                      </p:tavLst>
                                    </p:anim>
                                    <p:anim calcmode="lin" valueType="num">
                                      <p:cBhvr>
                                        <p:cTn id="16"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4" presetClass="entr" presetSubtype="0" accel="10000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strVal val="#ppt_w*0.05"/>
                                          </p:val>
                                        </p:tav>
                                        <p:tav tm="100000">
                                          <p:val>
                                            <p:strVal val="#ppt_w"/>
                                          </p:val>
                                        </p:tav>
                                      </p:tavLst>
                                    </p:anim>
                                    <p:anim calcmode="lin" valueType="num">
                                      <p:cBhvr>
                                        <p:cTn id="22" dur="1000" fill="hold"/>
                                        <p:tgtEl>
                                          <p:spTgt spid="17"/>
                                        </p:tgtEl>
                                        <p:attrNameLst>
                                          <p:attrName>ppt_h</p:attrName>
                                        </p:attrNameLst>
                                      </p:cBhvr>
                                      <p:tavLst>
                                        <p:tav tm="0">
                                          <p:val>
                                            <p:strVal val="#ppt_h"/>
                                          </p:val>
                                        </p:tav>
                                        <p:tav tm="100000">
                                          <p:val>
                                            <p:strVal val="#ppt_h"/>
                                          </p:val>
                                        </p:tav>
                                      </p:tavLst>
                                    </p:anim>
                                    <p:anim calcmode="lin" valueType="num">
                                      <p:cBhvr>
                                        <p:cTn id="23" dur="1000" fill="hold"/>
                                        <p:tgtEl>
                                          <p:spTgt spid="17"/>
                                        </p:tgtEl>
                                        <p:attrNameLst>
                                          <p:attrName>ppt_x</p:attrName>
                                        </p:attrNameLst>
                                      </p:cBhvr>
                                      <p:tavLst>
                                        <p:tav tm="0">
                                          <p:val>
                                            <p:strVal val="#ppt_x-.2"/>
                                          </p:val>
                                        </p:tav>
                                        <p:tav tm="100000">
                                          <p:val>
                                            <p:strVal val="#ppt_x"/>
                                          </p:val>
                                        </p:tav>
                                      </p:tavLst>
                                    </p:anim>
                                    <p:anim calcmode="lin" valueType="num">
                                      <p:cBhvr>
                                        <p:cTn id="24" dur="1000" fill="hold"/>
                                        <p:tgtEl>
                                          <p:spTgt spid="17"/>
                                        </p:tgtEl>
                                        <p:attrNameLst>
                                          <p:attrName>ppt_y</p:attrName>
                                        </p:attrNameLst>
                                      </p:cBhvr>
                                      <p:tavLst>
                                        <p:tav tm="0">
                                          <p:val>
                                            <p:strVal val="#ppt_y"/>
                                          </p:val>
                                        </p:tav>
                                        <p:tav tm="100000">
                                          <p:val>
                                            <p:strVal val="#ppt_y"/>
                                          </p:val>
                                        </p:tav>
                                      </p:tavLst>
                                    </p:anim>
                                    <p:animEffect transition="in" filter="fade">
                                      <p:cBhvr>
                                        <p:cTn id="25" dur="1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40" presetClass="entr" presetSubtype="0" fill="hold" grpId="0" nodeType="clickEffect">
                                  <p:stCondLst>
                                    <p:cond delay="0"/>
                                  </p:stCondLst>
                                  <p:iterate type="lt">
                                    <p:tmPct val="10000"/>
                                  </p:iterate>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1"/>
                                          </p:val>
                                        </p:tav>
                                        <p:tav tm="100000">
                                          <p:val>
                                            <p:strVal val="#ppt_x"/>
                                          </p:val>
                                        </p:tav>
                                      </p:tavLst>
                                    </p:anim>
                                    <p:anim calcmode="lin" valueType="num">
                                      <p:cBhvr>
                                        <p:cTn id="32"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4" presetClass="entr" presetSubtype="0" accel="10000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1000" fill="hold"/>
                                        <p:tgtEl>
                                          <p:spTgt spid="18"/>
                                        </p:tgtEl>
                                        <p:attrNameLst>
                                          <p:attrName>ppt_w</p:attrName>
                                        </p:attrNameLst>
                                      </p:cBhvr>
                                      <p:tavLst>
                                        <p:tav tm="0">
                                          <p:val>
                                            <p:strVal val="#ppt_w*0.05"/>
                                          </p:val>
                                        </p:tav>
                                        <p:tav tm="100000">
                                          <p:val>
                                            <p:strVal val="#ppt_w"/>
                                          </p:val>
                                        </p:tav>
                                      </p:tavLst>
                                    </p:anim>
                                    <p:anim calcmode="lin" valueType="num">
                                      <p:cBhvr>
                                        <p:cTn id="38" dur="1000" fill="hold"/>
                                        <p:tgtEl>
                                          <p:spTgt spid="18"/>
                                        </p:tgtEl>
                                        <p:attrNameLst>
                                          <p:attrName>ppt_h</p:attrName>
                                        </p:attrNameLst>
                                      </p:cBhvr>
                                      <p:tavLst>
                                        <p:tav tm="0">
                                          <p:val>
                                            <p:strVal val="#ppt_h"/>
                                          </p:val>
                                        </p:tav>
                                        <p:tav tm="100000">
                                          <p:val>
                                            <p:strVal val="#ppt_h"/>
                                          </p:val>
                                        </p:tav>
                                      </p:tavLst>
                                    </p:anim>
                                    <p:anim calcmode="lin" valueType="num">
                                      <p:cBhvr>
                                        <p:cTn id="39" dur="1000" fill="hold"/>
                                        <p:tgtEl>
                                          <p:spTgt spid="18"/>
                                        </p:tgtEl>
                                        <p:attrNameLst>
                                          <p:attrName>ppt_x</p:attrName>
                                        </p:attrNameLst>
                                      </p:cBhvr>
                                      <p:tavLst>
                                        <p:tav tm="0">
                                          <p:val>
                                            <p:strVal val="#ppt_x-.2"/>
                                          </p:val>
                                        </p:tav>
                                        <p:tav tm="100000">
                                          <p:val>
                                            <p:strVal val="#ppt_x"/>
                                          </p:val>
                                        </p:tav>
                                      </p:tavLst>
                                    </p:anim>
                                    <p:anim calcmode="lin" valueType="num">
                                      <p:cBhvr>
                                        <p:cTn id="40" dur="1000" fill="hold"/>
                                        <p:tgtEl>
                                          <p:spTgt spid="18"/>
                                        </p:tgtEl>
                                        <p:attrNameLst>
                                          <p:attrName>ppt_y</p:attrName>
                                        </p:attrNameLst>
                                      </p:cBhvr>
                                      <p:tavLst>
                                        <p:tav tm="0">
                                          <p:val>
                                            <p:strVal val="#ppt_y"/>
                                          </p:val>
                                        </p:tav>
                                        <p:tav tm="100000">
                                          <p:val>
                                            <p:strVal val="#ppt_y"/>
                                          </p:val>
                                        </p:tav>
                                      </p:tavLst>
                                    </p:anim>
                                    <p:animEffect transition="in" filter="fade">
                                      <p:cBhvr>
                                        <p:cTn id="41" dur="10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40" presetClass="entr" presetSubtype="0" fill="hold" grpId="0" nodeType="clickEffect">
                                  <p:stCondLst>
                                    <p:cond delay="0"/>
                                  </p:stCondLst>
                                  <p:iterate type="lt">
                                    <p:tmPct val="10000"/>
                                  </p:iterate>
                                  <p:childTnLst>
                                    <p:set>
                                      <p:cBhvr>
                                        <p:cTn id="45" dur="1" fill="hold">
                                          <p:stCondLst>
                                            <p:cond delay="0"/>
                                          </p:stCondLst>
                                        </p:cTn>
                                        <p:tgtEl>
                                          <p:spTgt spid="5"/>
                                        </p:tgtEl>
                                        <p:attrNameLst>
                                          <p:attrName>style.visibility</p:attrName>
                                        </p:attrNameLst>
                                      </p:cBhvr>
                                      <p:to>
                                        <p:strVal val="visible"/>
                                      </p:to>
                                    </p:set>
                                    <p:animEffect transition="in" filter="fade">
                                      <p:cBhvr>
                                        <p:cTn id="46" dur="1000"/>
                                        <p:tgtEl>
                                          <p:spTgt spid="5"/>
                                        </p:tgtEl>
                                      </p:cBhvr>
                                    </p:animEffect>
                                    <p:anim calcmode="lin" valueType="num">
                                      <p:cBhvr>
                                        <p:cTn id="47" dur="1000" fill="hold"/>
                                        <p:tgtEl>
                                          <p:spTgt spid="5"/>
                                        </p:tgtEl>
                                        <p:attrNameLst>
                                          <p:attrName>ppt_x</p:attrName>
                                        </p:attrNameLst>
                                      </p:cBhvr>
                                      <p:tavLst>
                                        <p:tav tm="0">
                                          <p:val>
                                            <p:strVal val="#ppt_x-.1"/>
                                          </p:val>
                                        </p:tav>
                                        <p:tav tm="100000">
                                          <p:val>
                                            <p:strVal val="#ppt_x"/>
                                          </p:val>
                                        </p:tav>
                                      </p:tavLst>
                                    </p:anim>
                                    <p:anim calcmode="lin" valueType="num">
                                      <p:cBhvr>
                                        <p:cTn id="4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4" presetClass="entr" presetSubtype="0" accel="10000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1000" fill="hold"/>
                                        <p:tgtEl>
                                          <p:spTgt spid="19"/>
                                        </p:tgtEl>
                                        <p:attrNameLst>
                                          <p:attrName>ppt_w</p:attrName>
                                        </p:attrNameLst>
                                      </p:cBhvr>
                                      <p:tavLst>
                                        <p:tav tm="0">
                                          <p:val>
                                            <p:strVal val="#ppt_w*0.05"/>
                                          </p:val>
                                        </p:tav>
                                        <p:tav tm="100000">
                                          <p:val>
                                            <p:strVal val="#ppt_w"/>
                                          </p:val>
                                        </p:tav>
                                      </p:tavLst>
                                    </p:anim>
                                    <p:anim calcmode="lin" valueType="num">
                                      <p:cBhvr>
                                        <p:cTn id="54" dur="1000" fill="hold"/>
                                        <p:tgtEl>
                                          <p:spTgt spid="19"/>
                                        </p:tgtEl>
                                        <p:attrNameLst>
                                          <p:attrName>ppt_h</p:attrName>
                                        </p:attrNameLst>
                                      </p:cBhvr>
                                      <p:tavLst>
                                        <p:tav tm="0">
                                          <p:val>
                                            <p:strVal val="#ppt_h"/>
                                          </p:val>
                                        </p:tav>
                                        <p:tav tm="100000">
                                          <p:val>
                                            <p:strVal val="#ppt_h"/>
                                          </p:val>
                                        </p:tav>
                                      </p:tavLst>
                                    </p:anim>
                                    <p:anim calcmode="lin" valueType="num">
                                      <p:cBhvr>
                                        <p:cTn id="55" dur="1000" fill="hold"/>
                                        <p:tgtEl>
                                          <p:spTgt spid="19"/>
                                        </p:tgtEl>
                                        <p:attrNameLst>
                                          <p:attrName>ppt_x</p:attrName>
                                        </p:attrNameLst>
                                      </p:cBhvr>
                                      <p:tavLst>
                                        <p:tav tm="0">
                                          <p:val>
                                            <p:strVal val="#ppt_x-.2"/>
                                          </p:val>
                                        </p:tav>
                                        <p:tav tm="100000">
                                          <p:val>
                                            <p:strVal val="#ppt_x"/>
                                          </p:val>
                                        </p:tav>
                                      </p:tavLst>
                                    </p:anim>
                                    <p:anim calcmode="lin" valueType="num">
                                      <p:cBhvr>
                                        <p:cTn id="56" dur="1000" fill="hold"/>
                                        <p:tgtEl>
                                          <p:spTgt spid="19"/>
                                        </p:tgtEl>
                                        <p:attrNameLst>
                                          <p:attrName>ppt_y</p:attrName>
                                        </p:attrNameLst>
                                      </p:cBhvr>
                                      <p:tavLst>
                                        <p:tav tm="0">
                                          <p:val>
                                            <p:strVal val="#ppt_y"/>
                                          </p:val>
                                        </p:tav>
                                        <p:tav tm="100000">
                                          <p:val>
                                            <p:strVal val="#ppt_y"/>
                                          </p:val>
                                        </p:tav>
                                      </p:tavLst>
                                    </p:anim>
                                    <p:animEffect transition="in" filter="fade">
                                      <p:cBhvr>
                                        <p:cTn id="57" dur="10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40" presetClass="entr" presetSubtype="0" fill="hold" grpId="0" nodeType="clickEffect">
                                  <p:stCondLst>
                                    <p:cond delay="0"/>
                                  </p:stCondLst>
                                  <p:iterate type="lt">
                                    <p:tmPct val="10000"/>
                                  </p:iterate>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anim calcmode="lin" valueType="num">
                                      <p:cBhvr>
                                        <p:cTn id="63" dur="1000" fill="hold"/>
                                        <p:tgtEl>
                                          <p:spTgt spid="6"/>
                                        </p:tgtEl>
                                        <p:attrNameLst>
                                          <p:attrName>ppt_x</p:attrName>
                                        </p:attrNameLst>
                                      </p:cBhvr>
                                      <p:tavLst>
                                        <p:tav tm="0">
                                          <p:val>
                                            <p:strVal val="#ppt_x-.1"/>
                                          </p:val>
                                        </p:tav>
                                        <p:tav tm="100000">
                                          <p:val>
                                            <p:strVal val="#ppt_x"/>
                                          </p:val>
                                        </p:tav>
                                      </p:tavLst>
                                    </p:anim>
                                    <p:anim calcmode="lin" valueType="num">
                                      <p:cBhvr>
                                        <p:cTn id="6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字方塊 14"/>
          <p:cNvSpPr txBox="1"/>
          <p:nvPr/>
        </p:nvSpPr>
        <p:spPr>
          <a:xfrm rot="606531">
            <a:off x="3098332" y="5488445"/>
            <a:ext cx="2250558" cy="1323439"/>
          </a:xfrm>
          <a:prstGeom prst="rect">
            <a:avLst/>
          </a:prstGeom>
          <a:solidFill>
            <a:schemeClr val="accent3">
              <a:lumMod val="50000"/>
            </a:schemeClr>
          </a:solidFill>
          <a:ln>
            <a:solidFill>
              <a:schemeClr val="accent5">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sz="8000" dirty="0">
                <a:ln>
                  <a:solidFill>
                    <a:srgbClr val="FF0000"/>
                  </a:solidFill>
                </a:ln>
                <a:solidFill>
                  <a:srgbClr val="FFFF00"/>
                </a:solidFill>
                <a:latin typeface="華康抖抖體W5" pitchFamily="81" charset="-120"/>
                <a:ea typeface="華康抖抖體W5" pitchFamily="81" charset="-120"/>
              </a:rPr>
              <a:t>殺人</a:t>
            </a:r>
          </a:p>
        </p:txBody>
      </p:sp>
      <p:sp>
        <p:nvSpPr>
          <p:cNvPr id="17" name="文字方塊 16"/>
          <p:cNvSpPr txBox="1"/>
          <p:nvPr/>
        </p:nvSpPr>
        <p:spPr>
          <a:xfrm rot="20571610">
            <a:off x="6313045" y="2795134"/>
            <a:ext cx="2250558" cy="1323439"/>
          </a:xfrm>
          <a:prstGeom prst="rect">
            <a:avLst/>
          </a:prstGeom>
          <a:solidFill>
            <a:schemeClr val="accent3">
              <a:lumMod val="50000"/>
            </a:schemeClr>
          </a:solidFill>
          <a:ln>
            <a:solidFill>
              <a:schemeClr val="accent5">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sz="8000" dirty="0">
                <a:ln>
                  <a:solidFill>
                    <a:srgbClr val="FF0000"/>
                  </a:solidFill>
                </a:ln>
                <a:solidFill>
                  <a:srgbClr val="FFFF00"/>
                </a:solidFill>
                <a:latin typeface="華康抖抖體W5" pitchFamily="81" charset="-120"/>
                <a:ea typeface="華康抖抖體W5" pitchFamily="81" charset="-120"/>
              </a:rPr>
              <a:t>幫派</a:t>
            </a:r>
          </a:p>
        </p:txBody>
      </p:sp>
      <p:sp>
        <p:nvSpPr>
          <p:cNvPr id="18" name="文字方塊 17"/>
          <p:cNvSpPr txBox="1"/>
          <p:nvPr/>
        </p:nvSpPr>
        <p:spPr>
          <a:xfrm rot="710742">
            <a:off x="8305570" y="1701686"/>
            <a:ext cx="2250558" cy="1323439"/>
          </a:xfrm>
          <a:prstGeom prst="rect">
            <a:avLst/>
          </a:prstGeom>
          <a:solidFill>
            <a:schemeClr val="accent3">
              <a:lumMod val="50000"/>
            </a:schemeClr>
          </a:solidFill>
          <a:ln>
            <a:solidFill>
              <a:schemeClr val="accent5">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sz="8000" dirty="0">
                <a:ln>
                  <a:solidFill>
                    <a:srgbClr val="FF0000"/>
                  </a:solidFill>
                </a:ln>
                <a:solidFill>
                  <a:srgbClr val="FFFF00"/>
                </a:solidFill>
                <a:latin typeface="華康抖抖體W5" pitchFamily="81" charset="-120"/>
                <a:ea typeface="華康抖抖體W5" pitchFamily="81" charset="-120"/>
              </a:rPr>
              <a:t>毒品</a:t>
            </a:r>
          </a:p>
        </p:txBody>
      </p:sp>
      <p:sp>
        <p:nvSpPr>
          <p:cNvPr id="13" name="文字方塊 12"/>
          <p:cNvSpPr txBox="1"/>
          <p:nvPr/>
        </p:nvSpPr>
        <p:spPr>
          <a:xfrm rot="20230535">
            <a:off x="1683325" y="4075551"/>
            <a:ext cx="2486875" cy="1323439"/>
          </a:xfrm>
          <a:prstGeom prst="rect">
            <a:avLst/>
          </a:prstGeom>
          <a:solidFill>
            <a:schemeClr val="bg2">
              <a:lumMod val="50000"/>
            </a:schemeClr>
          </a:solidFill>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sz="8000" dirty="0">
                <a:ln>
                  <a:solidFill>
                    <a:srgbClr val="FF0000"/>
                  </a:solidFill>
                </a:ln>
                <a:solidFill>
                  <a:srgbClr val="FFFF00"/>
                </a:solidFill>
                <a:latin typeface="華康抖抖體W5" pitchFamily="81" charset="-120"/>
                <a:ea typeface="華康抖抖體W5" pitchFamily="81" charset="-120"/>
              </a:rPr>
              <a:t>性侵</a:t>
            </a:r>
          </a:p>
        </p:txBody>
      </p:sp>
      <p:cxnSp>
        <p:nvCxnSpPr>
          <p:cNvPr id="3" name="直線接點 2"/>
          <p:cNvCxnSpPr/>
          <p:nvPr/>
        </p:nvCxnSpPr>
        <p:spPr>
          <a:xfrm flipV="1">
            <a:off x="1524000" y="0"/>
            <a:ext cx="9144000" cy="685800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4" name="文字方塊 3"/>
          <p:cNvSpPr txBox="1"/>
          <p:nvPr/>
        </p:nvSpPr>
        <p:spPr>
          <a:xfrm>
            <a:off x="1524000" y="1"/>
            <a:ext cx="2232248" cy="1015663"/>
          </a:xfrm>
          <a:prstGeom prst="rect">
            <a:avLst/>
          </a:prstGeom>
          <a:noFill/>
        </p:spPr>
        <p:txBody>
          <a:bodyPr wrap="square" rtlCol="0">
            <a:spAutoFit/>
          </a:bodyPr>
          <a:lstStyle/>
          <a:p>
            <a:r>
              <a:rPr lang="zh-TW" altLang="en-US" sz="6000" dirty="0">
                <a:solidFill>
                  <a:prstClr val="white"/>
                </a:solidFill>
                <a:latin typeface="華康正顏楷體W9" pitchFamily="65" charset="-120"/>
                <a:ea typeface="華康正顏楷體W9" pitchFamily="65" charset="-120"/>
              </a:rPr>
              <a:t>家庭</a:t>
            </a:r>
          </a:p>
        </p:txBody>
      </p:sp>
      <p:sp>
        <p:nvSpPr>
          <p:cNvPr id="5" name="文字方塊 4"/>
          <p:cNvSpPr txBox="1"/>
          <p:nvPr/>
        </p:nvSpPr>
        <p:spPr>
          <a:xfrm>
            <a:off x="8904312" y="5842338"/>
            <a:ext cx="1763688" cy="1015663"/>
          </a:xfrm>
          <a:prstGeom prst="rect">
            <a:avLst/>
          </a:prstGeom>
          <a:noFill/>
        </p:spPr>
        <p:txBody>
          <a:bodyPr wrap="square" rtlCol="0">
            <a:spAutoFit/>
          </a:bodyPr>
          <a:lstStyle/>
          <a:p>
            <a:pPr algn="r"/>
            <a:r>
              <a:rPr lang="zh-TW" altLang="en-US" sz="6000" dirty="0">
                <a:solidFill>
                  <a:prstClr val="white"/>
                </a:solidFill>
                <a:latin typeface="華康正顏楷體W9" pitchFamily="65" charset="-120"/>
                <a:ea typeface="華康正顏楷體W9" pitchFamily="65" charset="-120"/>
              </a:rPr>
              <a:t>社會</a:t>
            </a:r>
          </a:p>
        </p:txBody>
      </p:sp>
      <p:sp>
        <p:nvSpPr>
          <p:cNvPr id="7" name="文字方塊 6"/>
          <p:cNvSpPr txBox="1"/>
          <p:nvPr/>
        </p:nvSpPr>
        <p:spPr>
          <a:xfrm rot="644457">
            <a:off x="3102628" y="2769791"/>
            <a:ext cx="2323120" cy="1323439"/>
          </a:xfrm>
          <a:prstGeom prst="rect">
            <a:avLst/>
          </a:prstGeom>
          <a:solidFill>
            <a:schemeClr val="bg2">
              <a:lumMod val="50000"/>
            </a:schemeClr>
          </a:solidFill>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sz="8000" dirty="0">
                <a:ln>
                  <a:solidFill>
                    <a:srgbClr val="FF0000"/>
                  </a:solidFill>
                </a:ln>
                <a:solidFill>
                  <a:srgbClr val="FFFF00"/>
                </a:solidFill>
                <a:latin typeface="華康抖抖體W5" pitchFamily="81" charset="-120"/>
                <a:ea typeface="華康抖抖體W5" pitchFamily="81" charset="-120"/>
              </a:rPr>
              <a:t>家暴</a:t>
            </a:r>
          </a:p>
        </p:txBody>
      </p:sp>
      <p:sp>
        <p:nvSpPr>
          <p:cNvPr id="8" name="文字方塊 7"/>
          <p:cNvSpPr txBox="1"/>
          <p:nvPr/>
        </p:nvSpPr>
        <p:spPr>
          <a:xfrm rot="21433020">
            <a:off x="4758633" y="1683356"/>
            <a:ext cx="2279355" cy="1323439"/>
          </a:xfrm>
          <a:prstGeom prst="rect">
            <a:avLst/>
          </a:prstGeom>
          <a:solidFill>
            <a:schemeClr val="bg2">
              <a:lumMod val="50000"/>
            </a:schemeClr>
          </a:solidFill>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sz="8000" dirty="0">
                <a:ln>
                  <a:solidFill>
                    <a:srgbClr val="FF0000"/>
                  </a:solidFill>
                </a:ln>
                <a:solidFill>
                  <a:srgbClr val="FFFF00"/>
                </a:solidFill>
                <a:latin typeface="華康抖抖體W5" pitchFamily="81" charset="-120"/>
                <a:ea typeface="華康抖抖體W5" pitchFamily="81" charset="-120"/>
              </a:rPr>
              <a:t>離婚</a:t>
            </a:r>
          </a:p>
        </p:txBody>
      </p:sp>
      <p:sp>
        <p:nvSpPr>
          <p:cNvPr id="10" name="文字方塊 9"/>
          <p:cNvSpPr txBox="1"/>
          <p:nvPr/>
        </p:nvSpPr>
        <p:spPr>
          <a:xfrm rot="20571610">
            <a:off x="6601076" y="302238"/>
            <a:ext cx="2250558" cy="1323439"/>
          </a:xfrm>
          <a:prstGeom prst="rect">
            <a:avLst/>
          </a:prstGeom>
          <a:solidFill>
            <a:schemeClr val="bg2">
              <a:lumMod val="50000"/>
            </a:schemeClr>
          </a:solidFill>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sz="8000" dirty="0">
                <a:ln>
                  <a:solidFill>
                    <a:srgbClr val="FF0000"/>
                  </a:solidFill>
                </a:ln>
                <a:solidFill>
                  <a:srgbClr val="FFFF00"/>
                </a:solidFill>
                <a:latin typeface="華康抖抖體W5" pitchFamily="81" charset="-120"/>
                <a:ea typeface="華康抖抖體W5" pitchFamily="81" charset="-120"/>
              </a:rPr>
              <a:t>墮胎</a:t>
            </a:r>
          </a:p>
        </p:txBody>
      </p:sp>
      <p:sp>
        <p:nvSpPr>
          <p:cNvPr id="12" name="文字方塊 11"/>
          <p:cNvSpPr txBox="1"/>
          <p:nvPr/>
        </p:nvSpPr>
        <p:spPr>
          <a:xfrm rot="20492186">
            <a:off x="1672978" y="1679489"/>
            <a:ext cx="2354152" cy="1323439"/>
          </a:xfrm>
          <a:prstGeom prst="rect">
            <a:avLst/>
          </a:prstGeom>
          <a:solidFill>
            <a:schemeClr val="bg2">
              <a:lumMod val="50000"/>
            </a:schemeClr>
          </a:solidFill>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sz="8000" dirty="0">
                <a:ln>
                  <a:solidFill>
                    <a:srgbClr val="FF0000"/>
                  </a:solidFill>
                </a:ln>
                <a:solidFill>
                  <a:srgbClr val="FFFF00"/>
                </a:solidFill>
                <a:latin typeface="華康抖抖體W5" pitchFamily="81" charset="-120"/>
                <a:ea typeface="華康抖抖體W5" pitchFamily="81" charset="-120"/>
              </a:rPr>
              <a:t>傷害</a:t>
            </a:r>
          </a:p>
        </p:txBody>
      </p:sp>
      <p:sp>
        <p:nvSpPr>
          <p:cNvPr id="16" name="文字方塊 15"/>
          <p:cNvSpPr txBox="1"/>
          <p:nvPr/>
        </p:nvSpPr>
        <p:spPr>
          <a:xfrm rot="638907">
            <a:off x="8314545" y="3841562"/>
            <a:ext cx="2250558" cy="1323439"/>
          </a:xfrm>
          <a:prstGeom prst="rect">
            <a:avLst/>
          </a:prstGeom>
          <a:solidFill>
            <a:schemeClr val="accent3">
              <a:lumMod val="50000"/>
            </a:schemeClr>
          </a:solidFill>
          <a:ln>
            <a:solidFill>
              <a:schemeClr val="accent5">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sz="8000" dirty="0">
                <a:ln>
                  <a:solidFill>
                    <a:srgbClr val="FF0000"/>
                  </a:solidFill>
                </a:ln>
                <a:solidFill>
                  <a:srgbClr val="FFFF00"/>
                </a:solidFill>
                <a:latin typeface="華康抖抖體W5" pitchFamily="81" charset="-120"/>
                <a:ea typeface="華康抖抖體W5" pitchFamily="81" charset="-120"/>
              </a:rPr>
              <a:t>戰爭</a:t>
            </a:r>
          </a:p>
        </p:txBody>
      </p:sp>
      <p:sp>
        <p:nvSpPr>
          <p:cNvPr id="19" name="文字方塊 18"/>
          <p:cNvSpPr txBox="1"/>
          <p:nvPr/>
        </p:nvSpPr>
        <p:spPr>
          <a:xfrm rot="20776945">
            <a:off x="5750832" y="5380724"/>
            <a:ext cx="3259066" cy="1323439"/>
          </a:xfrm>
          <a:prstGeom prst="rect">
            <a:avLst/>
          </a:prstGeom>
          <a:solidFill>
            <a:schemeClr val="accent3">
              <a:lumMod val="50000"/>
            </a:schemeClr>
          </a:solidFill>
          <a:ln>
            <a:solidFill>
              <a:schemeClr val="accent5">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sz="8000" dirty="0">
                <a:ln>
                  <a:solidFill>
                    <a:srgbClr val="FF0000"/>
                  </a:solidFill>
                </a:ln>
                <a:solidFill>
                  <a:srgbClr val="FFFF00"/>
                </a:solidFill>
                <a:latin typeface="華康抖抖體W5" pitchFamily="81" charset="-120"/>
                <a:ea typeface="華康抖抖體W5" pitchFamily="81" charset="-120"/>
              </a:rPr>
              <a:t>性氾濫</a:t>
            </a:r>
          </a:p>
        </p:txBody>
      </p:sp>
      <p:sp>
        <p:nvSpPr>
          <p:cNvPr id="20" name="文字方塊 19"/>
          <p:cNvSpPr txBox="1"/>
          <p:nvPr/>
        </p:nvSpPr>
        <p:spPr>
          <a:xfrm rot="375743">
            <a:off x="4894299" y="4164498"/>
            <a:ext cx="2250558" cy="1323439"/>
          </a:xfrm>
          <a:prstGeom prst="rect">
            <a:avLst/>
          </a:prstGeom>
          <a:solidFill>
            <a:schemeClr val="accent3">
              <a:lumMod val="50000"/>
            </a:schemeClr>
          </a:solidFill>
          <a:ln>
            <a:solidFill>
              <a:schemeClr val="accent5">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sz="8000" dirty="0">
                <a:ln>
                  <a:solidFill>
                    <a:srgbClr val="FF0000"/>
                  </a:solidFill>
                </a:ln>
                <a:solidFill>
                  <a:srgbClr val="FFFF00"/>
                </a:solidFill>
                <a:latin typeface="華康抖抖體W5" pitchFamily="81" charset="-120"/>
                <a:ea typeface="華康抖抖體W5" pitchFamily="81" charset="-120"/>
              </a:rPr>
              <a:t>暴力</a:t>
            </a:r>
          </a:p>
        </p:txBody>
      </p:sp>
      <p:sp>
        <p:nvSpPr>
          <p:cNvPr id="21" name="文字方塊 20"/>
          <p:cNvSpPr txBox="1"/>
          <p:nvPr/>
        </p:nvSpPr>
        <p:spPr>
          <a:xfrm rot="711995">
            <a:off x="3431704" y="260649"/>
            <a:ext cx="2354152" cy="1323439"/>
          </a:xfrm>
          <a:prstGeom prst="rect">
            <a:avLst/>
          </a:prstGeom>
          <a:solidFill>
            <a:schemeClr val="bg2">
              <a:lumMod val="50000"/>
            </a:schemeClr>
          </a:solidFill>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sz="8000" dirty="0">
                <a:ln>
                  <a:solidFill>
                    <a:srgbClr val="FF0000"/>
                  </a:solidFill>
                </a:ln>
                <a:solidFill>
                  <a:srgbClr val="FFFF00"/>
                </a:solidFill>
                <a:latin typeface="華康抖抖體W5" pitchFamily="81" charset="-120"/>
                <a:ea typeface="華康抖抖體W5" pitchFamily="81" charset="-120"/>
              </a:rPr>
              <a:t>外遇</a:t>
            </a:r>
          </a:p>
        </p:txBody>
      </p:sp>
    </p:spTree>
    <p:extLst>
      <p:ext uri="{BB962C8B-B14F-4D97-AF65-F5344CB8AC3E}">
        <p14:creationId xmlns:p14="http://schemas.microsoft.com/office/powerpoint/2010/main" val="100071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down)">
                                      <p:cBhvr>
                                        <p:cTn id="55" dur="580">
                                          <p:stCondLst>
                                            <p:cond delay="0"/>
                                          </p:stCondLst>
                                        </p:cTn>
                                        <p:tgtEl>
                                          <p:spTgt spid="8"/>
                                        </p:tgtEl>
                                      </p:cBhvr>
                                    </p:animEffect>
                                    <p:anim calcmode="lin" valueType="num">
                                      <p:cBhvr>
                                        <p:cTn id="5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1" dur="26">
                                          <p:stCondLst>
                                            <p:cond delay="650"/>
                                          </p:stCondLst>
                                        </p:cTn>
                                        <p:tgtEl>
                                          <p:spTgt spid="8"/>
                                        </p:tgtEl>
                                      </p:cBhvr>
                                      <p:to x="100000" y="60000"/>
                                    </p:animScale>
                                    <p:animScale>
                                      <p:cBhvr>
                                        <p:cTn id="62" dur="166" decel="50000">
                                          <p:stCondLst>
                                            <p:cond delay="676"/>
                                          </p:stCondLst>
                                        </p:cTn>
                                        <p:tgtEl>
                                          <p:spTgt spid="8"/>
                                        </p:tgtEl>
                                      </p:cBhvr>
                                      <p:to x="100000" y="100000"/>
                                    </p:animScale>
                                    <p:animScale>
                                      <p:cBhvr>
                                        <p:cTn id="63" dur="26">
                                          <p:stCondLst>
                                            <p:cond delay="1312"/>
                                          </p:stCondLst>
                                        </p:cTn>
                                        <p:tgtEl>
                                          <p:spTgt spid="8"/>
                                        </p:tgtEl>
                                      </p:cBhvr>
                                      <p:to x="100000" y="80000"/>
                                    </p:animScale>
                                    <p:animScale>
                                      <p:cBhvr>
                                        <p:cTn id="64" dur="166" decel="50000">
                                          <p:stCondLst>
                                            <p:cond delay="1338"/>
                                          </p:stCondLst>
                                        </p:cTn>
                                        <p:tgtEl>
                                          <p:spTgt spid="8"/>
                                        </p:tgtEl>
                                      </p:cBhvr>
                                      <p:to x="100000" y="100000"/>
                                    </p:animScale>
                                    <p:animScale>
                                      <p:cBhvr>
                                        <p:cTn id="65" dur="26">
                                          <p:stCondLst>
                                            <p:cond delay="1642"/>
                                          </p:stCondLst>
                                        </p:cTn>
                                        <p:tgtEl>
                                          <p:spTgt spid="8"/>
                                        </p:tgtEl>
                                      </p:cBhvr>
                                      <p:to x="100000" y="90000"/>
                                    </p:animScale>
                                    <p:animScale>
                                      <p:cBhvr>
                                        <p:cTn id="66" dur="166" decel="50000">
                                          <p:stCondLst>
                                            <p:cond delay="1668"/>
                                          </p:stCondLst>
                                        </p:cTn>
                                        <p:tgtEl>
                                          <p:spTgt spid="8"/>
                                        </p:tgtEl>
                                      </p:cBhvr>
                                      <p:to x="100000" y="100000"/>
                                    </p:animScale>
                                    <p:animScale>
                                      <p:cBhvr>
                                        <p:cTn id="67" dur="26">
                                          <p:stCondLst>
                                            <p:cond delay="1808"/>
                                          </p:stCondLst>
                                        </p:cTn>
                                        <p:tgtEl>
                                          <p:spTgt spid="8"/>
                                        </p:tgtEl>
                                      </p:cBhvr>
                                      <p:to x="100000" y="95000"/>
                                    </p:animScale>
                                    <p:animScale>
                                      <p:cBhvr>
                                        <p:cTn id="68" dur="166" decel="50000">
                                          <p:stCondLst>
                                            <p:cond delay="1834"/>
                                          </p:stCondLst>
                                        </p:cTn>
                                        <p:tgtEl>
                                          <p:spTgt spid="8"/>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wipe(down)">
                                      <p:cBhvr>
                                        <p:cTn id="71" dur="580">
                                          <p:stCondLst>
                                            <p:cond delay="0"/>
                                          </p:stCondLst>
                                        </p:cTn>
                                        <p:tgtEl>
                                          <p:spTgt spid="10"/>
                                        </p:tgtEl>
                                      </p:cBhvr>
                                    </p:animEffect>
                                    <p:anim calcmode="lin" valueType="num">
                                      <p:cBhvr>
                                        <p:cTn id="7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77" dur="26">
                                          <p:stCondLst>
                                            <p:cond delay="650"/>
                                          </p:stCondLst>
                                        </p:cTn>
                                        <p:tgtEl>
                                          <p:spTgt spid="10"/>
                                        </p:tgtEl>
                                      </p:cBhvr>
                                      <p:to x="100000" y="60000"/>
                                    </p:animScale>
                                    <p:animScale>
                                      <p:cBhvr>
                                        <p:cTn id="78" dur="166" decel="50000">
                                          <p:stCondLst>
                                            <p:cond delay="676"/>
                                          </p:stCondLst>
                                        </p:cTn>
                                        <p:tgtEl>
                                          <p:spTgt spid="10"/>
                                        </p:tgtEl>
                                      </p:cBhvr>
                                      <p:to x="100000" y="100000"/>
                                    </p:animScale>
                                    <p:animScale>
                                      <p:cBhvr>
                                        <p:cTn id="79" dur="26">
                                          <p:stCondLst>
                                            <p:cond delay="1312"/>
                                          </p:stCondLst>
                                        </p:cTn>
                                        <p:tgtEl>
                                          <p:spTgt spid="10"/>
                                        </p:tgtEl>
                                      </p:cBhvr>
                                      <p:to x="100000" y="80000"/>
                                    </p:animScale>
                                    <p:animScale>
                                      <p:cBhvr>
                                        <p:cTn id="80" dur="166" decel="50000">
                                          <p:stCondLst>
                                            <p:cond delay="1338"/>
                                          </p:stCondLst>
                                        </p:cTn>
                                        <p:tgtEl>
                                          <p:spTgt spid="10"/>
                                        </p:tgtEl>
                                      </p:cBhvr>
                                      <p:to x="100000" y="100000"/>
                                    </p:animScale>
                                    <p:animScale>
                                      <p:cBhvr>
                                        <p:cTn id="81" dur="26">
                                          <p:stCondLst>
                                            <p:cond delay="1642"/>
                                          </p:stCondLst>
                                        </p:cTn>
                                        <p:tgtEl>
                                          <p:spTgt spid="10"/>
                                        </p:tgtEl>
                                      </p:cBhvr>
                                      <p:to x="100000" y="90000"/>
                                    </p:animScale>
                                    <p:animScale>
                                      <p:cBhvr>
                                        <p:cTn id="82" dur="166" decel="50000">
                                          <p:stCondLst>
                                            <p:cond delay="1668"/>
                                          </p:stCondLst>
                                        </p:cTn>
                                        <p:tgtEl>
                                          <p:spTgt spid="10"/>
                                        </p:tgtEl>
                                      </p:cBhvr>
                                      <p:to x="100000" y="100000"/>
                                    </p:animScale>
                                    <p:animScale>
                                      <p:cBhvr>
                                        <p:cTn id="83" dur="26">
                                          <p:stCondLst>
                                            <p:cond delay="1808"/>
                                          </p:stCondLst>
                                        </p:cTn>
                                        <p:tgtEl>
                                          <p:spTgt spid="10"/>
                                        </p:tgtEl>
                                      </p:cBhvr>
                                      <p:to x="100000" y="95000"/>
                                    </p:animScale>
                                    <p:animScale>
                                      <p:cBhvr>
                                        <p:cTn id="84" dur="166" decel="50000">
                                          <p:stCondLst>
                                            <p:cond delay="1834"/>
                                          </p:stCondLst>
                                        </p:cTn>
                                        <p:tgtEl>
                                          <p:spTgt spid="10"/>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ipe(down)">
                                      <p:cBhvr>
                                        <p:cTn id="87" dur="580">
                                          <p:stCondLst>
                                            <p:cond delay="0"/>
                                          </p:stCondLst>
                                        </p:cTn>
                                        <p:tgtEl>
                                          <p:spTgt spid="21"/>
                                        </p:tgtEl>
                                      </p:cBhvr>
                                    </p:animEffect>
                                    <p:anim calcmode="lin" valueType="num">
                                      <p:cBhvr>
                                        <p:cTn id="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93" dur="26">
                                          <p:stCondLst>
                                            <p:cond delay="650"/>
                                          </p:stCondLst>
                                        </p:cTn>
                                        <p:tgtEl>
                                          <p:spTgt spid="21"/>
                                        </p:tgtEl>
                                      </p:cBhvr>
                                      <p:to x="100000" y="60000"/>
                                    </p:animScale>
                                    <p:animScale>
                                      <p:cBhvr>
                                        <p:cTn id="94" dur="166" decel="50000">
                                          <p:stCondLst>
                                            <p:cond delay="676"/>
                                          </p:stCondLst>
                                        </p:cTn>
                                        <p:tgtEl>
                                          <p:spTgt spid="21"/>
                                        </p:tgtEl>
                                      </p:cBhvr>
                                      <p:to x="100000" y="100000"/>
                                    </p:animScale>
                                    <p:animScale>
                                      <p:cBhvr>
                                        <p:cTn id="95" dur="26">
                                          <p:stCondLst>
                                            <p:cond delay="1312"/>
                                          </p:stCondLst>
                                        </p:cTn>
                                        <p:tgtEl>
                                          <p:spTgt spid="21"/>
                                        </p:tgtEl>
                                      </p:cBhvr>
                                      <p:to x="100000" y="80000"/>
                                    </p:animScale>
                                    <p:animScale>
                                      <p:cBhvr>
                                        <p:cTn id="96" dur="166" decel="50000">
                                          <p:stCondLst>
                                            <p:cond delay="1338"/>
                                          </p:stCondLst>
                                        </p:cTn>
                                        <p:tgtEl>
                                          <p:spTgt spid="21"/>
                                        </p:tgtEl>
                                      </p:cBhvr>
                                      <p:to x="100000" y="100000"/>
                                    </p:animScale>
                                    <p:animScale>
                                      <p:cBhvr>
                                        <p:cTn id="97" dur="26">
                                          <p:stCondLst>
                                            <p:cond delay="1642"/>
                                          </p:stCondLst>
                                        </p:cTn>
                                        <p:tgtEl>
                                          <p:spTgt spid="21"/>
                                        </p:tgtEl>
                                      </p:cBhvr>
                                      <p:to x="100000" y="90000"/>
                                    </p:animScale>
                                    <p:animScale>
                                      <p:cBhvr>
                                        <p:cTn id="98" dur="166" decel="50000">
                                          <p:stCondLst>
                                            <p:cond delay="1668"/>
                                          </p:stCondLst>
                                        </p:cTn>
                                        <p:tgtEl>
                                          <p:spTgt spid="21"/>
                                        </p:tgtEl>
                                      </p:cBhvr>
                                      <p:to x="100000" y="100000"/>
                                    </p:animScale>
                                    <p:animScale>
                                      <p:cBhvr>
                                        <p:cTn id="99" dur="26">
                                          <p:stCondLst>
                                            <p:cond delay="1808"/>
                                          </p:stCondLst>
                                        </p:cTn>
                                        <p:tgtEl>
                                          <p:spTgt spid="21"/>
                                        </p:tgtEl>
                                      </p:cBhvr>
                                      <p:to x="100000" y="95000"/>
                                    </p:animScale>
                                    <p:animScale>
                                      <p:cBhvr>
                                        <p:cTn id="100" dur="166" decel="50000">
                                          <p:stCondLst>
                                            <p:cond delay="1834"/>
                                          </p:stCondLst>
                                        </p:cTn>
                                        <p:tgtEl>
                                          <p:spTgt spid="21"/>
                                        </p:tgtEl>
                                      </p:cBhvr>
                                      <p:to x="100000" y="100000"/>
                                    </p:animScale>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31" presetClass="entr" presetSubtype="0" fill="hold" grpId="0" nodeType="clickEffect">
                                  <p:stCondLst>
                                    <p:cond delay="0"/>
                                  </p:stCondLst>
                                  <p:iterate type="lt">
                                    <p:tmPct val="5000"/>
                                  </p:iterate>
                                  <p:childTnLst>
                                    <p:set>
                                      <p:cBhvr>
                                        <p:cTn id="108" dur="1" fill="hold">
                                          <p:stCondLst>
                                            <p:cond delay="0"/>
                                          </p:stCondLst>
                                        </p:cTn>
                                        <p:tgtEl>
                                          <p:spTgt spid="15"/>
                                        </p:tgtEl>
                                        <p:attrNameLst>
                                          <p:attrName>style.visibility</p:attrName>
                                        </p:attrNameLst>
                                      </p:cBhvr>
                                      <p:to>
                                        <p:strVal val="visible"/>
                                      </p:to>
                                    </p:set>
                                    <p:anim calcmode="lin" valueType="num">
                                      <p:cBhvr>
                                        <p:cTn id="109" dur="1000" fill="hold"/>
                                        <p:tgtEl>
                                          <p:spTgt spid="15"/>
                                        </p:tgtEl>
                                        <p:attrNameLst>
                                          <p:attrName>ppt_w</p:attrName>
                                        </p:attrNameLst>
                                      </p:cBhvr>
                                      <p:tavLst>
                                        <p:tav tm="0">
                                          <p:val>
                                            <p:fltVal val="0"/>
                                          </p:val>
                                        </p:tav>
                                        <p:tav tm="100000">
                                          <p:val>
                                            <p:strVal val="#ppt_w"/>
                                          </p:val>
                                        </p:tav>
                                      </p:tavLst>
                                    </p:anim>
                                    <p:anim calcmode="lin" valueType="num">
                                      <p:cBhvr>
                                        <p:cTn id="110" dur="1000" fill="hold"/>
                                        <p:tgtEl>
                                          <p:spTgt spid="15"/>
                                        </p:tgtEl>
                                        <p:attrNameLst>
                                          <p:attrName>ppt_h</p:attrName>
                                        </p:attrNameLst>
                                      </p:cBhvr>
                                      <p:tavLst>
                                        <p:tav tm="0">
                                          <p:val>
                                            <p:fltVal val="0"/>
                                          </p:val>
                                        </p:tav>
                                        <p:tav tm="100000">
                                          <p:val>
                                            <p:strVal val="#ppt_h"/>
                                          </p:val>
                                        </p:tav>
                                      </p:tavLst>
                                    </p:anim>
                                    <p:anim calcmode="lin" valueType="num">
                                      <p:cBhvr>
                                        <p:cTn id="111" dur="1000" fill="hold"/>
                                        <p:tgtEl>
                                          <p:spTgt spid="15"/>
                                        </p:tgtEl>
                                        <p:attrNameLst>
                                          <p:attrName>style.rotation</p:attrName>
                                        </p:attrNameLst>
                                      </p:cBhvr>
                                      <p:tavLst>
                                        <p:tav tm="0">
                                          <p:val>
                                            <p:fltVal val="90"/>
                                          </p:val>
                                        </p:tav>
                                        <p:tav tm="100000">
                                          <p:val>
                                            <p:fltVal val="0"/>
                                          </p:val>
                                        </p:tav>
                                      </p:tavLst>
                                    </p:anim>
                                    <p:animEffect transition="in" filter="fade">
                                      <p:cBhvr>
                                        <p:cTn id="112" dur="1000"/>
                                        <p:tgtEl>
                                          <p:spTgt spid="15"/>
                                        </p:tgtEl>
                                      </p:cBhvr>
                                    </p:animEffect>
                                  </p:childTnLst>
                                </p:cTn>
                              </p:par>
                              <p:par>
                                <p:cTn id="113" presetID="31" presetClass="entr" presetSubtype="0" fill="hold" grpId="0" nodeType="withEffect">
                                  <p:stCondLst>
                                    <p:cond delay="0"/>
                                  </p:stCondLst>
                                  <p:iterate type="lt">
                                    <p:tmPct val="5000"/>
                                  </p:iterate>
                                  <p:childTnLst>
                                    <p:set>
                                      <p:cBhvr>
                                        <p:cTn id="114" dur="1" fill="hold">
                                          <p:stCondLst>
                                            <p:cond delay="0"/>
                                          </p:stCondLst>
                                        </p:cTn>
                                        <p:tgtEl>
                                          <p:spTgt spid="20"/>
                                        </p:tgtEl>
                                        <p:attrNameLst>
                                          <p:attrName>style.visibility</p:attrName>
                                        </p:attrNameLst>
                                      </p:cBhvr>
                                      <p:to>
                                        <p:strVal val="visible"/>
                                      </p:to>
                                    </p:set>
                                    <p:anim calcmode="lin" valueType="num">
                                      <p:cBhvr>
                                        <p:cTn id="115" dur="1000" fill="hold"/>
                                        <p:tgtEl>
                                          <p:spTgt spid="20"/>
                                        </p:tgtEl>
                                        <p:attrNameLst>
                                          <p:attrName>ppt_w</p:attrName>
                                        </p:attrNameLst>
                                      </p:cBhvr>
                                      <p:tavLst>
                                        <p:tav tm="0">
                                          <p:val>
                                            <p:fltVal val="0"/>
                                          </p:val>
                                        </p:tav>
                                        <p:tav tm="100000">
                                          <p:val>
                                            <p:strVal val="#ppt_w"/>
                                          </p:val>
                                        </p:tav>
                                      </p:tavLst>
                                    </p:anim>
                                    <p:anim calcmode="lin" valueType="num">
                                      <p:cBhvr>
                                        <p:cTn id="116" dur="1000" fill="hold"/>
                                        <p:tgtEl>
                                          <p:spTgt spid="20"/>
                                        </p:tgtEl>
                                        <p:attrNameLst>
                                          <p:attrName>ppt_h</p:attrName>
                                        </p:attrNameLst>
                                      </p:cBhvr>
                                      <p:tavLst>
                                        <p:tav tm="0">
                                          <p:val>
                                            <p:fltVal val="0"/>
                                          </p:val>
                                        </p:tav>
                                        <p:tav tm="100000">
                                          <p:val>
                                            <p:strVal val="#ppt_h"/>
                                          </p:val>
                                        </p:tav>
                                      </p:tavLst>
                                    </p:anim>
                                    <p:anim calcmode="lin" valueType="num">
                                      <p:cBhvr>
                                        <p:cTn id="117" dur="1000" fill="hold"/>
                                        <p:tgtEl>
                                          <p:spTgt spid="20"/>
                                        </p:tgtEl>
                                        <p:attrNameLst>
                                          <p:attrName>style.rotation</p:attrName>
                                        </p:attrNameLst>
                                      </p:cBhvr>
                                      <p:tavLst>
                                        <p:tav tm="0">
                                          <p:val>
                                            <p:fltVal val="90"/>
                                          </p:val>
                                        </p:tav>
                                        <p:tav tm="100000">
                                          <p:val>
                                            <p:fltVal val="0"/>
                                          </p:val>
                                        </p:tav>
                                      </p:tavLst>
                                    </p:anim>
                                    <p:animEffect transition="in" filter="fade">
                                      <p:cBhvr>
                                        <p:cTn id="118" dur="1000"/>
                                        <p:tgtEl>
                                          <p:spTgt spid="20"/>
                                        </p:tgtEl>
                                      </p:cBhvr>
                                    </p:animEffect>
                                  </p:childTnLst>
                                </p:cTn>
                              </p:par>
                              <p:par>
                                <p:cTn id="119" presetID="31" presetClass="entr" presetSubtype="0" fill="hold" grpId="0" nodeType="withEffect">
                                  <p:stCondLst>
                                    <p:cond delay="0"/>
                                  </p:stCondLst>
                                  <p:iterate type="lt">
                                    <p:tmPct val="5000"/>
                                  </p:iterate>
                                  <p:childTnLst>
                                    <p:set>
                                      <p:cBhvr>
                                        <p:cTn id="120" dur="1" fill="hold">
                                          <p:stCondLst>
                                            <p:cond delay="0"/>
                                          </p:stCondLst>
                                        </p:cTn>
                                        <p:tgtEl>
                                          <p:spTgt spid="19"/>
                                        </p:tgtEl>
                                        <p:attrNameLst>
                                          <p:attrName>style.visibility</p:attrName>
                                        </p:attrNameLst>
                                      </p:cBhvr>
                                      <p:to>
                                        <p:strVal val="visible"/>
                                      </p:to>
                                    </p:set>
                                    <p:anim calcmode="lin" valueType="num">
                                      <p:cBhvr>
                                        <p:cTn id="121" dur="1000" fill="hold"/>
                                        <p:tgtEl>
                                          <p:spTgt spid="19"/>
                                        </p:tgtEl>
                                        <p:attrNameLst>
                                          <p:attrName>ppt_w</p:attrName>
                                        </p:attrNameLst>
                                      </p:cBhvr>
                                      <p:tavLst>
                                        <p:tav tm="0">
                                          <p:val>
                                            <p:fltVal val="0"/>
                                          </p:val>
                                        </p:tav>
                                        <p:tav tm="100000">
                                          <p:val>
                                            <p:strVal val="#ppt_w"/>
                                          </p:val>
                                        </p:tav>
                                      </p:tavLst>
                                    </p:anim>
                                    <p:anim calcmode="lin" valueType="num">
                                      <p:cBhvr>
                                        <p:cTn id="122" dur="1000" fill="hold"/>
                                        <p:tgtEl>
                                          <p:spTgt spid="19"/>
                                        </p:tgtEl>
                                        <p:attrNameLst>
                                          <p:attrName>ppt_h</p:attrName>
                                        </p:attrNameLst>
                                      </p:cBhvr>
                                      <p:tavLst>
                                        <p:tav tm="0">
                                          <p:val>
                                            <p:fltVal val="0"/>
                                          </p:val>
                                        </p:tav>
                                        <p:tav tm="100000">
                                          <p:val>
                                            <p:strVal val="#ppt_h"/>
                                          </p:val>
                                        </p:tav>
                                      </p:tavLst>
                                    </p:anim>
                                    <p:anim calcmode="lin" valueType="num">
                                      <p:cBhvr>
                                        <p:cTn id="123" dur="1000" fill="hold"/>
                                        <p:tgtEl>
                                          <p:spTgt spid="19"/>
                                        </p:tgtEl>
                                        <p:attrNameLst>
                                          <p:attrName>style.rotation</p:attrName>
                                        </p:attrNameLst>
                                      </p:cBhvr>
                                      <p:tavLst>
                                        <p:tav tm="0">
                                          <p:val>
                                            <p:fltVal val="90"/>
                                          </p:val>
                                        </p:tav>
                                        <p:tav tm="100000">
                                          <p:val>
                                            <p:fltVal val="0"/>
                                          </p:val>
                                        </p:tav>
                                      </p:tavLst>
                                    </p:anim>
                                    <p:animEffect transition="in" filter="fade">
                                      <p:cBhvr>
                                        <p:cTn id="124" dur="1000"/>
                                        <p:tgtEl>
                                          <p:spTgt spid="19"/>
                                        </p:tgtEl>
                                      </p:cBhvr>
                                    </p:animEffect>
                                  </p:childTnLst>
                                </p:cTn>
                              </p:par>
                              <p:par>
                                <p:cTn id="125" presetID="31" presetClass="entr" presetSubtype="0" fill="hold" grpId="0" nodeType="withEffect">
                                  <p:stCondLst>
                                    <p:cond delay="0"/>
                                  </p:stCondLst>
                                  <p:iterate type="lt">
                                    <p:tmPct val="5000"/>
                                  </p:iterate>
                                  <p:childTnLst>
                                    <p:set>
                                      <p:cBhvr>
                                        <p:cTn id="126" dur="1" fill="hold">
                                          <p:stCondLst>
                                            <p:cond delay="0"/>
                                          </p:stCondLst>
                                        </p:cTn>
                                        <p:tgtEl>
                                          <p:spTgt spid="16"/>
                                        </p:tgtEl>
                                        <p:attrNameLst>
                                          <p:attrName>style.visibility</p:attrName>
                                        </p:attrNameLst>
                                      </p:cBhvr>
                                      <p:to>
                                        <p:strVal val="visible"/>
                                      </p:to>
                                    </p:set>
                                    <p:anim calcmode="lin" valueType="num">
                                      <p:cBhvr>
                                        <p:cTn id="127" dur="1000" fill="hold"/>
                                        <p:tgtEl>
                                          <p:spTgt spid="16"/>
                                        </p:tgtEl>
                                        <p:attrNameLst>
                                          <p:attrName>ppt_w</p:attrName>
                                        </p:attrNameLst>
                                      </p:cBhvr>
                                      <p:tavLst>
                                        <p:tav tm="0">
                                          <p:val>
                                            <p:fltVal val="0"/>
                                          </p:val>
                                        </p:tav>
                                        <p:tav tm="100000">
                                          <p:val>
                                            <p:strVal val="#ppt_w"/>
                                          </p:val>
                                        </p:tav>
                                      </p:tavLst>
                                    </p:anim>
                                    <p:anim calcmode="lin" valueType="num">
                                      <p:cBhvr>
                                        <p:cTn id="128" dur="1000" fill="hold"/>
                                        <p:tgtEl>
                                          <p:spTgt spid="16"/>
                                        </p:tgtEl>
                                        <p:attrNameLst>
                                          <p:attrName>ppt_h</p:attrName>
                                        </p:attrNameLst>
                                      </p:cBhvr>
                                      <p:tavLst>
                                        <p:tav tm="0">
                                          <p:val>
                                            <p:fltVal val="0"/>
                                          </p:val>
                                        </p:tav>
                                        <p:tav tm="100000">
                                          <p:val>
                                            <p:strVal val="#ppt_h"/>
                                          </p:val>
                                        </p:tav>
                                      </p:tavLst>
                                    </p:anim>
                                    <p:anim calcmode="lin" valueType="num">
                                      <p:cBhvr>
                                        <p:cTn id="129" dur="1000" fill="hold"/>
                                        <p:tgtEl>
                                          <p:spTgt spid="16"/>
                                        </p:tgtEl>
                                        <p:attrNameLst>
                                          <p:attrName>style.rotation</p:attrName>
                                        </p:attrNameLst>
                                      </p:cBhvr>
                                      <p:tavLst>
                                        <p:tav tm="0">
                                          <p:val>
                                            <p:fltVal val="90"/>
                                          </p:val>
                                        </p:tav>
                                        <p:tav tm="100000">
                                          <p:val>
                                            <p:fltVal val="0"/>
                                          </p:val>
                                        </p:tav>
                                      </p:tavLst>
                                    </p:anim>
                                    <p:animEffect transition="in" filter="fade">
                                      <p:cBhvr>
                                        <p:cTn id="130" dur="1000"/>
                                        <p:tgtEl>
                                          <p:spTgt spid="16"/>
                                        </p:tgtEl>
                                      </p:cBhvr>
                                    </p:animEffect>
                                  </p:childTnLst>
                                </p:cTn>
                              </p:par>
                              <p:par>
                                <p:cTn id="131" presetID="31" presetClass="entr" presetSubtype="0" fill="hold" grpId="0" nodeType="withEffect">
                                  <p:stCondLst>
                                    <p:cond delay="0"/>
                                  </p:stCondLst>
                                  <p:iterate type="lt">
                                    <p:tmPct val="5000"/>
                                  </p:iterate>
                                  <p:childTnLst>
                                    <p:set>
                                      <p:cBhvr>
                                        <p:cTn id="132" dur="1" fill="hold">
                                          <p:stCondLst>
                                            <p:cond delay="0"/>
                                          </p:stCondLst>
                                        </p:cTn>
                                        <p:tgtEl>
                                          <p:spTgt spid="17"/>
                                        </p:tgtEl>
                                        <p:attrNameLst>
                                          <p:attrName>style.visibility</p:attrName>
                                        </p:attrNameLst>
                                      </p:cBhvr>
                                      <p:to>
                                        <p:strVal val="visible"/>
                                      </p:to>
                                    </p:set>
                                    <p:anim calcmode="lin" valueType="num">
                                      <p:cBhvr>
                                        <p:cTn id="133" dur="1000" fill="hold"/>
                                        <p:tgtEl>
                                          <p:spTgt spid="17"/>
                                        </p:tgtEl>
                                        <p:attrNameLst>
                                          <p:attrName>ppt_w</p:attrName>
                                        </p:attrNameLst>
                                      </p:cBhvr>
                                      <p:tavLst>
                                        <p:tav tm="0">
                                          <p:val>
                                            <p:fltVal val="0"/>
                                          </p:val>
                                        </p:tav>
                                        <p:tav tm="100000">
                                          <p:val>
                                            <p:strVal val="#ppt_w"/>
                                          </p:val>
                                        </p:tav>
                                      </p:tavLst>
                                    </p:anim>
                                    <p:anim calcmode="lin" valueType="num">
                                      <p:cBhvr>
                                        <p:cTn id="134" dur="1000" fill="hold"/>
                                        <p:tgtEl>
                                          <p:spTgt spid="17"/>
                                        </p:tgtEl>
                                        <p:attrNameLst>
                                          <p:attrName>ppt_h</p:attrName>
                                        </p:attrNameLst>
                                      </p:cBhvr>
                                      <p:tavLst>
                                        <p:tav tm="0">
                                          <p:val>
                                            <p:fltVal val="0"/>
                                          </p:val>
                                        </p:tav>
                                        <p:tav tm="100000">
                                          <p:val>
                                            <p:strVal val="#ppt_h"/>
                                          </p:val>
                                        </p:tav>
                                      </p:tavLst>
                                    </p:anim>
                                    <p:anim calcmode="lin" valueType="num">
                                      <p:cBhvr>
                                        <p:cTn id="135" dur="1000" fill="hold"/>
                                        <p:tgtEl>
                                          <p:spTgt spid="17"/>
                                        </p:tgtEl>
                                        <p:attrNameLst>
                                          <p:attrName>style.rotation</p:attrName>
                                        </p:attrNameLst>
                                      </p:cBhvr>
                                      <p:tavLst>
                                        <p:tav tm="0">
                                          <p:val>
                                            <p:fltVal val="90"/>
                                          </p:val>
                                        </p:tav>
                                        <p:tav tm="100000">
                                          <p:val>
                                            <p:fltVal val="0"/>
                                          </p:val>
                                        </p:tav>
                                      </p:tavLst>
                                    </p:anim>
                                    <p:animEffect transition="in" filter="fade">
                                      <p:cBhvr>
                                        <p:cTn id="136" dur="1000"/>
                                        <p:tgtEl>
                                          <p:spTgt spid="17"/>
                                        </p:tgtEl>
                                      </p:cBhvr>
                                    </p:animEffect>
                                  </p:childTnLst>
                                </p:cTn>
                              </p:par>
                              <p:par>
                                <p:cTn id="137" presetID="31" presetClass="entr" presetSubtype="0" fill="hold" grpId="0" nodeType="withEffect">
                                  <p:stCondLst>
                                    <p:cond delay="0"/>
                                  </p:stCondLst>
                                  <p:iterate type="lt">
                                    <p:tmPct val="5000"/>
                                  </p:iterate>
                                  <p:childTnLst>
                                    <p:set>
                                      <p:cBhvr>
                                        <p:cTn id="138" dur="1" fill="hold">
                                          <p:stCondLst>
                                            <p:cond delay="0"/>
                                          </p:stCondLst>
                                        </p:cTn>
                                        <p:tgtEl>
                                          <p:spTgt spid="18"/>
                                        </p:tgtEl>
                                        <p:attrNameLst>
                                          <p:attrName>style.visibility</p:attrName>
                                        </p:attrNameLst>
                                      </p:cBhvr>
                                      <p:to>
                                        <p:strVal val="visible"/>
                                      </p:to>
                                    </p:set>
                                    <p:anim calcmode="lin" valueType="num">
                                      <p:cBhvr>
                                        <p:cTn id="139" dur="1000" fill="hold"/>
                                        <p:tgtEl>
                                          <p:spTgt spid="18"/>
                                        </p:tgtEl>
                                        <p:attrNameLst>
                                          <p:attrName>ppt_w</p:attrName>
                                        </p:attrNameLst>
                                      </p:cBhvr>
                                      <p:tavLst>
                                        <p:tav tm="0">
                                          <p:val>
                                            <p:fltVal val="0"/>
                                          </p:val>
                                        </p:tav>
                                        <p:tav tm="100000">
                                          <p:val>
                                            <p:strVal val="#ppt_w"/>
                                          </p:val>
                                        </p:tav>
                                      </p:tavLst>
                                    </p:anim>
                                    <p:anim calcmode="lin" valueType="num">
                                      <p:cBhvr>
                                        <p:cTn id="140" dur="1000" fill="hold"/>
                                        <p:tgtEl>
                                          <p:spTgt spid="18"/>
                                        </p:tgtEl>
                                        <p:attrNameLst>
                                          <p:attrName>ppt_h</p:attrName>
                                        </p:attrNameLst>
                                      </p:cBhvr>
                                      <p:tavLst>
                                        <p:tav tm="0">
                                          <p:val>
                                            <p:fltVal val="0"/>
                                          </p:val>
                                        </p:tav>
                                        <p:tav tm="100000">
                                          <p:val>
                                            <p:strVal val="#ppt_h"/>
                                          </p:val>
                                        </p:tav>
                                      </p:tavLst>
                                    </p:anim>
                                    <p:anim calcmode="lin" valueType="num">
                                      <p:cBhvr>
                                        <p:cTn id="141" dur="1000" fill="hold"/>
                                        <p:tgtEl>
                                          <p:spTgt spid="18"/>
                                        </p:tgtEl>
                                        <p:attrNameLst>
                                          <p:attrName>style.rotation</p:attrName>
                                        </p:attrNameLst>
                                      </p:cBhvr>
                                      <p:tavLst>
                                        <p:tav tm="0">
                                          <p:val>
                                            <p:fltVal val="90"/>
                                          </p:val>
                                        </p:tav>
                                        <p:tav tm="100000">
                                          <p:val>
                                            <p:fltVal val="0"/>
                                          </p:val>
                                        </p:tav>
                                      </p:tavLst>
                                    </p:anim>
                                    <p:animEffect transition="in" filter="fade">
                                      <p:cBhvr>
                                        <p:cTn id="14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3" grpId="0" animBg="1"/>
      <p:bldP spid="5" grpId="0"/>
      <p:bldP spid="7" grpId="0" animBg="1"/>
      <p:bldP spid="8" grpId="0" animBg="1"/>
      <p:bldP spid="10" grpId="0" animBg="1"/>
      <p:bldP spid="12" grpId="0" animBg="1"/>
      <p:bldP spid="16"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1093904"/>
          </a:xfrm>
        </p:spPr>
        <p:txBody>
          <a:bodyPr>
            <a:normAutofit/>
          </a:bodyPr>
          <a:lstStyle/>
          <a:p>
            <a:r>
              <a:rPr lang="en-US" altLang="zh-TW" b="1" dirty="0" smtClean="0"/>
              <a:t>D. </a:t>
            </a:r>
            <a:r>
              <a:rPr lang="zh-TW" altLang="en-US" b="1" dirty="0" smtClean="0"/>
              <a:t>天主給每一個人真正的自由,自由地去愛天主或拒絕天主</a:t>
            </a:r>
            <a:r>
              <a:rPr lang="en-US" altLang="zh-TW" b="1" dirty="0" smtClean="0"/>
              <a:t>.</a:t>
            </a:r>
            <a:r>
              <a:rPr lang="zh-TW" altLang="en-US" b="1" dirty="0" smtClean="0"/>
              <a:t>  這</a:t>
            </a:r>
            <a:r>
              <a:rPr lang="zh-TW" altLang="en-US" b="1" dirty="0" smtClean="0"/>
              <a:t>自由是不會收回</a:t>
            </a:r>
            <a:r>
              <a:rPr lang="zh-TW" altLang="en-US" b="1" dirty="0" smtClean="0"/>
              <a:t>的</a:t>
            </a:r>
            <a:endParaRPr lang="en-US" b="1" dirty="0"/>
          </a:p>
        </p:txBody>
      </p:sp>
      <p:sp>
        <p:nvSpPr>
          <p:cNvPr id="3" name="Content Placeholder 2"/>
          <p:cNvSpPr>
            <a:spLocks noGrp="1"/>
          </p:cNvSpPr>
          <p:nvPr>
            <p:ph idx="1"/>
          </p:nvPr>
        </p:nvSpPr>
        <p:spPr>
          <a:xfrm>
            <a:off x="975158" y="2377442"/>
            <a:ext cx="9905999" cy="3923606"/>
          </a:xfrm>
        </p:spPr>
        <p:txBody>
          <a:bodyPr/>
          <a:lstStyle/>
          <a:p>
            <a:pPr marL="457200" indent="-457200">
              <a:buFont typeface="+mj-lt"/>
              <a:buAutoNum type="arabicPeriod"/>
            </a:pPr>
            <a:r>
              <a:rPr lang="zh-TW" altLang="en-US" dirty="0" smtClean="0"/>
              <a:t>每個人的心裡面都有一個很深的渴望</a:t>
            </a:r>
            <a:r>
              <a:rPr lang="en-US" altLang="zh-TW" dirty="0" smtClean="0"/>
              <a:t>,</a:t>
            </a:r>
            <a:r>
              <a:rPr lang="zh-TW" altLang="en-US" dirty="0" smtClean="0"/>
              <a:t>想與天主在愛的關係中結合</a:t>
            </a:r>
            <a:endParaRPr lang="en-US" altLang="zh-TW" dirty="0" smtClean="0"/>
          </a:p>
          <a:p>
            <a:pPr marL="457200" indent="-457200">
              <a:buFont typeface="+mj-lt"/>
              <a:buAutoNum type="arabicPeriod"/>
            </a:pPr>
            <a:r>
              <a:rPr lang="zh-TW" altLang="en-US" dirty="0" smtClean="0"/>
              <a:t>雖然天主全能</a:t>
            </a:r>
            <a:r>
              <a:rPr lang="en-US" altLang="zh-TW" dirty="0" smtClean="0"/>
              <a:t>,</a:t>
            </a:r>
            <a:r>
              <a:rPr lang="zh-TW" altLang="en-US" dirty="0" smtClean="0"/>
              <a:t>但祂不會強迫芿何人去愛祂</a:t>
            </a:r>
            <a:endParaRPr lang="en-US" altLang="zh-TW" dirty="0" smtClean="0"/>
          </a:p>
          <a:p>
            <a:pPr marL="457200" indent="-457200">
              <a:buFont typeface="+mj-lt"/>
              <a:buAutoNum type="arabicPeriod"/>
            </a:pPr>
            <a:r>
              <a:rPr lang="zh-TW" altLang="en-US" dirty="0" smtClean="0"/>
              <a:t>沒有這種真正的自由</a:t>
            </a:r>
            <a:r>
              <a:rPr lang="en-US" altLang="zh-TW" dirty="0" smtClean="0"/>
              <a:t>,</a:t>
            </a:r>
            <a:r>
              <a:rPr lang="zh-TW" altLang="en-US" dirty="0" smtClean="0"/>
              <a:t>沒有人可以自由地愛天主</a:t>
            </a:r>
            <a:r>
              <a:rPr lang="en-US" altLang="zh-TW" dirty="0" smtClean="0"/>
              <a:t>.</a:t>
            </a:r>
            <a:r>
              <a:rPr lang="zh-TW" altLang="en-US" dirty="0" smtClean="0"/>
              <a:t> </a:t>
            </a:r>
            <a:r>
              <a:rPr lang="en-US" altLang="zh-TW" dirty="0" smtClean="0"/>
              <a:t> </a:t>
            </a:r>
            <a:r>
              <a:rPr lang="zh-TW" altLang="en-US" dirty="0" smtClean="0"/>
              <a:t>愛應該是自由的</a:t>
            </a:r>
            <a:r>
              <a:rPr lang="en-US" altLang="zh-TW" dirty="0" smtClean="0"/>
              <a:t>,</a:t>
            </a:r>
            <a:r>
              <a:rPr lang="zh-TW" altLang="en-US" dirty="0" smtClean="0"/>
              <a:t>才算達到它的本質</a:t>
            </a:r>
            <a:r>
              <a:rPr lang="en-US" altLang="zh-TW" dirty="0" smtClean="0"/>
              <a:t>,</a:t>
            </a:r>
            <a:r>
              <a:rPr lang="zh-TW" altLang="en-US" dirty="0" smtClean="0"/>
              <a:t> 所以對於每一個人自由又確定性 </a:t>
            </a:r>
            <a:r>
              <a:rPr lang="en-US" altLang="zh-TW" dirty="0" smtClean="0"/>
              <a:t>(definitive)</a:t>
            </a:r>
            <a:r>
              <a:rPr lang="zh-TW" altLang="en-US" dirty="0" smtClean="0"/>
              <a:t>地拒絕天主的愛是可能的</a:t>
            </a:r>
            <a:endParaRPr lang="en-US" altLang="zh-TW" dirty="0" smtClean="0"/>
          </a:p>
          <a:p>
            <a:pPr marL="457200" indent="-457200">
              <a:buFont typeface="+mj-lt"/>
              <a:buAutoNum type="arabicPeriod"/>
            </a:pPr>
            <a:r>
              <a:rPr lang="zh-TW" altLang="en-US" dirty="0" smtClean="0"/>
              <a:t>要</a:t>
            </a:r>
            <a:r>
              <a:rPr lang="zh-TW" altLang="en-US" dirty="0"/>
              <a:t>了</a:t>
            </a:r>
            <a:r>
              <a:rPr lang="zh-TW" altLang="en-US" dirty="0" smtClean="0"/>
              <a:t>解天主為什麼給我們真自由和做確定性 </a:t>
            </a:r>
            <a:r>
              <a:rPr lang="en-US" altLang="zh-TW" dirty="0" smtClean="0"/>
              <a:t>(definitive)</a:t>
            </a:r>
            <a:r>
              <a:rPr lang="zh-TW" altLang="en-US" dirty="0" smtClean="0"/>
              <a:t>選擇的能力</a:t>
            </a:r>
            <a:r>
              <a:rPr lang="en-US" altLang="zh-TW" dirty="0" smtClean="0"/>
              <a:t>,</a:t>
            </a:r>
            <a:r>
              <a:rPr lang="zh-TW" altLang="en-US" dirty="0" smtClean="0"/>
              <a:t>我們須了解天主對人類的愛的計畫</a:t>
            </a:r>
            <a:endParaRPr lang="en-US" dirty="0"/>
          </a:p>
        </p:txBody>
      </p:sp>
      <p:sp>
        <p:nvSpPr>
          <p:cNvPr id="4" name="Slide Number Placeholder 3"/>
          <p:cNvSpPr>
            <a:spLocks noGrp="1"/>
          </p:cNvSpPr>
          <p:nvPr>
            <p:ph type="sldNum" sz="quarter" idx="12"/>
          </p:nvPr>
        </p:nvSpPr>
        <p:spPr/>
        <p:txBody>
          <a:bodyPr/>
          <a:lstStyle/>
          <a:p>
            <a:fld id="{452DB7F3-C77E-4428-A35D-EDF29CC50991}" type="slidenum">
              <a:rPr lang="en-US" smtClean="0"/>
              <a:t>8</a:t>
            </a:fld>
            <a:endParaRPr lang="en-US"/>
          </a:p>
        </p:txBody>
      </p:sp>
    </p:spTree>
    <p:extLst>
      <p:ext uri="{BB962C8B-B14F-4D97-AF65-F5344CB8AC3E}">
        <p14:creationId xmlns:p14="http://schemas.microsoft.com/office/powerpoint/2010/main" val="6792194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703512" y="188641"/>
            <a:ext cx="2448272" cy="1015663"/>
          </a:xfrm>
          <a:prstGeom prst="rect">
            <a:avLst/>
          </a:prstGeom>
          <a:noFill/>
        </p:spPr>
        <p:txBody>
          <a:bodyPr wrap="square" rtlCol="0">
            <a:spAutoFit/>
          </a:bodyPr>
          <a:lstStyle/>
          <a:p>
            <a:r>
              <a:rPr lang="zh-TW" altLang="en-US" sz="6000" dirty="0">
                <a:ln>
                  <a:solidFill>
                    <a:srgbClr val="FF0000"/>
                  </a:solidFill>
                </a:ln>
                <a:solidFill>
                  <a:prstClr val="black"/>
                </a:solidFill>
                <a:latin typeface="華康正顏楷體W9" pitchFamily="65" charset="-120"/>
                <a:ea typeface="華康正顏楷體W9" pitchFamily="65" charset="-120"/>
              </a:rPr>
              <a:t>死亡</a:t>
            </a:r>
          </a:p>
        </p:txBody>
      </p:sp>
      <p:pic>
        <p:nvPicPr>
          <p:cNvPr id="5123" name="Picture 3" descr="C:\Users\Rebecca_Win7\Desktop\4273899_202212005114_2.jpg"/>
          <p:cNvPicPr>
            <a:picLocks noChangeAspect="1" noChangeArrowheads="1"/>
          </p:cNvPicPr>
          <p:nvPr/>
        </p:nvPicPr>
        <p:blipFill>
          <a:blip r:embed="rId3" cstate="print"/>
          <a:srcRect/>
          <a:stretch>
            <a:fillRect/>
          </a:stretch>
        </p:blipFill>
        <p:spPr bwMode="auto">
          <a:xfrm rot="453542">
            <a:off x="6836163" y="-100258"/>
            <a:ext cx="3184096" cy="2705238"/>
          </a:xfrm>
          <a:prstGeom prst="rect">
            <a:avLst/>
          </a:prstGeom>
          <a:noFill/>
        </p:spPr>
      </p:pic>
      <p:pic>
        <p:nvPicPr>
          <p:cNvPr id="5124" name="Picture 4" descr="C:\Users\Rebecca_Win7\Desktop\grave-stone-11119000.png"/>
          <p:cNvPicPr>
            <a:picLocks noChangeAspect="1" noChangeArrowheads="1"/>
          </p:cNvPicPr>
          <p:nvPr/>
        </p:nvPicPr>
        <p:blipFill>
          <a:blip r:embed="rId4" cstate="print"/>
          <a:srcRect/>
          <a:stretch>
            <a:fillRect/>
          </a:stretch>
        </p:blipFill>
        <p:spPr bwMode="auto">
          <a:xfrm>
            <a:off x="7681716" y="3113224"/>
            <a:ext cx="2986285" cy="3744777"/>
          </a:xfrm>
          <a:prstGeom prst="rect">
            <a:avLst/>
          </a:prstGeom>
          <a:noFill/>
        </p:spPr>
      </p:pic>
      <p:sp>
        <p:nvSpPr>
          <p:cNvPr id="3" name="文字方塊 2"/>
          <p:cNvSpPr txBox="1"/>
          <p:nvPr/>
        </p:nvSpPr>
        <p:spPr>
          <a:xfrm>
            <a:off x="1021975" y="2352821"/>
            <a:ext cx="7920880" cy="1938992"/>
          </a:xfrm>
          <a:prstGeom prst="rect">
            <a:avLst/>
          </a:prstGeom>
          <a:noFill/>
        </p:spPr>
        <p:txBody>
          <a:bodyPr wrap="square" rtlCol="0">
            <a:spAutoFit/>
          </a:bodyPr>
          <a:lstStyle/>
          <a:p>
            <a:r>
              <a:rPr lang="zh-TW" altLang="en-US" sz="6000" dirty="0">
                <a:solidFill>
                  <a:prstClr val="black"/>
                </a:solidFill>
                <a:latin typeface="華康正顏楷體W9" pitchFamily="65" charset="-120"/>
                <a:ea typeface="華康正顏楷體W9" pitchFamily="65" charset="-120"/>
              </a:rPr>
              <a:t>原罪以後</a:t>
            </a:r>
            <a:endParaRPr lang="en-US" altLang="zh-TW" sz="6000" dirty="0">
              <a:solidFill>
                <a:prstClr val="black"/>
              </a:solidFill>
              <a:latin typeface="華康正顏楷體W9" pitchFamily="65" charset="-120"/>
              <a:ea typeface="華康正顏楷體W9" pitchFamily="65" charset="-120"/>
            </a:endParaRPr>
          </a:p>
          <a:p>
            <a:r>
              <a:rPr lang="zh-TW" altLang="en-US" sz="6000" dirty="0">
                <a:solidFill>
                  <a:prstClr val="black"/>
                </a:solidFill>
                <a:latin typeface="華康正顏楷體W9" pitchFamily="65" charset="-120"/>
                <a:ea typeface="華康正顏楷體W9" pitchFamily="65" charset="-120"/>
              </a:rPr>
              <a:t>死亡的痛苦進入世界</a:t>
            </a:r>
          </a:p>
        </p:txBody>
      </p:sp>
    </p:spTree>
    <p:extLst>
      <p:ext uri="{BB962C8B-B14F-4D97-AF65-F5344CB8AC3E}">
        <p14:creationId xmlns:p14="http://schemas.microsoft.com/office/powerpoint/2010/main" val="426448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5123"/>
                                        </p:tgtEl>
                                        <p:attrNameLst>
                                          <p:attrName>style.visibility</p:attrName>
                                        </p:attrNameLst>
                                      </p:cBhvr>
                                      <p:to>
                                        <p:strVal val="visible"/>
                                      </p:to>
                                    </p:set>
                                    <p:anim calcmode="lin" valueType="num">
                                      <p:cBhvr>
                                        <p:cTn id="7" dur="1000" fill="hold"/>
                                        <p:tgtEl>
                                          <p:spTgt spid="5123"/>
                                        </p:tgtEl>
                                        <p:attrNameLst>
                                          <p:attrName>ppt_w</p:attrName>
                                        </p:attrNameLst>
                                      </p:cBhvr>
                                      <p:tavLst>
                                        <p:tav tm="0">
                                          <p:val>
                                            <p:fltVal val="0"/>
                                          </p:val>
                                        </p:tav>
                                        <p:tav tm="100000">
                                          <p:val>
                                            <p:strVal val="#ppt_w"/>
                                          </p:val>
                                        </p:tav>
                                      </p:tavLst>
                                    </p:anim>
                                    <p:anim calcmode="lin" valueType="num">
                                      <p:cBhvr>
                                        <p:cTn id="8" dur="1000" fill="hold"/>
                                        <p:tgtEl>
                                          <p:spTgt spid="5123"/>
                                        </p:tgtEl>
                                        <p:attrNameLst>
                                          <p:attrName>ppt_h</p:attrName>
                                        </p:attrNameLst>
                                      </p:cBhvr>
                                      <p:tavLst>
                                        <p:tav tm="0">
                                          <p:val>
                                            <p:fltVal val="0"/>
                                          </p:val>
                                        </p:tav>
                                        <p:tav tm="100000">
                                          <p:val>
                                            <p:strVal val="#ppt_h"/>
                                          </p:val>
                                        </p:tav>
                                      </p:tavLst>
                                    </p:anim>
                                    <p:anim calcmode="lin" valueType="num">
                                      <p:cBhvr>
                                        <p:cTn id="9" dur="1000" fill="hold"/>
                                        <p:tgtEl>
                                          <p:spTgt spid="5123"/>
                                        </p:tgtEl>
                                        <p:attrNameLst>
                                          <p:attrName>style.rotation</p:attrName>
                                        </p:attrNameLst>
                                      </p:cBhvr>
                                      <p:tavLst>
                                        <p:tav tm="0">
                                          <p:val>
                                            <p:fltVal val="90"/>
                                          </p:val>
                                        </p:tav>
                                        <p:tav tm="100000">
                                          <p:val>
                                            <p:fltVal val="0"/>
                                          </p:val>
                                        </p:tav>
                                      </p:tavLst>
                                    </p:anim>
                                    <p:animEffect transition="in" filter="fade">
                                      <p:cBhvr>
                                        <p:cTn id="10" dur="1000"/>
                                        <p:tgtEl>
                                          <p:spTgt spid="5123"/>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5124"/>
                                        </p:tgtEl>
                                        <p:attrNameLst>
                                          <p:attrName>style.visibility</p:attrName>
                                        </p:attrNameLst>
                                      </p:cBhvr>
                                      <p:to>
                                        <p:strVal val="visible"/>
                                      </p:to>
                                    </p:set>
                                    <p:anim calcmode="lin" valueType="num">
                                      <p:cBhvr>
                                        <p:cTn id="13" dur="1000" fill="hold"/>
                                        <p:tgtEl>
                                          <p:spTgt spid="5124"/>
                                        </p:tgtEl>
                                        <p:attrNameLst>
                                          <p:attrName>ppt_w</p:attrName>
                                        </p:attrNameLst>
                                      </p:cBhvr>
                                      <p:tavLst>
                                        <p:tav tm="0">
                                          <p:val>
                                            <p:fltVal val="0"/>
                                          </p:val>
                                        </p:tav>
                                        <p:tav tm="100000">
                                          <p:val>
                                            <p:strVal val="#ppt_w"/>
                                          </p:val>
                                        </p:tav>
                                      </p:tavLst>
                                    </p:anim>
                                    <p:anim calcmode="lin" valueType="num">
                                      <p:cBhvr>
                                        <p:cTn id="14" dur="1000" fill="hold"/>
                                        <p:tgtEl>
                                          <p:spTgt spid="5124"/>
                                        </p:tgtEl>
                                        <p:attrNameLst>
                                          <p:attrName>ppt_h</p:attrName>
                                        </p:attrNameLst>
                                      </p:cBhvr>
                                      <p:tavLst>
                                        <p:tav tm="0">
                                          <p:val>
                                            <p:fltVal val="0"/>
                                          </p:val>
                                        </p:tav>
                                        <p:tav tm="100000">
                                          <p:val>
                                            <p:strVal val="#ppt_h"/>
                                          </p:val>
                                        </p:tav>
                                      </p:tavLst>
                                    </p:anim>
                                    <p:anim calcmode="lin" valueType="num">
                                      <p:cBhvr>
                                        <p:cTn id="15" dur="1000" fill="hold"/>
                                        <p:tgtEl>
                                          <p:spTgt spid="5124"/>
                                        </p:tgtEl>
                                        <p:attrNameLst>
                                          <p:attrName>style.rotation</p:attrName>
                                        </p:attrNameLst>
                                      </p:cBhvr>
                                      <p:tavLst>
                                        <p:tav tm="0">
                                          <p:val>
                                            <p:fltVal val="90"/>
                                          </p:val>
                                        </p:tav>
                                        <p:tav tm="100000">
                                          <p:val>
                                            <p:fltVal val="0"/>
                                          </p:val>
                                        </p:tav>
                                      </p:tavLst>
                                    </p:anim>
                                    <p:animEffect transition="in" filter="fade">
                                      <p:cBhvr>
                                        <p:cTn id="16" dur="1000"/>
                                        <p:tgtEl>
                                          <p:spTgt spid="5124"/>
                                        </p:tgtEl>
                                      </p:cBhvr>
                                    </p:animEffect>
                                  </p:childTnLst>
                                </p:cTn>
                              </p:par>
                            </p:childTnLst>
                          </p:cTn>
                        </p:par>
                      </p:childTnLst>
                    </p:cTn>
                  </p:par>
                  <p:par>
                    <p:cTn id="17" fill="hold">
                      <p:stCondLst>
                        <p:cond delay="indefinite"/>
                      </p:stCondLst>
                      <p:childTnLst>
                        <p:par>
                          <p:cTn id="18" fill="hold">
                            <p:stCondLst>
                              <p:cond delay="0"/>
                            </p:stCondLst>
                            <p:childTnLst>
                              <p:par>
                                <p:cTn id="19" presetID="7"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0" fill="hold"/>
                                        <p:tgtEl>
                                          <p:spTgt spid="3"/>
                                        </p:tgtEl>
                                        <p:attrNameLst>
                                          <p:attrName>ppt_x</p:attrName>
                                        </p:attrNameLst>
                                      </p:cBhvr>
                                      <p:tavLst>
                                        <p:tav tm="0">
                                          <p:val>
                                            <p:strVal val="#ppt_x"/>
                                          </p:val>
                                        </p:tav>
                                        <p:tav tm="100000">
                                          <p:val>
                                            <p:strVal val="#ppt_x"/>
                                          </p:val>
                                        </p:tav>
                                      </p:tavLst>
                                    </p:anim>
                                    <p:anim calcmode="lin" valueType="num">
                                      <p:cBhvr additive="base">
                                        <p:cTn id="22"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867" y="2148060"/>
            <a:ext cx="9905998" cy="1478570"/>
          </a:xfrm>
        </p:spPr>
        <p:txBody>
          <a:bodyPr>
            <a:normAutofit/>
          </a:bodyPr>
          <a:lstStyle/>
          <a:p>
            <a:pPr algn="ctr"/>
            <a:r>
              <a:rPr lang="en-US" altLang="zh-TW" b="1" dirty="0" smtClean="0">
                <a:effectLst>
                  <a:outerShdw blurRad="38100" dist="38100" dir="2700000" algn="tl">
                    <a:srgbClr val="000000">
                      <a:alpha val="43137"/>
                    </a:srgbClr>
                  </a:outerShdw>
                </a:effectLst>
              </a:rPr>
              <a:t>V.</a:t>
            </a:r>
            <a:r>
              <a:rPr lang="zh-TW" altLang="en-US" b="1" dirty="0">
                <a:effectLst>
                  <a:outerShdw blurRad="38100" dist="38100" dir="2700000" algn="tl">
                    <a:srgbClr val="000000">
                      <a:alpha val="43137"/>
                    </a:srgbClr>
                  </a:outerShdw>
                </a:effectLst>
              </a:rPr>
              <a:t> 耶穌恢復</a:t>
            </a:r>
            <a:r>
              <a:rPr lang="zh-TW" altLang="en-US" b="1" dirty="0" smtClean="0">
                <a:effectLst>
                  <a:outerShdw blurRad="38100" dist="38100" dir="2700000" algn="tl">
                    <a:srgbClr val="000000">
                      <a:alpha val="43137"/>
                    </a:srgbClr>
                  </a:outerShdw>
                </a:effectLst>
              </a:rPr>
              <a:t>永生的可能性</a:t>
            </a:r>
            <a:endParaRPr lang="zh-TW" altLang="en-US"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452DB7F3-C77E-4428-A35D-EDF29CC50991}" type="slidenum">
              <a:rPr lang="en-US" smtClean="0"/>
              <a:t>81</a:t>
            </a:fld>
            <a:endParaRPr lang="en-US"/>
          </a:p>
        </p:txBody>
      </p:sp>
    </p:spTree>
    <p:extLst>
      <p:ext uri="{BB962C8B-B14F-4D97-AF65-F5344CB8AC3E}">
        <p14:creationId xmlns:p14="http://schemas.microsoft.com/office/powerpoint/2010/main" val="37310149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l="10135" t="12833" r="12576" b="14595"/>
          <a:stretch/>
        </p:blipFill>
        <p:spPr>
          <a:xfrm>
            <a:off x="1524000" y="0"/>
            <a:ext cx="9144000" cy="68796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標題 1"/>
          <p:cNvSpPr>
            <a:spLocks noGrp="1"/>
          </p:cNvSpPr>
          <p:nvPr>
            <p:ph type="ctrTitle"/>
          </p:nvPr>
        </p:nvSpPr>
        <p:spPr>
          <a:xfrm>
            <a:off x="3647728" y="764704"/>
            <a:ext cx="5472608" cy="2378694"/>
          </a:xfrm>
        </p:spPr>
        <p:txBody>
          <a:bodyPr>
            <a:noAutofit/>
          </a:bodyPr>
          <a:lstStyle/>
          <a:p>
            <a:pPr algn="ctr">
              <a:lnSpc>
                <a:spcPct val="150000"/>
              </a:lnSpc>
              <a:spcBef>
                <a:spcPts val="1200"/>
              </a:spcBef>
            </a:pPr>
            <a:r>
              <a:rPr lang="zh-TW" altLang="en-US" sz="5400" dirty="0">
                <a:solidFill>
                  <a:srgbClr val="0070C0"/>
                </a:solidFill>
                <a:latin typeface="華康超明體" pitchFamily="49" charset="-120"/>
                <a:ea typeface="華康超明體" pitchFamily="49" charset="-120"/>
              </a:rPr>
              <a:t>新計劃的中心是</a:t>
            </a:r>
            <a:r>
              <a:rPr lang="en-US" altLang="zh-TW" sz="5400" dirty="0">
                <a:solidFill>
                  <a:srgbClr val="0070C0"/>
                </a:solidFill>
                <a:latin typeface="華康超明體" pitchFamily="49" charset="-120"/>
                <a:ea typeface="華康超明體" pitchFamily="49" charset="-120"/>
              </a:rPr>
              <a:t/>
            </a:r>
            <a:br>
              <a:rPr lang="en-US" altLang="zh-TW" sz="5400" dirty="0">
                <a:solidFill>
                  <a:srgbClr val="0070C0"/>
                </a:solidFill>
                <a:latin typeface="華康超明體" pitchFamily="49" charset="-120"/>
                <a:ea typeface="華康超明體" pitchFamily="49" charset="-120"/>
              </a:rPr>
            </a:br>
            <a:r>
              <a:rPr lang="zh-TW" altLang="en-US" sz="7200" dirty="0">
                <a:solidFill>
                  <a:srgbClr val="0070C0"/>
                </a:solidFill>
                <a:latin typeface="華康超明體" pitchFamily="49" charset="-120"/>
                <a:ea typeface="華康超明體" pitchFamily="49" charset="-120"/>
              </a:rPr>
              <a:t>耶穌基督</a:t>
            </a:r>
          </a:p>
        </p:txBody>
      </p:sp>
    </p:spTree>
    <p:extLst>
      <p:ext uri="{BB962C8B-B14F-4D97-AF65-F5344CB8AC3E}">
        <p14:creationId xmlns:p14="http://schemas.microsoft.com/office/powerpoint/2010/main" val="220736338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959608" y="980728"/>
            <a:ext cx="7498080" cy="5267672"/>
          </a:xfrm>
        </p:spPr>
        <p:txBody>
          <a:bodyPr>
            <a:normAutofit/>
          </a:bodyPr>
          <a:lstStyle/>
          <a:p>
            <a:endParaRPr lang="en-US" altLang="zh-TW" sz="4400" dirty="0"/>
          </a:p>
          <a:p>
            <a:r>
              <a:rPr lang="zh-TW" altLang="zh-TW" sz="4400" dirty="0">
                <a:solidFill>
                  <a:schemeClr val="accent5">
                    <a:lumMod val="50000"/>
                  </a:schemeClr>
                </a:solidFill>
              </a:rPr>
              <a:t>原罪產生了什麼基本問題？ </a:t>
            </a:r>
          </a:p>
          <a:p>
            <a:r>
              <a:rPr lang="zh-TW" altLang="zh-TW" sz="4400" dirty="0">
                <a:solidFill>
                  <a:schemeClr val="accent5">
                    <a:lumMod val="50000"/>
                  </a:schemeClr>
                </a:solidFill>
              </a:rPr>
              <a:t>為什麼只有耶穌能來拯救</a:t>
            </a:r>
            <a:endParaRPr lang="en-US" altLang="zh-TW" sz="4400" dirty="0">
              <a:solidFill>
                <a:schemeClr val="accent5">
                  <a:lumMod val="50000"/>
                </a:schemeClr>
              </a:solidFill>
            </a:endParaRPr>
          </a:p>
          <a:p>
            <a:pPr marL="82296" indent="0">
              <a:buNone/>
            </a:pPr>
            <a:r>
              <a:rPr lang="en-US" altLang="zh-TW" sz="4400" dirty="0">
                <a:solidFill>
                  <a:schemeClr val="accent5">
                    <a:lumMod val="50000"/>
                  </a:schemeClr>
                </a:solidFill>
              </a:rPr>
              <a:t>  </a:t>
            </a:r>
            <a:r>
              <a:rPr lang="zh-TW" altLang="zh-TW" sz="4400" dirty="0">
                <a:solidFill>
                  <a:schemeClr val="accent5">
                    <a:lumMod val="50000"/>
                  </a:schemeClr>
                </a:solidFill>
              </a:rPr>
              <a:t>我們？</a:t>
            </a:r>
          </a:p>
          <a:p>
            <a:r>
              <a:rPr lang="zh-TW" altLang="zh-TW" sz="4400" dirty="0">
                <a:solidFill>
                  <a:schemeClr val="accent5">
                    <a:lumMod val="50000"/>
                  </a:schemeClr>
                </a:solidFill>
              </a:rPr>
              <a:t>耶穌基督恢復了什麼？</a:t>
            </a:r>
          </a:p>
          <a:p>
            <a:endParaRPr lang="zh-TW" altLang="en-US" sz="4400" dirty="0"/>
          </a:p>
        </p:txBody>
      </p:sp>
    </p:spTree>
    <p:extLst>
      <p:ext uri="{BB962C8B-B14F-4D97-AF65-F5344CB8AC3E}">
        <p14:creationId xmlns:p14="http://schemas.microsoft.com/office/powerpoint/2010/main" val="161096285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橢圓 8"/>
          <p:cNvSpPr/>
          <p:nvPr/>
        </p:nvSpPr>
        <p:spPr>
          <a:xfrm>
            <a:off x="5347382" y="1375064"/>
            <a:ext cx="2436087" cy="1341678"/>
          </a:xfrm>
          <a:prstGeom prst="ellipse">
            <a:avLst/>
          </a:prstGeom>
          <a:solidFill>
            <a:schemeClr val="accent3">
              <a:lumMod val="40000"/>
              <a:lumOff val="60000"/>
            </a:schemeClr>
          </a:solid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zh-TW" altLang="en-US">
              <a:solidFill>
                <a:prstClr val="white"/>
              </a:solidFill>
            </a:endParaRPr>
          </a:p>
        </p:txBody>
      </p:sp>
      <p:sp>
        <p:nvSpPr>
          <p:cNvPr id="12" name="標題 1"/>
          <p:cNvSpPr>
            <a:spLocks noGrp="1"/>
          </p:cNvSpPr>
          <p:nvPr>
            <p:ph type="title"/>
          </p:nvPr>
        </p:nvSpPr>
        <p:spPr/>
        <p:txBody>
          <a:bodyPr>
            <a:normAutofit fontScale="90000"/>
          </a:bodyPr>
          <a:lstStyle/>
          <a:p>
            <a:pPr algn="ctr"/>
            <a:r>
              <a:rPr lang="en-US" altLang="zh-TW" sz="4900" dirty="0"/>
              <a:t/>
            </a:r>
            <a:br>
              <a:rPr lang="en-US" altLang="zh-TW" sz="4900" dirty="0"/>
            </a:br>
            <a:r>
              <a:rPr lang="zh-TW" altLang="zh-TW" sz="4400" dirty="0"/>
              <a:t>原罪產生了什麼基本問題？ </a:t>
            </a:r>
            <a:r>
              <a:rPr lang="zh-TW" altLang="zh-TW" sz="4000" dirty="0"/>
              <a:t/>
            </a:r>
            <a:br>
              <a:rPr lang="zh-TW" altLang="zh-TW" sz="4000" dirty="0"/>
            </a:br>
            <a:endParaRPr lang="zh-TW" altLang="en-US" sz="2200" b="1" dirty="0">
              <a:solidFill>
                <a:schemeClr val="tx1"/>
              </a:solidFill>
              <a:latin typeface="+mn-lt"/>
              <a:ea typeface="+mn-ea"/>
              <a:cs typeface="+mn-cs"/>
            </a:endParaRPr>
          </a:p>
        </p:txBody>
      </p:sp>
      <p:sp>
        <p:nvSpPr>
          <p:cNvPr id="3" name="內容版面配置區 2"/>
          <p:cNvSpPr>
            <a:spLocks noGrp="1"/>
          </p:cNvSpPr>
          <p:nvPr>
            <p:ph idx="1"/>
          </p:nvPr>
        </p:nvSpPr>
        <p:spPr>
          <a:xfrm>
            <a:off x="4796146" y="1866390"/>
            <a:ext cx="3538559" cy="4991610"/>
          </a:xfrm>
        </p:spPr>
        <p:txBody>
          <a:bodyPr>
            <a:normAutofit fontScale="62500" lnSpcReduction="20000"/>
          </a:bodyPr>
          <a:lstStyle/>
          <a:p>
            <a:pPr>
              <a:buNone/>
            </a:pPr>
            <a:r>
              <a:rPr lang="zh-TW" altLang="en-US" sz="2400" b="1" dirty="0"/>
              <a:t>   </a:t>
            </a:r>
            <a:r>
              <a:rPr lang="zh-TW" altLang="en-US" dirty="0" smtClean="0"/>
              <a:t>                   </a:t>
            </a:r>
            <a:endParaRPr lang="en-US" altLang="zh-TW" sz="2400" b="1" dirty="0"/>
          </a:p>
          <a:p>
            <a:pPr>
              <a:buNone/>
            </a:pPr>
            <a:r>
              <a:rPr lang="en-US" altLang="zh-TW" dirty="0" smtClean="0"/>
              <a:t>          </a:t>
            </a:r>
          </a:p>
          <a:p>
            <a:pPr>
              <a:buNone/>
            </a:pPr>
            <a:r>
              <a:rPr lang="en-US" altLang="zh-TW" dirty="0">
                <a:latin typeface="標楷體" pitchFamily="65" charset="-120"/>
                <a:ea typeface="標楷體" pitchFamily="65" charset="-120"/>
              </a:rPr>
              <a:t> </a:t>
            </a:r>
            <a:r>
              <a:rPr lang="en-US" altLang="zh-TW" dirty="0" smtClean="0">
                <a:latin typeface="標楷體" pitchFamily="65" charset="-120"/>
                <a:ea typeface="標楷體" pitchFamily="65" charset="-120"/>
              </a:rPr>
              <a:t>       </a:t>
            </a:r>
            <a:r>
              <a:rPr lang="en-US" altLang="zh-TW" dirty="0" smtClean="0"/>
              <a:t>     </a:t>
            </a:r>
          </a:p>
          <a:p>
            <a:pPr>
              <a:buNone/>
            </a:pPr>
            <a:endParaRPr lang="en-US" altLang="zh-TW" dirty="0"/>
          </a:p>
          <a:p>
            <a:pPr>
              <a:buNone/>
            </a:pPr>
            <a:r>
              <a:rPr lang="zh-TW" altLang="en-US" sz="2800" dirty="0">
                <a:latin typeface="標楷體" pitchFamily="65" charset="-120"/>
                <a:ea typeface="標楷體" pitchFamily="65" charset="-120"/>
              </a:rPr>
              <a:t>        </a:t>
            </a:r>
            <a:r>
              <a:rPr lang="zh-TW" altLang="en-US" sz="2400" b="1" dirty="0"/>
              <a:t>亞    當 </a:t>
            </a:r>
            <a:endParaRPr lang="en-US" altLang="zh-TW" sz="2400" b="1" dirty="0"/>
          </a:p>
          <a:p>
            <a:pPr>
              <a:buNone/>
            </a:pPr>
            <a:r>
              <a:rPr lang="zh-TW" altLang="en-US" sz="2400" b="1" dirty="0"/>
              <a:t>                 厄    娃</a:t>
            </a:r>
            <a:endParaRPr lang="en-US" altLang="zh-TW" sz="2400" b="1" dirty="0"/>
          </a:p>
          <a:p>
            <a:pPr>
              <a:buNone/>
            </a:pPr>
            <a:endParaRPr lang="en-US" altLang="zh-TW" dirty="0"/>
          </a:p>
          <a:p>
            <a:pPr>
              <a:buNone/>
            </a:pPr>
            <a:r>
              <a:rPr lang="en-US" altLang="zh-TW" dirty="0" smtClean="0"/>
              <a:t>        </a:t>
            </a:r>
            <a:endParaRPr lang="en-US" altLang="zh-TW" sz="1700" dirty="0"/>
          </a:p>
          <a:p>
            <a:pPr>
              <a:buNone/>
            </a:pPr>
            <a:r>
              <a:rPr lang="en-US" altLang="zh-TW" sz="2400" b="1" dirty="0"/>
              <a:t>            </a:t>
            </a:r>
          </a:p>
          <a:p>
            <a:pPr>
              <a:buNone/>
            </a:pPr>
            <a:r>
              <a:rPr lang="en-US" altLang="zh-TW" sz="2400" b="1" dirty="0"/>
              <a:t>              (</a:t>
            </a:r>
            <a:r>
              <a:rPr lang="zh-TW" altLang="en-US" sz="2400" b="1" dirty="0"/>
              <a:t>恩寵橋樑</a:t>
            </a:r>
            <a:r>
              <a:rPr lang="en-US" altLang="zh-TW" sz="2400" b="1" dirty="0"/>
              <a:t>)</a:t>
            </a:r>
          </a:p>
          <a:p>
            <a:pPr>
              <a:buNone/>
            </a:pPr>
            <a:endParaRPr lang="en-US" altLang="zh-TW" sz="2400" b="1" dirty="0"/>
          </a:p>
          <a:p>
            <a:pPr>
              <a:buNone/>
            </a:pPr>
            <a:r>
              <a:rPr lang="en-US" altLang="zh-TW" dirty="0" smtClean="0"/>
              <a:t>              </a:t>
            </a:r>
            <a:r>
              <a:rPr lang="zh-TW" altLang="en-US" sz="2400" b="1" dirty="0"/>
              <a:t>人人</a:t>
            </a:r>
            <a:endParaRPr lang="en-US" altLang="zh-TW" sz="2400" b="1" dirty="0"/>
          </a:p>
          <a:p>
            <a:pPr>
              <a:buNone/>
            </a:pPr>
            <a:r>
              <a:rPr lang="en-US" altLang="zh-TW" sz="2400" b="1" dirty="0"/>
              <a:t>                </a:t>
            </a:r>
            <a:r>
              <a:rPr lang="zh-TW" altLang="en-US" sz="2400" b="1" dirty="0"/>
              <a:t>人 人 人</a:t>
            </a:r>
          </a:p>
        </p:txBody>
      </p:sp>
      <p:cxnSp>
        <p:nvCxnSpPr>
          <p:cNvPr id="15" name="直線接點 14"/>
          <p:cNvCxnSpPr/>
          <p:nvPr/>
        </p:nvCxnSpPr>
        <p:spPr>
          <a:xfrm flipH="1">
            <a:off x="5922655" y="3084946"/>
            <a:ext cx="1605" cy="2792331"/>
          </a:xfrm>
          <a:prstGeom prst="line">
            <a:avLst/>
          </a:prstGeom>
        </p:spPr>
        <p:style>
          <a:lnRef idx="2">
            <a:schemeClr val="dk1"/>
          </a:lnRef>
          <a:fillRef idx="0">
            <a:schemeClr val="dk1"/>
          </a:fillRef>
          <a:effectRef idx="1">
            <a:schemeClr val="dk1"/>
          </a:effectRef>
          <a:fontRef idx="minor">
            <a:schemeClr val="tx1"/>
          </a:fontRef>
        </p:style>
      </p:cxnSp>
      <p:cxnSp>
        <p:nvCxnSpPr>
          <p:cNvPr id="16" name="直線接點 15"/>
          <p:cNvCxnSpPr/>
          <p:nvPr/>
        </p:nvCxnSpPr>
        <p:spPr>
          <a:xfrm flipH="1">
            <a:off x="7160686" y="3110720"/>
            <a:ext cx="1605" cy="2766555"/>
          </a:xfrm>
          <a:prstGeom prst="line">
            <a:avLst/>
          </a:prstGeom>
        </p:spPr>
        <p:style>
          <a:lnRef idx="2">
            <a:schemeClr val="dk1"/>
          </a:lnRef>
          <a:fillRef idx="0">
            <a:schemeClr val="dk1"/>
          </a:fillRef>
          <a:effectRef idx="1">
            <a:schemeClr val="dk1"/>
          </a:effectRef>
          <a:fontRef idx="minor">
            <a:schemeClr val="tx1"/>
          </a:fontRef>
        </p:style>
      </p:cxnSp>
      <p:sp>
        <p:nvSpPr>
          <p:cNvPr id="2" name="向下箭號 1"/>
          <p:cNvSpPr/>
          <p:nvPr/>
        </p:nvSpPr>
        <p:spPr>
          <a:xfrm>
            <a:off x="6372128" y="3073531"/>
            <a:ext cx="293210" cy="2076415"/>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solidFill>
                <a:srgbClr val="FF0000"/>
              </a:solidFill>
            </a:endParaRPr>
          </a:p>
        </p:txBody>
      </p:sp>
      <p:sp>
        <p:nvSpPr>
          <p:cNvPr id="4" name="文字方塊 3"/>
          <p:cNvSpPr txBox="1"/>
          <p:nvPr/>
        </p:nvSpPr>
        <p:spPr>
          <a:xfrm>
            <a:off x="5738248" y="1784293"/>
            <a:ext cx="1654355" cy="523220"/>
          </a:xfrm>
          <a:prstGeom prst="rect">
            <a:avLst/>
          </a:prstGeom>
          <a:solidFill>
            <a:srgbClr val="FFFF0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zh-TW" altLang="en-US" sz="2800" i="1" dirty="0">
                <a:solidFill>
                  <a:srgbClr val="FF0000"/>
                </a:solidFill>
                <a:effectLst>
                  <a:outerShdw blurRad="38100" dist="38100" dir="2700000" algn="tl">
                    <a:srgbClr val="000000">
                      <a:alpha val="43137"/>
                    </a:srgbClr>
                  </a:outerShdw>
                </a:effectLst>
                <a:latin typeface="華康正顏楷體W5" pitchFamily="65" charset="-120"/>
                <a:ea typeface="華康正顏楷體W5" pitchFamily="65" charset="-120"/>
                <a:cs typeface="華康楷書體W7(P)" pitchFamily="66" charset="-120"/>
              </a:rPr>
              <a:t>天主的愛</a:t>
            </a:r>
          </a:p>
        </p:txBody>
      </p:sp>
      <p:grpSp>
        <p:nvGrpSpPr>
          <p:cNvPr id="17" name="群組 16"/>
          <p:cNvGrpSpPr/>
          <p:nvPr/>
        </p:nvGrpSpPr>
        <p:grpSpPr>
          <a:xfrm>
            <a:off x="3514759" y="1584922"/>
            <a:ext cx="1656184" cy="2149530"/>
            <a:chOff x="1937801" y="1484785"/>
            <a:chExt cx="1656184" cy="2185250"/>
          </a:xfrm>
        </p:grpSpPr>
        <p:sp>
          <p:nvSpPr>
            <p:cNvPr id="11" name="弧形箭號 (左彎) 10"/>
            <p:cNvSpPr/>
            <p:nvPr/>
          </p:nvSpPr>
          <p:spPr>
            <a:xfrm rot="10800000">
              <a:off x="1937801" y="1484785"/>
              <a:ext cx="1560944" cy="2185250"/>
            </a:xfrm>
            <a:prstGeom prst="curvedLeftArrow">
              <a:avLst>
                <a:gd name="adj1" fmla="val 6397"/>
                <a:gd name="adj2" fmla="val 31365"/>
                <a:gd name="adj3" fmla="val 4078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solidFill>
                  <a:prstClr val="black"/>
                </a:solidFill>
              </a:endParaRPr>
            </a:p>
          </p:txBody>
        </p:sp>
        <p:sp>
          <p:nvSpPr>
            <p:cNvPr id="13" name="文字方塊 12"/>
            <p:cNvSpPr txBox="1"/>
            <p:nvPr/>
          </p:nvSpPr>
          <p:spPr>
            <a:xfrm>
              <a:off x="2081817" y="2215221"/>
              <a:ext cx="1512168" cy="1032541"/>
            </a:xfrm>
            <a:prstGeom prst="rect">
              <a:avLst/>
            </a:prstGeom>
            <a:noFill/>
          </p:spPr>
          <p:txBody>
            <a:bodyPr wrap="square" rtlCol="0">
              <a:spAutoFit/>
            </a:bodyPr>
            <a:lstStyle/>
            <a:p>
              <a:r>
                <a:rPr lang="zh-TW" altLang="en-US" sz="2000" b="1" dirty="0">
                  <a:solidFill>
                    <a:prstClr val="black"/>
                  </a:solidFill>
                </a:rPr>
                <a:t>不服從天主</a:t>
              </a:r>
              <a:endParaRPr lang="en-US" altLang="zh-TW" sz="2000" b="1" dirty="0">
                <a:solidFill>
                  <a:prstClr val="black"/>
                </a:solidFill>
              </a:endParaRPr>
            </a:p>
            <a:p>
              <a:r>
                <a:rPr lang="zh-TW" altLang="zh-TW" sz="2000" b="1" dirty="0">
                  <a:solidFill>
                    <a:prstClr val="black"/>
                  </a:solidFill>
                </a:rPr>
                <a:t>羞辱了天主</a:t>
              </a:r>
              <a:endParaRPr lang="en-US" altLang="zh-TW" sz="2000" b="1" dirty="0">
                <a:solidFill>
                  <a:prstClr val="black"/>
                </a:solidFill>
              </a:endParaRPr>
            </a:p>
            <a:p>
              <a:r>
                <a:rPr lang="zh-TW" altLang="zh-TW" sz="2000" b="1" dirty="0">
                  <a:solidFill>
                    <a:prstClr val="black"/>
                  </a:solidFill>
                </a:rPr>
                <a:t>不孝順天主</a:t>
              </a:r>
              <a:endParaRPr lang="zh-TW" altLang="en-US" sz="2000" b="1" dirty="0">
                <a:solidFill>
                  <a:prstClr val="black"/>
                </a:solidFill>
              </a:endParaRPr>
            </a:p>
          </p:txBody>
        </p:sp>
      </p:grpSp>
      <p:grpSp>
        <p:nvGrpSpPr>
          <p:cNvPr id="8" name="群組 7"/>
          <p:cNvGrpSpPr/>
          <p:nvPr/>
        </p:nvGrpSpPr>
        <p:grpSpPr>
          <a:xfrm>
            <a:off x="5411444" y="2807033"/>
            <a:ext cx="2214578" cy="2143140"/>
            <a:chOff x="3776073" y="2691408"/>
            <a:chExt cx="2214578" cy="2143140"/>
          </a:xfrm>
        </p:grpSpPr>
        <p:cxnSp>
          <p:nvCxnSpPr>
            <p:cNvPr id="18" name="直線接點 17"/>
            <p:cNvCxnSpPr/>
            <p:nvPr/>
          </p:nvCxnSpPr>
          <p:spPr>
            <a:xfrm>
              <a:off x="3776073" y="2691408"/>
              <a:ext cx="2214578" cy="2071702"/>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a:xfrm rot="5400000">
              <a:off x="3765100" y="2727127"/>
              <a:ext cx="2143140" cy="2071702"/>
            </a:xfrm>
            <a:prstGeom prst="line">
              <a:avLst/>
            </a:prstGeom>
            <a:ln w="57150"/>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58515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sz="4000" dirty="0"/>
              <a:t>原罪產生了什麼基本問題？</a:t>
            </a:r>
            <a:endParaRPr lang="zh-TW" altLang="en-US" dirty="0"/>
          </a:p>
        </p:txBody>
      </p:sp>
      <p:sp>
        <p:nvSpPr>
          <p:cNvPr id="3" name="內容版面配置區 2"/>
          <p:cNvSpPr>
            <a:spLocks noGrp="1"/>
          </p:cNvSpPr>
          <p:nvPr>
            <p:ph idx="1"/>
          </p:nvPr>
        </p:nvSpPr>
        <p:spPr/>
        <p:txBody>
          <a:bodyPr/>
          <a:lstStyle/>
          <a:p>
            <a:r>
              <a:rPr lang="zh-TW" altLang="en-US" dirty="0" smtClean="0"/>
              <a:t>人不孝順、羞辱了</a:t>
            </a:r>
            <a:r>
              <a:rPr lang="zh-TW" altLang="en-US" b="1" dirty="0" smtClean="0">
                <a:solidFill>
                  <a:srgbClr val="FF0000"/>
                </a:solidFill>
              </a:rPr>
              <a:t>無限的</a:t>
            </a:r>
            <a:r>
              <a:rPr lang="zh-TW" altLang="en-US" dirty="0" smtClean="0"/>
              <a:t>天主</a:t>
            </a:r>
            <a:endParaRPr lang="en-US" altLang="zh-TW" dirty="0" smtClean="0"/>
          </a:p>
          <a:p>
            <a:pPr marL="82296" indent="0">
              <a:buNone/>
            </a:pPr>
            <a:r>
              <a:rPr lang="zh-TW" altLang="en-US" dirty="0" smtClean="0"/>
              <a:t>   所以，罪債是</a:t>
            </a:r>
            <a:endParaRPr lang="en-US" altLang="zh-TW" dirty="0" smtClean="0"/>
          </a:p>
          <a:p>
            <a:pPr marL="82296" indent="0">
              <a:buNone/>
            </a:pPr>
            <a:endParaRPr lang="en-US" altLang="zh-TW" dirty="0"/>
          </a:p>
          <a:p>
            <a:pPr marL="82296" indent="0">
              <a:buNone/>
            </a:pPr>
            <a:endParaRPr lang="en-US" altLang="zh-TW" dirty="0" smtClean="0"/>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5192" y="3437742"/>
            <a:ext cx="2232248" cy="31588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096" y="3143091"/>
            <a:ext cx="2448272" cy="33847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文字方塊 8"/>
          <p:cNvSpPr txBox="1"/>
          <p:nvPr/>
        </p:nvSpPr>
        <p:spPr>
          <a:xfrm>
            <a:off x="5883374" y="1970962"/>
            <a:ext cx="1932434" cy="584775"/>
          </a:xfrm>
          <a:prstGeom prst="rect">
            <a:avLst/>
          </a:prstGeom>
          <a:noFill/>
        </p:spPr>
        <p:txBody>
          <a:bodyPr wrap="square" rtlCol="0">
            <a:spAutoFit/>
          </a:bodyPr>
          <a:lstStyle/>
          <a:p>
            <a:r>
              <a:rPr lang="zh-TW" altLang="en-US" sz="3200" b="1" dirty="0">
                <a:solidFill>
                  <a:srgbClr val="FF0000"/>
                </a:solidFill>
              </a:rPr>
              <a:t>無限的</a:t>
            </a:r>
            <a:endParaRPr lang="zh-TW" altLang="en-US" sz="3200" dirty="0">
              <a:solidFill>
                <a:prstClr val="black"/>
              </a:solidFill>
            </a:endParaRPr>
          </a:p>
        </p:txBody>
      </p:sp>
      <p:sp>
        <p:nvSpPr>
          <p:cNvPr id="10" name="矩形 9"/>
          <p:cNvSpPr/>
          <p:nvPr/>
        </p:nvSpPr>
        <p:spPr>
          <a:xfrm>
            <a:off x="3276651" y="2577823"/>
            <a:ext cx="3262432" cy="830997"/>
          </a:xfrm>
          <a:prstGeom prst="rect">
            <a:avLst/>
          </a:prstGeom>
          <a:noFill/>
        </p:spPr>
        <p:txBody>
          <a:bodyPr wrap="none" lIns="91440" tIns="45720" rIns="91440" bIns="45720">
            <a:spAutoFit/>
          </a:bodyPr>
          <a:lstStyle/>
          <a:p>
            <a:pPr algn="ctr"/>
            <a:r>
              <a:rPr lang="zh-TW" altLang="en-US" sz="4800" b="1" dirty="0">
                <a:ln w="12700">
                  <a:solidFill>
                    <a:srgbClr val="4F271C">
                      <a:satMod val="155000"/>
                    </a:srgbClr>
                  </a:solidFill>
                  <a:prstDash val="solid"/>
                </a:ln>
                <a:solidFill>
                  <a:srgbClr val="E7DEC9">
                    <a:tint val="85000"/>
                    <a:satMod val="155000"/>
                  </a:srgbClr>
                </a:solidFill>
                <a:effectLst>
                  <a:outerShdw blurRad="41275" dist="20320" dir="1800000" algn="tl" rotWithShape="0">
                    <a:srgbClr val="000000">
                      <a:alpha val="40000"/>
                    </a:srgbClr>
                  </a:outerShdw>
                </a:effectLst>
              </a:rPr>
              <a:t>人無法賠補</a:t>
            </a:r>
          </a:p>
        </p:txBody>
      </p:sp>
    </p:spTree>
    <p:extLst>
      <p:ext uri="{BB962C8B-B14F-4D97-AF65-F5344CB8AC3E}">
        <p14:creationId xmlns:p14="http://schemas.microsoft.com/office/powerpoint/2010/main" val="192529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1486" y="3418026"/>
            <a:ext cx="3238500" cy="3238500"/>
          </a:xfrm>
          <a:prstGeom prst="rect">
            <a:avLst/>
          </a:prstGeom>
        </p:spPr>
      </p:pic>
      <p:sp>
        <p:nvSpPr>
          <p:cNvPr id="2" name="標題 1"/>
          <p:cNvSpPr>
            <a:spLocks noGrp="1"/>
          </p:cNvSpPr>
          <p:nvPr>
            <p:ph type="title"/>
          </p:nvPr>
        </p:nvSpPr>
        <p:spPr/>
        <p:txBody>
          <a:bodyPr/>
          <a:lstStyle/>
          <a:p>
            <a:pPr algn="ctr"/>
            <a:r>
              <a:rPr lang="zh-TW" altLang="zh-TW" sz="4000" dirty="0"/>
              <a:t>原罪產生了什麼基本問題？</a:t>
            </a:r>
            <a:endParaRPr lang="zh-TW" altLang="en-US" dirty="0"/>
          </a:p>
        </p:txBody>
      </p:sp>
      <p:sp>
        <p:nvSpPr>
          <p:cNvPr id="3" name="內容版面配置區 2"/>
          <p:cNvSpPr>
            <a:spLocks noGrp="1"/>
          </p:cNvSpPr>
          <p:nvPr>
            <p:ph idx="1"/>
          </p:nvPr>
        </p:nvSpPr>
        <p:spPr>
          <a:xfrm>
            <a:off x="3143672" y="1556792"/>
            <a:ext cx="6664784" cy="2197224"/>
          </a:xfrm>
        </p:spPr>
        <p:txBody>
          <a:bodyPr>
            <a:noAutofit/>
          </a:bodyPr>
          <a:lstStyle/>
          <a:p>
            <a:r>
              <a:rPr lang="zh-TW" altLang="en-US" sz="3600" dirty="0">
                <a:solidFill>
                  <a:schemeClr val="accent3">
                    <a:lumMod val="50000"/>
                  </a:schemeClr>
                </a:solidFill>
              </a:rPr>
              <a:t>無限的罪債</a:t>
            </a:r>
            <a:endParaRPr lang="en-US" altLang="zh-TW" sz="3600" dirty="0">
              <a:solidFill>
                <a:schemeClr val="accent3">
                  <a:lumMod val="50000"/>
                </a:schemeClr>
              </a:solidFill>
            </a:endParaRPr>
          </a:p>
          <a:p>
            <a:r>
              <a:rPr lang="zh-TW" altLang="en-US" sz="3600" dirty="0">
                <a:solidFill>
                  <a:schemeClr val="accent3">
                    <a:lumMod val="50000"/>
                  </a:schemeClr>
                </a:solidFill>
              </a:rPr>
              <a:t>按天主的</a:t>
            </a:r>
            <a:r>
              <a:rPr lang="zh-TW" altLang="en-US" sz="3600" b="1" dirty="0">
                <a:solidFill>
                  <a:srgbClr val="FF0000"/>
                </a:solidFill>
              </a:rPr>
              <a:t>正義</a:t>
            </a:r>
            <a:r>
              <a:rPr lang="zh-TW" altLang="en-US" sz="3600" dirty="0">
                <a:solidFill>
                  <a:schemeClr val="accent3">
                    <a:lumMod val="50000"/>
                  </a:schemeClr>
                </a:solidFill>
              </a:rPr>
              <a:t>，只有人能賠補人的罪債</a:t>
            </a:r>
          </a:p>
        </p:txBody>
      </p:sp>
      <p:sp>
        <p:nvSpPr>
          <p:cNvPr id="4" name="矩形 3"/>
          <p:cNvSpPr/>
          <p:nvPr/>
        </p:nvSpPr>
        <p:spPr>
          <a:xfrm>
            <a:off x="3359697" y="4437113"/>
            <a:ext cx="3997607" cy="1200329"/>
          </a:xfrm>
          <a:prstGeom prst="rect">
            <a:avLst/>
          </a:prstGeom>
          <a:noFill/>
        </p:spPr>
        <p:txBody>
          <a:bodyPr wrap="square" lIns="91440" tIns="45720" rIns="91440" bIns="45720">
            <a:spAutoFit/>
          </a:bodyPr>
          <a:lstStyle/>
          <a:p>
            <a:pPr algn="ctr"/>
            <a:r>
              <a:rPr lang="zh-TW" altLang="en-US" sz="7200" b="1" dirty="0">
                <a:ln w="31550" cmpd="sng">
                  <a:gradFill>
                    <a:gsLst>
                      <a:gs pos="25000">
                        <a:srgbClr val="3891A7">
                          <a:shade val="25000"/>
                          <a:satMod val="190000"/>
                        </a:srgbClr>
                      </a:gs>
                      <a:gs pos="80000">
                        <a:srgbClr val="3891A7">
                          <a:tint val="75000"/>
                          <a:satMod val="190000"/>
                        </a:srgbClr>
                      </a:gs>
                    </a:gsLst>
                    <a:lin ang="5400000"/>
                  </a:gradFill>
                  <a:prstDash val="solid"/>
                </a:ln>
                <a:solidFill>
                  <a:srgbClr val="FFFFFF"/>
                </a:solidFill>
                <a:effectLst>
                  <a:innerShdw blurRad="63500" dist="50800" dir="13500000">
                    <a:prstClr val="black">
                      <a:alpha val="50000"/>
                    </a:prstClr>
                  </a:innerShdw>
                </a:effectLst>
              </a:rPr>
              <a:t>怎麼辦？</a:t>
            </a:r>
          </a:p>
        </p:txBody>
      </p:sp>
    </p:spTree>
    <p:extLst>
      <p:ext uri="{BB962C8B-B14F-4D97-AF65-F5344CB8AC3E}">
        <p14:creationId xmlns:p14="http://schemas.microsoft.com/office/powerpoint/2010/main" val="42520893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398338" y="908720"/>
            <a:ext cx="4248472" cy="6215106"/>
          </a:xfrm>
        </p:spPr>
        <p:txBody>
          <a:bodyPr>
            <a:normAutofit fontScale="85000" lnSpcReduction="20000"/>
          </a:bodyPr>
          <a:lstStyle/>
          <a:p>
            <a:pPr>
              <a:buNone/>
            </a:pPr>
            <a:endParaRPr lang="en-US" altLang="zh-TW" dirty="0" smtClean="0">
              <a:latin typeface="標楷體" pitchFamily="65" charset="-120"/>
              <a:ea typeface="標楷體" pitchFamily="65" charset="-120"/>
            </a:endParaRPr>
          </a:p>
          <a:p>
            <a:pPr>
              <a:buNone/>
            </a:pPr>
            <a:r>
              <a:rPr lang="zh-TW" altLang="en-US" dirty="0" smtClean="0"/>
              <a:t>        </a:t>
            </a:r>
            <a:endParaRPr lang="en-US" altLang="zh-TW" dirty="0">
              <a:latin typeface="微軟正黑體" pitchFamily="34" charset="-120"/>
              <a:ea typeface="微軟正黑體" pitchFamily="34" charset="-120"/>
            </a:endParaRPr>
          </a:p>
          <a:p>
            <a:pPr>
              <a:buNone/>
            </a:pPr>
            <a:r>
              <a:rPr lang="en-US" altLang="zh-TW" dirty="0" smtClean="0"/>
              <a:t>          </a:t>
            </a:r>
          </a:p>
          <a:p>
            <a:pPr>
              <a:buNone/>
            </a:pPr>
            <a:r>
              <a:rPr lang="en-US" altLang="zh-TW" dirty="0">
                <a:latin typeface="標楷體" pitchFamily="65" charset="-120"/>
                <a:ea typeface="標楷體" pitchFamily="65" charset="-120"/>
              </a:rPr>
              <a:t> </a:t>
            </a:r>
            <a:r>
              <a:rPr lang="en-US" altLang="zh-TW" dirty="0" smtClean="0">
                <a:latin typeface="標楷體" pitchFamily="65" charset="-120"/>
                <a:ea typeface="標楷體" pitchFamily="65" charset="-120"/>
              </a:rPr>
              <a:t>     </a:t>
            </a:r>
          </a:p>
          <a:p>
            <a:pPr>
              <a:buNone/>
            </a:pPr>
            <a:r>
              <a:rPr lang="en-US" altLang="zh-TW" dirty="0">
                <a:latin typeface="標楷體" pitchFamily="65" charset="-120"/>
                <a:ea typeface="標楷體" pitchFamily="65" charset="-120"/>
              </a:rPr>
              <a:t> </a:t>
            </a:r>
            <a:r>
              <a:rPr lang="en-US" altLang="zh-TW" dirty="0" smtClean="0">
                <a:latin typeface="標楷體" pitchFamily="65" charset="-120"/>
                <a:ea typeface="標楷體" pitchFamily="65" charset="-120"/>
              </a:rPr>
              <a:t>       </a:t>
            </a:r>
            <a:r>
              <a:rPr lang="en-US" altLang="zh-TW" dirty="0" smtClean="0"/>
              <a:t>    </a:t>
            </a:r>
          </a:p>
          <a:p>
            <a:pPr>
              <a:buNone/>
            </a:pPr>
            <a:endParaRPr lang="en-US" altLang="zh-TW" dirty="0"/>
          </a:p>
          <a:p>
            <a:pPr>
              <a:buNone/>
            </a:pPr>
            <a:r>
              <a:rPr lang="zh-TW" altLang="en-US" sz="2800" dirty="0">
                <a:latin typeface="標楷體" pitchFamily="65" charset="-120"/>
                <a:ea typeface="標楷體" pitchFamily="65" charset="-120"/>
              </a:rPr>
              <a:t>         </a:t>
            </a:r>
            <a:r>
              <a:rPr lang="zh-TW" altLang="en-US" dirty="0">
                <a:latin typeface="微軟正黑體" pitchFamily="34" charset="-120"/>
                <a:ea typeface="微軟正黑體" pitchFamily="34" charset="-120"/>
              </a:rPr>
              <a:t>亞當</a:t>
            </a:r>
            <a:endParaRPr lang="en-US" altLang="zh-TW" dirty="0">
              <a:latin typeface="微軟正黑體" pitchFamily="34" charset="-120"/>
              <a:ea typeface="微軟正黑體" pitchFamily="34" charset="-120"/>
            </a:endParaRPr>
          </a:p>
          <a:p>
            <a:pPr>
              <a:buNone/>
            </a:pPr>
            <a:r>
              <a:rPr lang="zh-TW" altLang="en-US" dirty="0">
                <a:latin typeface="微軟正黑體" pitchFamily="34" charset="-120"/>
                <a:ea typeface="微軟正黑體" pitchFamily="34" charset="-120"/>
              </a:rPr>
              <a:t>         </a:t>
            </a:r>
            <a:r>
              <a:rPr lang="zh-TW" altLang="en-US" dirty="0" smtClean="0">
                <a:latin typeface="微軟正黑體" pitchFamily="34" charset="-120"/>
                <a:ea typeface="微軟正黑體" pitchFamily="34" charset="-120"/>
              </a:rPr>
              <a:t>       厄</a:t>
            </a:r>
            <a:r>
              <a:rPr lang="zh-TW" altLang="en-US" dirty="0">
                <a:latin typeface="微軟正黑體" pitchFamily="34" charset="-120"/>
                <a:ea typeface="微軟正黑體" pitchFamily="34" charset="-120"/>
              </a:rPr>
              <a:t>娃</a:t>
            </a:r>
            <a:endParaRPr lang="en-US" altLang="zh-TW" dirty="0">
              <a:latin typeface="微軟正黑體" pitchFamily="34" charset="-120"/>
              <a:ea typeface="微軟正黑體" pitchFamily="34" charset="-120"/>
            </a:endParaRPr>
          </a:p>
          <a:p>
            <a:pPr>
              <a:buNone/>
            </a:pPr>
            <a:endParaRPr lang="en-US" altLang="zh-TW" dirty="0"/>
          </a:p>
          <a:p>
            <a:pPr>
              <a:buNone/>
            </a:pPr>
            <a:r>
              <a:rPr lang="en-US" altLang="zh-TW" dirty="0" smtClean="0"/>
              <a:t>        </a:t>
            </a:r>
            <a:endParaRPr lang="en-US" altLang="zh-TW" sz="1700" dirty="0"/>
          </a:p>
          <a:p>
            <a:pPr>
              <a:buNone/>
            </a:pPr>
            <a:r>
              <a:rPr lang="en-US" altLang="zh-TW" sz="2200" dirty="0"/>
              <a:t>               </a:t>
            </a:r>
            <a:r>
              <a:rPr lang="en-US" altLang="zh-TW" dirty="0">
                <a:latin typeface="微軟正黑體" pitchFamily="34" charset="-120"/>
                <a:ea typeface="微軟正黑體" pitchFamily="34" charset="-120"/>
              </a:rPr>
              <a:t>(</a:t>
            </a:r>
            <a:r>
              <a:rPr lang="zh-TW" altLang="en-US" dirty="0">
                <a:latin typeface="微軟正黑體" pitchFamily="34" charset="-120"/>
                <a:ea typeface="微軟正黑體" pitchFamily="34" charset="-120"/>
              </a:rPr>
              <a:t>恩寵橋樑</a:t>
            </a:r>
            <a:r>
              <a:rPr lang="en-US" altLang="zh-TW" dirty="0">
                <a:latin typeface="微軟正黑體" pitchFamily="34" charset="-120"/>
                <a:ea typeface="微軟正黑體" pitchFamily="34" charset="-120"/>
              </a:rPr>
              <a:t>)</a:t>
            </a:r>
          </a:p>
          <a:p>
            <a:pPr>
              <a:buNone/>
            </a:pPr>
            <a:endParaRPr lang="en-US" altLang="zh-TW" dirty="0"/>
          </a:p>
          <a:p>
            <a:pPr>
              <a:buNone/>
            </a:pPr>
            <a:r>
              <a:rPr lang="en-US" altLang="zh-TW" dirty="0" smtClean="0"/>
              <a:t>           </a:t>
            </a:r>
            <a:r>
              <a:rPr lang="en-US" altLang="zh-TW" dirty="0" smtClean="0">
                <a:latin typeface="微軟正黑體" pitchFamily="34" charset="-120"/>
                <a:ea typeface="微軟正黑體" pitchFamily="34" charset="-120"/>
              </a:rPr>
              <a:t>     </a:t>
            </a:r>
            <a:r>
              <a:rPr lang="zh-TW" altLang="en-US" dirty="0">
                <a:latin typeface="微軟正黑體" pitchFamily="34" charset="-120"/>
                <a:ea typeface="微軟正黑體" pitchFamily="34" charset="-120"/>
              </a:rPr>
              <a:t>人人</a:t>
            </a:r>
            <a:endParaRPr lang="en-US" altLang="zh-TW" dirty="0">
              <a:latin typeface="微軟正黑體" pitchFamily="34" charset="-120"/>
              <a:ea typeface="微軟正黑體" pitchFamily="34" charset="-120"/>
            </a:endParaRPr>
          </a:p>
          <a:p>
            <a:pPr>
              <a:buNone/>
            </a:pPr>
            <a:r>
              <a:rPr lang="en-US" altLang="zh-TW" dirty="0">
                <a:latin typeface="微軟正黑體" pitchFamily="34" charset="-120"/>
                <a:ea typeface="微軟正黑體" pitchFamily="34" charset="-120"/>
              </a:rPr>
              <a:t>      </a:t>
            </a:r>
            <a:r>
              <a:rPr lang="en-US" altLang="zh-TW" dirty="0" smtClean="0">
                <a:latin typeface="微軟正黑體" pitchFamily="34" charset="-120"/>
                <a:ea typeface="微軟正黑體" pitchFamily="34" charset="-120"/>
              </a:rPr>
              <a:t>        </a:t>
            </a:r>
            <a:r>
              <a:rPr lang="zh-TW" altLang="en-US" dirty="0" smtClean="0">
                <a:latin typeface="微軟正黑體" pitchFamily="34" charset="-120"/>
                <a:ea typeface="微軟正黑體" pitchFamily="34" charset="-120"/>
              </a:rPr>
              <a:t>人 </a:t>
            </a:r>
            <a:r>
              <a:rPr lang="zh-TW" altLang="en-US" dirty="0">
                <a:latin typeface="微軟正黑體" pitchFamily="34" charset="-120"/>
                <a:ea typeface="微軟正黑體" pitchFamily="34" charset="-120"/>
              </a:rPr>
              <a:t>人 人</a:t>
            </a:r>
          </a:p>
        </p:txBody>
      </p:sp>
      <p:cxnSp>
        <p:nvCxnSpPr>
          <p:cNvPr id="15" name="直線接點 14"/>
          <p:cNvCxnSpPr/>
          <p:nvPr/>
        </p:nvCxnSpPr>
        <p:spPr>
          <a:xfrm flipH="1">
            <a:off x="4686238" y="2632474"/>
            <a:ext cx="2038" cy="3111022"/>
          </a:xfrm>
          <a:prstGeom prst="line">
            <a:avLst/>
          </a:prstGeom>
        </p:spPr>
        <p:style>
          <a:lnRef idx="2">
            <a:schemeClr val="dk1"/>
          </a:lnRef>
          <a:fillRef idx="0">
            <a:schemeClr val="dk1"/>
          </a:fillRef>
          <a:effectRef idx="1">
            <a:schemeClr val="dk1"/>
          </a:effectRef>
          <a:fontRef idx="minor">
            <a:schemeClr val="tx1"/>
          </a:fontRef>
        </p:style>
      </p:cxnSp>
      <p:cxnSp>
        <p:nvCxnSpPr>
          <p:cNvPr id="16" name="直線接點 15"/>
          <p:cNvCxnSpPr/>
          <p:nvPr/>
        </p:nvCxnSpPr>
        <p:spPr>
          <a:xfrm flipH="1">
            <a:off x="5971924" y="2632474"/>
            <a:ext cx="2038" cy="3111022"/>
          </a:xfrm>
          <a:prstGeom prst="line">
            <a:avLst/>
          </a:prstGeom>
        </p:spPr>
        <p:style>
          <a:lnRef idx="2">
            <a:schemeClr val="dk1"/>
          </a:lnRef>
          <a:fillRef idx="0">
            <a:schemeClr val="dk1"/>
          </a:fillRef>
          <a:effectRef idx="1">
            <a:schemeClr val="dk1"/>
          </a:effectRef>
          <a:fontRef idx="minor">
            <a:schemeClr val="tx1"/>
          </a:fontRef>
        </p:style>
      </p:cxnSp>
      <p:cxnSp>
        <p:nvCxnSpPr>
          <p:cNvPr id="18" name="直線接點 17"/>
          <p:cNvCxnSpPr/>
          <p:nvPr/>
        </p:nvCxnSpPr>
        <p:spPr>
          <a:xfrm>
            <a:off x="4042508" y="3859615"/>
            <a:ext cx="2840108" cy="2255491"/>
          </a:xfrm>
          <a:prstGeom prst="line">
            <a:avLst/>
          </a:prstGeom>
        </p:spPr>
        <p:style>
          <a:lnRef idx="3">
            <a:schemeClr val="dk1"/>
          </a:lnRef>
          <a:fillRef idx="0">
            <a:schemeClr val="dk1"/>
          </a:fillRef>
          <a:effectRef idx="2">
            <a:schemeClr val="dk1"/>
          </a:effectRef>
          <a:fontRef idx="minor">
            <a:schemeClr val="tx1"/>
          </a:fontRef>
        </p:style>
      </p:cxnSp>
      <p:cxnSp>
        <p:nvCxnSpPr>
          <p:cNvPr id="19" name="直線接點 18"/>
          <p:cNvCxnSpPr/>
          <p:nvPr/>
        </p:nvCxnSpPr>
        <p:spPr>
          <a:xfrm flipH="1">
            <a:off x="3950892" y="3781839"/>
            <a:ext cx="2656876" cy="2333266"/>
          </a:xfrm>
          <a:prstGeom prst="line">
            <a:avLst/>
          </a:prstGeom>
        </p:spPr>
        <p:style>
          <a:lnRef idx="3">
            <a:schemeClr val="dk1"/>
          </a:lnRef>
          <a:fillRef idx="0">
            <a:schemeClr val="dk1"/>
          </a:fillRef>
          <a:effectRef idx="2">
            <a:schemeClr val="dk1"/>
          </a:effectRef>
          <a:fontRef idx="minor">
            <a:schemeClr val="tx1"/>
          </a:fontRef>
        </p:style>
      </p:cxnSp>
      <p:sp>
        <p:nvSpPr>
          <p:cNvPr id="17" name="文字方塊 16"/>
          <p:cNvSpPr txBox="1"/>
          <p:nvPr/>
        </p:nvSpPr>
        <p:spPr>
          <a:xfrm>
            <a:off x="6982957" y="5786134"/>
            <a:ext cx="1318277" cy="646331"/>
          </a:xfrm>
          <a:prstGeom prst="rect">
            <a:avLst/>
          </a:prstGeom>
          <a:noFill/>
        </p:spPr>
        <p:txBody>
          <a:bodyPr wrap="square" rtlCol="0">
            <a:spAutoFit/>
          </a:bodyPr>
          <a:lstStyle/>
          <a:p>
            <a:r>
              <a:rPr lang="zh-TW" altLang="en-US" sz="3600" b="1" dirty="0">
                <a:solidFill>
                  <a:srgbClr val="FF0000"/>
                </a:solidFill>
                <a:latin typeface="華康正顏楷體W5" pitchFamily="65" charset="-120"/>
                <a:ea typeface="華康正顏楷體W5" pitchFamily="65" charset="-120"/>
              </a:rPr>
              <a:t>人性</a:t>
            </a:r>
          </a:p>
        </p:txBody>
      </p:sp>
      <p:grpSp>
        <p:nvGrpSpPr>
          <p:cNvPr id="2" name="群組 1"/>
          <p:cNvGrpSpPr/>
          <p:nvPr/>
        </p:nvGrpSpPr>
        <p:grpSpPr>
          <a:xfrm>
            <a:off x="1420737" y="-128580"/>
            <a:ext cx="7675438" cy="7895157"/>
            <a:chOff x="-1016929" y="-401593"/>
            <a:chExt cx="7766923" cy="7895157"/>
          </a:xfrm>
        </p:grpSpPr>
        <p:sp>
          <p:nvSpPr>
            <p:cNvPr id="22" name="弧形 21"/>
            <p:cNvSpPr/>
            <p:nvPr/>
          </p:nvSpPr>
          <p:spPr>
            <a:xfrm rot="2860080">
              <a:off x="-336113" y="348573"/>
              <a:ext cx="5976664" cy="5934848"/>
            </a:xfrm>
            <a:prstGeom prst="arc">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TW" altLang="en-US">
                <a:solidFill>
                  <a:prstClr val="black"/>
                </a:solidFill>
              </a:endParaRPr>
            </a:p>
          </p:txBody>
        </p:sp>
        <p:sp>
          <p:nvSpPr>
            <p:cNvPr id="24" name="弧形 23"/>
            <p:cNvSpPr/>
            <p:nvPr/>
          </p:nvSpPr>
          <p:spPr>
            <a:xfrm rot="2517175">
              <a:off x="-1016929" y="-401593"/>
              <a:ext cx="7766923" cy="7895157"/>
            </a:xfrm>
            <a:prstGeom prst="arc">
              <a:avLst>
                <a:gd name="adj1" fmla="val 16634134"/>
                <a:gd name="adj2" fmla="val 194669"/>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TW" altLang="en-US">
                <a:solidFill>
                  <a:prstClr val="black"/>
                </a:solidFill>
              </a:endParaRPr>
            </a:p>
          </p:txBody>
        </p:sp>
      </p:grpSp>
      <p:sp>
        <p:nvSpPr>
          <p:cNvPr id="6" name="文字方塊 5"/>
          <p:cNvSpPr txBox="1"/>
          <p:nvPr/>
        </p:nvSpPr>
        <p:spPr>
          <a:xfrm>
            <a:off x="8092480" y="2014312"/>
            <a:ext cx="615553" cy="3214888"/>
          </a:xfrm>
          <a:prstGeom prst="rect">
            <a:avLst/>
          </a:prstGeom>
          <a:noFill/>
        </p:spPr>
        <p:txBody>
          <a:bodyPr vert="eaVert" wrap="square" rtlCol="0">
            <a:spAutoFit/>
          </a:bodyPr>
          <a:lstStyle/>
          <a:p>
            <a:r>
              <a:rPr lang="zh-TW" altLang="en-US" sz="2800" dirty="0">
                <a:solidFill>
                  <a:prstClr val="black"/>
                </a:solidFill>
              </a:rPr>
              <a:t>耶穌基督降生成人</a:t>
            </a:r>
          </a:p>
        </p:txBody>
      </p:sp>
      <p:sp>
        <p:nvSpPr>
          <p:cNvPr id="21" name="標題 1"/>
          <p:cNvSpPr txBox="1">
            <a:spLocks/>
          </p:cNvSpPr>
          <p:nvPr/>
        </p:nvSpPr>
        <p:spPr>
          <a:xfrm>
            <a:off x="2910007" y="168465"/>
            <a:ext cx="7498080"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zh-TW" altLang="zh-TW" sz="4000" dirty="0">
                <a:solidFill>
                  <a:srgbClr val="4F271C">
                    <a:satMod val="130000"/>
                  </a:srgbClr>
                </a:solidFill>
              </a:rPr>
              <a:t>為什麼只有耶穌能來拯救我們？</a:t>
            </a:r>
            <a:endParaRPr lang="zh-TW" altLang="en-US" dirty="0">
              <a:solidFill>
                <a:srgbClr val="4F271C">
                  <a:satMod val="130000"/>
                </a:srgbClr>
              </a:solidFill>
            </a:endParaRPr>
          </a:p>
        </p:txBody>
      </p:sp>
      <p:sp>
        <p:nvSpPr>
          <p:cNvPr id="23" name="文字方塊 22"/>
          <p:cNvSpPr txBox="1"/>
          <p:nvPr/>
        </p:nvSpPr>
        <p:spPr>
          <a:xfrm>
            <a:off x="6847948" y="1062477"/>
            <a:ext cx="1786333" cy="1015663"/>
          </a:xfrm>
          <a:prstGeom prst="rect">
            <a:avLst/>
          </a:prstGeom>
          <a:noFill/>
        </p:spPr>
        <p:txBody>
          <a:bodyPr wrap="square" rtlCol="0">
            <a:spAutoFit/>
          </a:bodyPr>
          <a:lstStyle/>
          <a:p>
            <a:r>
              <a:rPr lang="zh-TW" altLang="en-US" sz="3600" b="1" dirty="0">
                <a:solidFill>
                  <a:srgbClr val="FF0000"/>
                </a:solidFill>
                <a:latin typeface="華康正顏楷體W5" pitchFamily="65" charset="-120"/>
                <a:ea typeface="華康正顏楷體W5" pitchFamily="65" charset="-120"/>
              </a:rPr>
              <a:t>天主性</a:t>
            </a:r>
            <a:endParaRPr lang="en-US" altLang="zh-TW" sz="3600" b="1" dirty="0">
              <a:solidFill>
                <a:srgbClr val="FF0000"/>
              </a:solidFill>
              <a:latin typeface="華康正顏楷體W5" pitchFamily="65" charset="-120"/>
              <a:ea typeface="華康正顏楷體W5" pitchFamily="65" charset="-120"/>
            </a:endParaRPr>
          </a:p>
          <a:p>
            <a:endParaRPr lang="zh-TW" altLang="en-US" sz="2400" b="1" dirty="0">
              <a:solidFill>
                <a:srgbClr val="FF0000"/>
              </a:solidFill>
            </a:endParaRPr>
          </a:p>
        </p:txBody>
      </p:sp>
      <p:sp>
        <p:nvSpPr>
          <p:cNvPr id="8" name="矩形 7"/>
          <p:cNvSpPr/>
          <p:nvPr/>
        </p:nvSpPr>
        <p:spPr>
          <a:xfrm>
            <a:off x="8749697" y="2967336"/>
            <a:ext cx="1338828" cy="769441"/>
          </a:xfrm>
          <a:prstGeom prst="rect">
            <a:avLst/>
          </a:prstGeom>
          <a:noFill/>
        </p:spPr>
        <p:txBody>
          <a:bodyPr wrap="none" lIns="91440" tIns="45720" rIns="91440" bIns="45720">
            <a:spAutoFit/>
          </a:bodyPr>
          <a:lstStyle/>
          <a:p>
            <a:pPr algn="ctr"/>
            <a:r>
              <a:rPr lang="zh-TW" altLang="en-US" sz="4400" b="1" dirty="0">
                <a:ln w="31550" cmpd="sng">
                  <a:gradFill>
                    <a:gsLst>
                      <a:gs pos="70000">
                        <a:srgbClr val="475A8D">
                          <a:shade val="50000"/>
                          <a:satMod val="190000"/>
                        </a:srgbClr>
                      </a:gs>
                      <a:gs pos="0">
                        <a:srgbClr val="475A8D">
                          <a:tint val="77000"/>
                          <a:satMod val="180000"/>
                        </a:srgbClr>
                      </a:gs>
                    </a:gsLst>
                    <a:lin ang="5400000"/>
                  </a:gradFill>
                  <a:prstDash val="solid"/>
                </a:ln>
                <a:solidFill>
                  <a:srgbClr val="475A8D">
                    <a:tint val="15000"/>
                    <a:satMod val="200000"/>
                  </a:srgbClr>
                </a:solidFill>
                <a:effectLst>
                  <a:outerShdw blurRad="50800" dist="40000" dir="5400000" algn="tl" rotWithShape="0">
                    <a:srgbClr val="000000">
                      <a:shade val="5000"/>
                      <a:satMod val="120000"/>
                      <a:alpha val="33000"/>
                    </a:srgbClr>
                  </a:outerShdw>
                </a:effectLst>
                <a:latin typeface="華康新綜藝體" pitchFamily="49" charset="-120"/>
                <a:ea typeface="華康新綜藝體" pitchFamily="49" charset="-120"/>
              </a:rPr>
              <a:t>服從</a:t>
            </a:r>
          </a:p>
        </p:txBody>
      </p:sp>
      <p:grpSp>
        <p:nvGrpSpPr>
          <p:cNvPr id="9" name="群組 8"/>
          <p:cNvGrpSpPr/>
          <p:nvPr/>
        </p:nvGrpSpPr>
        <p:grpSpPr>
          <a:xfrm>
            <a:off x="4085918" y="1269407"/>
            <a:ext cx="2436087" cy="1341678"/>
            <a:chOff x="2561917" y="1269407"/>
            <a:chExt cx="2436087" cy="1341678"/>
          </a:xfrm>
        </p:grpSpPr>
        <p:sp>
          <p:nvSpPr>
            <p:cNvPr id="20" name="橢圓 19"/>
            <p:cNvSpPr/>
            <p:nvPr/>
          </p:nvSpPr>
          <p:spPr>
            <a:xfrm>
              <a:off x="2561917" y="1269407"/>
              <a:ext cx="2436087" cy="1341678"/>
            </a:xfrm>
            <a:prstGeom prst="ellipse">
              <a:avLst/>
            </a:prstGeom>
            <a:solidFill>
              <a:schemeClr val="accent3">
                <a:lumMod val="40000"/>
                <a:lumOff val="60000"/>
              </a:schemeClr>
            </a:solid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zh-TW" altLang="en-US">
                <a:solidFill>
                  <a:prstClr val="white"/>
                </a:solidFill>
              </a:endParaRPr>
            </a:p>
          </p:txBody>
        </p:sp>
        <p:sp>
          <p:nvSpPr>
            <p:cNvPr id="25" name="文字方塊 24"/>
            <p:cNvSpPr txBox="1"/>
            <p:nvPr/>
          </p:nvSpPr>
          <p:spPr>
            <a:xfrm>
              <a:off x="2952782" y="1570307"/>
              <a:ext cx="1654355" cy="523220"/>
            </a:xfrm>
            <a:prstGeom prst="rect">
              <a:avLst/>
            </a:prstGeom>
            <a:solidFill>
              <a:srgbClr val="FFFF0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zh-TW" altLang="en-US" sz="2800" i="1" dirty="0">
                  <a:solidFill>
                    <a:srgbClr val="FF0000"/>
                  </a:solidFill>
                  <a:effectLst>
                    <a:outerShdw blurRad="38100" dist="38100" dir="2700000" algn="tl">
                      <a:srgbClr val="000000">
                        <a:alpha val="43137"/>
                      </a:srgbClr>
                    </a:outerShdw>
                  </a:effectLst>
                  <a:latin typeface="華康正顏楷體W5" pitchFamily="65" charset="-120"/>
                  <a:ea typeface="華康正顏楷體W5" pitchFamily="65" charset="-120"/>
                  <a:cs typeface="華康楷書體W7(P)" pitchFamily="66" charset="-120"/>
                </a:rPr>
                <a:t>天主的愛</a:t>
              </a:r>
            </a:p>
          </p:txBody>
        </p:sp>
      </p:grpSp>
    </p:spTree>
    <p:extLst>
      <p:ext uri="{BB962C8B-B14F-4D97-AF65-F5344CB8AC3E}">
        <p14:creationId xmlns:p14="http://schemas.microsoft.com/office/powerpoint/2010/main" val="335505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P spid="23" grpId="0"/>
      <p:bldP spid="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zh-TW" sz="4000" dirty="0"/>
              <a:t>為什麼只有耶穌能來拯救我們？</a:t>
            </a:r>
            <a:endParaRPr lang="zh-TW" altLang="en-US"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1116758">
            <a:off x="2825252" y="1776368"/>
            <a:ext cx="3145888" cy="4042742"/>
          </a:xfrm>
        </p:spPr>
      </p:pic>
      <p:sp>
        <p:nvSpPr>
          <p:cNvPr id="5" name="文字方塊 4"/>
          <p:cNvSpPr txBox="1"/>
          <p:nvPr/>
        </p:nvSpPr>
        <p:spPr>
          <a:xfrm>
            <a:off x="6269600" y="1556792"/>
            <a:ext cx="4176464" cy="4462760"/>
          </a:xfrm>
          <a:prstGeom prst="rect">
            <a:avLst/>
          </a:prstGeom>
          <a:noFill/>
        </p:spPr>
        <p:txBody>
          <a:bodyPr wrap="square" rtlCol="0">
            <a:spAutoFit/>
          </a:bodyPr>
          <a:lstStyle/>
          <a:p>
            <a:pPr algn="ctr"/>
            <a:r>
              <a:rPr lang="zh-TW" altLang="en-US" sz="3600" dirty="0">
                <a:solidFill>
                  <a:prstClr val="black"/>
                </a:solidFill>
              </a:rPr>
              <a:t>祂的天主性是無限的，祂所做的事有</a:t>
            </a:r>
            <a:r>
              <a:rPr lang="zh-TW" altLang="en-US" sz="4400" b="1" dirty="0">
                <a:solidFill>
                  <a:srgbClr val="FF0000"/>
                </a:solidFill>
              </a:rPr>
              <a:t>無限的價值。</a:t>
            </a:r>
            <a:endParaRPr lang="en-US" altLang="zh-TW" sz="4400" b="1" dirty="0">
              <a:solidFill>
                <a:srgbClr val="FF0000"/>
              </a:solidFill>
            </a:endParaRPr>
          </a:p>
          <a:p>
            <a:pPr algn="ctr"/>
            <a:endParaRPr lang="en-US" altLang="zh-TW" sz="3600" dirty="0">
              <a:solidFill>
                <a:prstClr val="black"/>
              </a:solidFill>
            </a:endParaRPr>
          </a:p>
          <a:p>
            <a:pPr algn="ctr"/>
            <a:r>
              <a:rPr lang="zh-TW" altLang="en-US" sz="3600">
                <a:solidFill>
                  <a:prstClr val="black"/>
                </a:solidFill>
              </a:rPr>
              <a:t>祂取得了</a:t>
            </a:r>
            <a:r>
              <a:rPr lang="zh-TW" altLang="en-US" sz="3600" dirty="0">
                <a:solidFill>
                  <a:prstClr val="black"/>
                </a:solidFill>
              </a:rPr>
              <a:t>人性，</a:t>
            </a:r>
            <a:r>
              <a:rPr lang="zh-TW" altLang="en-US" sz="4400" b="1" dirty="0">
                <a:solidFill>
                  <a:srgbClr val="FF0000"/>
                </a:solidFill>
              </a:rPr>
              <a:t>可以滿足天主對正義的要求。</a:t>
            </a:r>
          </a:p>
        </p:txBody>
      </p:sp>
    </p:spTree>
    <p:extLst>
      <p:ext uri="{BB962C8B-B14F-4D97-AF65-F5344CB8AC3E}">
        <p14:creationId xmlns:p14="http://schemas.microsoft.com/office/powerpoint/2010/main" val="84468710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標題 1"/>
          <p:cNvSpPr>
            <a:spLocks noGrp="1"/>
          </p:cNvSpPr>
          <p:nvPr>
            <p:ph type="title"/>
          </p:nvPr>
        </p:nvSpPr>
        <p:spPr>
          <a:xfrm>
            <a:off x="2910007" y="0"/>
            <a:ext cx="7498080" cy="1143000"/>
          </a:xfrm>
        </p:spPr>
        <p:txBody>
          <a:bodyPr>
            <a:normAutofit/>
          </a:bodyPr>
          <a:lstStyle/>
          <a:p>
            <a:pPr algn="ctr"/>
            <a:r>
              <a:rPr lang="zh-TW" altLang="zh-TW" sz="4000" dirty="0"/>
              <a:t>耶穌基督恢復了什麼？</a:t>
            </a:r>
            <a:endParaRPr lang="zh-TW" altLang="en-US" dirty="0"/>
          </a:p>
        </p:txBody>
      </p:sp>
      <p:sp>
        <p:nvSpPr>
          <p:cNvPr id="3" name="內容版面配置區 2"/>
          <p:cNvSpPr>
            <a:spLocks noGrp="1"/>
          </p:cNvSpPr>
          <p:nvPr>
            <p:ph idx="1"/>
          </p:nvPr>
        </p:nvSpPr>
        <p:spPr>
          <a:xfrm>
            <a:off x="3398338" y="642894"/>
            <a:ext cx="4248472" cy="6215106"/>
          </a:xfrm>
        </p:spPr>
        <p:txBody>
          <a:bodyPr>
            <a:normAutofit fontScale="70000" lnSpcReduction="20000"/>
          </a:bodyPr>
          <a:lstStyle/>
          <a:p>
            <a:pPr>
              <a:buNone/>
            </a:pPr>
            <a:endParaRPr lang="en-US" altLang="zh-TW" dirty="0" smtClean="0">
              <a:latin typeface="標楷體" pitchFamily="65" charset="-120"/>
              <a:ea typeface="標楷體" pitchFamily="65" charset="-120"/>
            </a:endParaRPr>
          </a:p>
          <a:p>
            <a:pPr>
              <a:buNone/>
            </a:pPr>
            <a:endParaRPr lang="en-US" altLang="zh-TW" dirty="0" smtClean="0">
              <a:latin typeface="+mj-ea"/>
              <a:ea typeface="+mj-ea"/>
            </a:endParaRPr>
          </a:p>
          <a:p>
            <a:pPr>
              <a:buNone/>
            </a:pPr>
            <a:r>
              <a:rPr lang="en-US" altLang="zh-TW" dirty="0" smtClean="0">
                <a:latin typeface="+mj-ea"/>
                <a:ea typeface="+mj-ea"/>
              </a:rPr>
              <a:t>          </a:t>
            </a:r>
          </a:p>
          <a:p>
            <a:pPr>
              <a:buNone/>
            </a:pPr>
            <a:r>
              <a:rPr lang="en-US" altLang="zh-TW" dirty="0">
                <a:latin typeface="+mj-ea"/>
                <a:ea typeface="+mj-ea"/>
              </a:rPr>
              <a:t> </a:t>
            </a:r>
            <a:r>
              <a:rPr lang="en-US" altLang="zh-TW" dirty="0" smtClean="0">
                <a:latin typeface="+mj-ea"/>
                <a:ea typeface="+mj-ea"/>
              </a:rPr>
              <a:t>     </a:t>
            </a:r>
          </a:p>
          <a:p>
            <a:pPr>
              <a:buNone/>
            </a:pPr>
            <a:r>
              <a:rPr lang="en-US" altLang="zh-TW" dirty="0">
                <a:latin typeface="+mj-ea"/>
                <a:ea typeface="+mj-ea"/>
              </a:rPr>
              <a:t> </a:t>
            </a:r>
            <a:r>
              <a:rPr lang="en-US" altLang="zh-TW" dirty="0" smtClean="0">
                <a:latin typeface="+mj-ea"/>
                <a:ea typeface="+mj-ea"/>
              </a:rPr>
              <a:t>                    </a:t>
            </a:r>
          </a:p>
          <a:p>
            <a:pPr>
              <a:buNone/>
            </a:pPr>
            <a:endParaRPr lang="en-US" altLang="zh-TW" dirty="0">
              <a:latin typeface="+mj-ea"/>
              <a:ea typeface="+mj-ea"/>
            </a:endParaRPr>
          </a:p>
          <a:p>
            <a:pPr>
              <a:buNone/>
            </a:pPr>
            <a:r>
              <a:rPr lang="zh-TW" altLang="en-US" sz="2800" dirty="0">
                <a:latin typeface="+mj-ea"/>
                <a:ea typeface="+mj-ea"/>
              </a:rPr>
              <a:t>                  亞當</a:t>
            </a:r>
            <a:endParaRPr lang="en-US" altLang="zh-TW" sz="2800" dirty="0">
              <a:latin typeface="+mj-ea"/>
              <a:ea typeface="+mj-ea"/>
            </a:endParaRPr>
          </a:p>
          <a:p>
            <a:pPr>
              <a:buNone/>
            </a:pPr>
            <a:r>
              <a:rPr lang="zh-TW" altLang="en-US" sz="2800" dirty="0">
                <a:latin typeface="+mj-ea"/>
                <a:ea typeface="+mj-ea"/>
              </a:rPr>
              <a:t>                  厄娃</a:t>
            </a:r>
            <a:endParaRPr lang="en-US" altLang="zh-TW" sz="2800" dirty="0">
              <a:latin typeface="+mj-ea"/>
              <a:ea typeface="+mj-ea"/>
            </a:endParaRPr>
          </a:p>
          <a:p>
            <a:pPr>
              <a:buNone/>
            </a:pPr>
            <a:endParaRPr lang="en-US" altLang="zh-TW" dirty="0">
              <a:latin typeface="+mj-ea"/>
              <a:ea typeface="+mj-ea"/>
            </a:endParaRPr>
          </a:p>
          <a:p>
            <a:pPr>
              <a:buNone/>
            </a:pPr>
            <a:r>
              <a:rPr lang="en-US" altLang="zh-TW" dirty="0" smtClean="0">
                <a:latin typeface="+mj-ea"/>
                <a:ea typeface="+mj-ea"/>
              </a:rPr>
              <a:t>        </a:t>
            </a:r>
            <a:endParaRPr lang="en-US" altLang="zh-TW" sz="1700" dirty="0">
              <a:latin typeface="+mj-ea"/>
              <a:ea typeface="+mj-ea"/>
            </a:endParaRPr>
          </a:p>
          <a:p>
            <a:pPr>
              <a:buNone/>
            </a:pPr>
            <a:r>
              <a:rPr lang="en-US" altLang="zh-TW" sz="2200" dirty="0">
                <a:latin typeface="+mj-ea"/>
                <a:ea typeface="+mj-ea"/>
              </a:rPr>
              <a:t>                  </a:t>
            </a:r>
            <a:r>
              <a:rPr lang="en-US" altLang="zh-TW" sz="2600" dirty="0">
                <a:latin typeface="+mj-ea"/>
                <a:ea typeface="+mj-ea"/>
              </a:rPr>
              <a:t>(</a:t>
            </a:r>
            <a:r>
              <a:rPr lang="zh-TW" altLang="en-US" sz="2600" dirty="0">
                <a:latin typeface="+mj-ea"/>
                <a:ea typeface="+mj-ea"/>
              </a:rPr>
              <a:t>恩寵橋樑</a:t>
            </a:r>
            <a:r>
              <a:rPr lang="en-US" altLang="zh-TW" sz="2600" dirty="0">
                <a:latin typeface="+mj-ea"/>
                <a:ea typeface="+mj-ea"/>
              </a:rPr>
              <a:t>)</a:t>
            </a:r>
          </a:p>
          <a:p>
            <a:pPr>
              <a:buNone/>
            </a:pPr>
            <a:endParaRPr lang="en-US" altLang="zh-TW" dirty="0">
              <a:latin typeface="+mj-ea"/>
              <a:ea typeface="+mj-ea"/>
            </a:endParaRPr>
          </a:p>
          <a:p>
            <a:pPr>
              <a:buNone/>
            </a:pPr>
            <a:r>
              <a:rPr lang="en-US" altLang="zh-TW" dirty="0" smtClean="0">
                <a:latin typeface="+mj-ea"/>
                <a:ea typeface="+mj-ea"/>
              </a:rPr>
              <a:t>           </a:t>
            </a:r>
          </a:p>
          <a:p>
            <a:pPr>
              <a:buNone/>
            </a:pPr>
            <a:r>
              <a:rPr lang="en-US" altLang="zh-TW" dirty="0">
                <a:latin typeface="+mj-ea"/>
                <a:ea typeface="+mj-ea"/>
              </a:rPr>
              <a:t> </a:t>
            </a:r>
            <a:r>
              <a:rPr lang="en-US" altLang="zh-TW" dirty="0" smtClean="0">
                <a:latin typeface="+mj-ea"/>
                <a:ea typeface="+mj-ea"/>
              </a:rPr>
              <a:t>                </a:t>
            </a:r>
            <a:r>
              <a:rPr lang="zh-TW" altLang="en-US" dirty="0" smtClean="0">
                <a:latin typeface="+mj-ea"/>
                <a:ea typeface="+mj-ea"/>
              </a:rPr>
              <a:t>人人</a:t>
            </a:r>
            <a:endParaRPr lang="en-US" altLang="zh-TW" dirty="0" smtClean="0">
              <a:latin typeface="+mj-ea"/>
              <a:ea typeface="+mj-ea"/>
            </a:endParaRPr>
          </a:p>
          <a:p>
            <a:pPr>
              <a:buNone/>
            </a:pPr>
            <a:r>
              <a:rPr lang="en-US" altLang="zh-TW" dirty="0">
                <a:latin typeface="+mj-ea"/>
                <a:ea typeface="+mj-ea"/>
              </a:rPr>
              <a:t> </a:t>
            </a:r>
            <a:r>
              <a:rPr lang="en-US" altLang="zh-TW" dirty="0" smtClean="0">
                <a:latin typeface="+mj-ea"/>
                <a:ea typeface="+mj-ea"/>
              </a:rPr>
              <a:t>             </a:t>
            </a:r>
            <a:r>
              <a:rPr lang="zh-TW" altLang="en-US" dirty="0" smtClean="0">
                <a:latin typeface="+mj-ea"/>
                <a:ea typeface="+mj-ea"/>
              </a:rPr>
              <a:t>人 人 人</a:t>
            </a:r>
            <a:endParaRPr lang="zh-TW" altLang="en-US" dirty="0">
              <a:latin typeface="+mj-ea"/>
              <a:ea typeface="+mj-ea"/>
            </a:endParaRPr>
          </a:p>
        </p:txBody>
      </p:sp>
      <p:cxnSp>
        <p:nvCxnSpPr>
          <p:cNvPr id="15" name="直線接點 14"/>
          <p:cNvCxnSpPr/>
          <p:nvPr/>
        </p:nvCxnSpPr>
        <p:spPr>
          <a:xfrm flipH="1">
            <a:off x="4619470" y="2643576"/>
            <a:ext cx="2038" cy="3111022"/>
          </a:xfrm>
          <a:prstGeom prst="line">
            <a:avLst/>
          </a:prstGeom>
        </p:spPr>
        <p:style>
          <a:lnRef idx="2">
            <a:schemeClr val="dk1"/>
          </a:lnRef>
          <a:fillRef idx="0">
            <a:schemeClr val="dk1"/>
          </a:fillRef>
          <a:effectRef idx="1">
            <a:schemeClr val="dk1"/>
          </a:effectRef>
          <a:fontRef idx="minor">
            <a:schemeClr val="tx1"/>
          </a:fontRef>
        </p:style>
      </p:cxnSp>
      <p:cxnSp>
        <p:nvCxnSpPr>
          <p:cNvPr id="16" name="直線接點 15"/>
          <p:cNvCxnSpPr/>
          <p:nvPr/>
        </p:nvCxnSpPr>
        <p:spPr>
          <a:xfrm flipH="1">
            <a:off x="5971924" y="2632474"/>
            <a:ext cx="2038" cy="3111022"/>
          </a:xfrm>
          <a:prstGeom prst="line">
            <a:avLst/>
          </a:prstGeom>
        </p:spPr>
        <p:style>
          <a:lnRef idx="2">
            <a:schemeClr val="dk1"/>
          </a:lnRef>
          <a:fillRef idx="0">
            <a:schemeClr val="dk1"/>
          </a:fillRef>
          <a:effectRef idx="1">
            <a:schemeClr val="dk1"/>
          </a:effectRef>
          <a:fontRef idx="minor">
            <a:schemeClr val="tx1"/>
          </a:fontRef>
        </p:style>
      </p:cxnSp>
      <p:grpSp>
        <p:nvGrpSpPr>
          <p:cNvPr id="8" name="群組 7"/>
          <p:cNvGrpSpPr/>
          <p:nvPr/>
        </p:nvGrpSpPr>
        <p:grpSpPr>
          <a:xfrm>
            <a:off x="3924681" y="3566956"/>
            <a:ext cx="2931724" cy="2333266"/>
            <a:chOff x="2478171" y="3566956"/>
            <a:chExt cx="2931724" cy="2333266"/>
          </a:xfrm>
        </p:grpSpPr>
        <p:cxnSp>
          <p:nvCxnSpPr>
            <p:cNvPr id="18" name="直線接點 17"/>
            <p:cNvCxnSpPr/>
            <p:nvPr/>
          </p:nvCxnSpPr>
          <p:spPr>
            <a:xfrm>
              <a:off x="2569787" y="3644731"/>
              <a:ext cx="2840108" cy="2255491"/>
            </a:xfrm>
            <a:prstGeom prst="line">
              <a:avLst/>
            </a:prstGeom>
          </p:spPr>
          <p:style>
            <a:lnRef idx="3">
              <a:schemeClr val="dk1"/>
            </a:lnRef>
            <a:fillRef idx="0">
              <a:schemeClr val="dk1"/>
            </a:fillRef>
            <a:effectRef idx="2">
              <a:schemeClr val="dk1"/>
            </a:effectRef>
            <a:fontRef idx="minor">
              <a:schemeClr val="tx1"/>
            </a:fontRef>
          </p:style>
        </p:cxnSp>
        <p:cxnSp>
          <p:nvCxnSpPr>
            <p:cNvPr id="19" name="直線接點 18"/>
            <p:cNvCxnSpPr/>
            <p:nvPr/>
          </p:nvCxnSpPr>
          <p:spPr>
            <a:xfrm flipH="1">
              <a:off x="2478171" y="3566956"/>
              <a:ext cx="2656876" cy="2333266"/>
            </a:xfrm>
            <a:prstGeom prst="line">
              <a:avLst/>
            </a:prstGeom>
          </p:spPr>
          <p:style>
            <a:lnRef idx="3">
              <a:schemeClr val="dk1"/>
            </a:lnRef>
            <a:fillRef idx="0">
              <a:schemeClr val="dk1"/>
            </a:fillRef>
            <a:effectRef idx="2">
              <a:schemeClr val="dk1"/>
            </a:effectRef>
            <a:fontRef idx="minor">
              <a:schemeClr val="tx1"/>
            </a:fontRef>
          </p:style>
        </p:cxnSp>
      </p:grpSp>
      <p:grpSp>
        <p:nvGrpSpPr>
          <p:cNvPr id="2" name="群組 1"/>
          <p:cNvGrpSpPr/>
          <p:nvPr/>
        </p:nvGrpSpPr>
        <p:grpSpPr>
          <a:xfrm>
            <a:off x="1684856" y="-341734"/>
            <a:ext cx="7675436" cy="7895157"/>
            <a:chOff x="-1016929" y="-401593"/>
            <a:chExt cx="7766923" cy="7895157"/>
          </a:xfrm>
        </p:grpSpPr>
        <p:sp>
          <p:nvSpPr>
            <p:cNvPr id="22" name="弧形 21"/>
            <p:cNvSpPr/>
            <p:nvPr/>
          </p:nvSpPr>
          <p:spPr>
            <a:xfrm rot="2860080">
              <a:off x="-336113" y="348573"/>
              <a:ext cx="5976664" cy="5934848"/>
            </a:xfrm>
            <a:prstGeom prst="arc">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TW" altLang="en-US">
                <a:solidFill>
                  <a:prstClr val="black"/>
                </a:solidFill>
              </a:endParaRPr>
            </a:p>
          </p:txBody>
        </p:sp>
        <p:sp>
          <p:nvSpPr>
            <p:cNvPr id="24" name="弧形 23"/>
            <p:cNvSpPr/>
            <p:nvPr/>
          </p:nvSpPr>
          <p:spPr>
            <a:xfrm rot="2517175">
              <a:off x="-1016929" y="-401593"/>
              <a:ext cx="7766923" cy="7895157"/>
            </a:xfrm>
            <a:prstGeom prst="arc">
              <a:avLst>
                <a:gd name="adj1" fmla="val 16634134"/>
                <a:gd name="adj2" fmla="val 194669"/>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TW" altLang="en-US">
                <a:solidFill>
                  <a:prstClr val="black"/>
                </a:solidFill>
              </a:endParaRPr>
            </a:p>
          </p:txBody>
        </p:sp>
      </p:grpSp>
      <p:sp>
        <p:nvSpPr>
          <p:cNvPr id="6" name="文字方塊 5"/>
          <p:cNvSpPr txBox="1"/>
          <p:nvPr/>
        </p:nvSpPr>
        <p:spPr>
          <a:xfrm>
            <a:off x="8400257" y="1952106"/>
            <a:ext cx="615553" cy="1655683"/>
          </a:xfrm>
          <a:prstGeom prst="rect">
            <a:avLst/>
          </a:prstGeom>
          <a:noFill/>
        </p:spPr>
        <p:txBody>
          <a:bodyPr vert="eaVert" wrap="square" rtlCol="0">
            <a:spAutoFit/>
          </a:bodyPr>
          <a:lstStyle/>
          <a:p>
            <a:r>
              <a:rPr lang="zh-TW" altLang="en-US" sz="2800" dirty="0">
                <a:solidFill>
                  <a:prstClr val="black"/>
                </a:solidFill>
              </a:rPr>
              <a:t>耶穌基督</a:t>
            </a:r>
          </a:p>
        </p:txBody>
      </p:sp>
      <p:sp>
        <p:nvSpPr>
          <p:cNvPr id="4" name="矩形 3"/>
          <p:cNvSpPr/>
          <p:nvPr/>
        </p:nvSpPr>
        <p:spPr>
          <a:xfrm>
            <a:off x="7384593" y="4187985"/>
            <a:ext cx="2646878" cy="1569660"/>
          </a:xfrm>
          <a:prstGeom prst="rect">
            <a:avLst/>
          </a:prstGeom>
          <a:noFill/>
        </p:spPr>
        <p:txBody>
          <a:bodyPr wrap="none" lIns="91440" tIns="45720" rIns="91440" bIns="45720">
            <a:spAutoFit/>
          </a:bodyPr>
          <a:lstStyle/>
          <a:p>
            <a:pPr algn="ctr"/>
            <a:r>
              <a:rPr lang="zh-TW" altLang="en-US" sz="4800" b="1" dirty="0">
                <a:ln w="19050">
                  <a:solidFill>
                    <a:srgbClr val="4F271C">
                      <a:tint val="1000"/>
                    </a:srgbClr>
                  </a:solidFill>
                  <a:prstDash val="solid"/>
                </a:ln>
                <a:solidFill>
                  <a:srgbClr val="FF0000"/>
                </a:solidFill>
                <a:effectLst>
                  <a:outerShdw blurRad="50000" dist="50800" dir="7500000" algn="tl">
                    <a:srgbClr val="000000">
                      <a:shade val="5000"/>
                      <a:alpha val="35000"/>
                    </a:srgbClr>
                  </a:outerShdw>
                </a:effectLst>
                <a:latin typeface="文鼎水管體" pitchFamily="49" charset="-120"/>
                <a:ea typeface="文鼎水管體" pitchFamily="49" charset="-120"/>
                <a:cs typeface="文鼎水管體" pitchFamily="49" charset="-120"/>
              </a:rPr>
              <a:t>新橋樑</a:t>
            </a:r>
            <a:endParaRPr lang="en-US" altLang="zh-TW" sz="4800" b="1" dirty="0">
              <a:ln w="19050">
                <a:solidFill>
                  <a:srgbClr val="4F271C">
                    <a:tint val="1000"/>
                  </a:srgbClr>
                </a:solidFill>
                <a:prstDash val="solid"/>
              </a:ln>
              <a:solidFill>
                <a:srgbClr val="FF0000"/>
              </a:solidFill>
              <a:effectLst>
                <a:outerShdw blurRad="50000" dist="50800" dir="7500000" algn="tl">
                  <a:srgbClr val="000000">
                    <a:shade val="5000"/>
                    <a:alpha val="35000"/>
                  </a:srgbClr>
                </a:outerShdw>
              </a:effectLst>
              <a:latin typeface="文鼎水管體" pitchFamily="49" charset="-120"/>
              <a:ea typeface="文鼎水管體" pitchFamily="49" charset="-120"/>
              <a:cs typeface="文鼎水管體" pitchFamily="49" charset="-120"/>
            </a:endParaRPr>
          </a:p>
          <a:p>
            <a:pPr algn="ctr"/>
            <a:r>
              <a:rPr lang="zh-TW" altLang="en-US" sz="4800" b="1" dirty="0">
                <a:ln w="19050">
                  <a:solidFill>
                    <a:srgbClr val="4F271C">
                      <a:tint val="1000"/>
                    </a:srgbClr>
                  </a:solidFill>
                  <a:prstDash val="solid"/>
                </a:ln>
                <a:solidFill>
                  <a:srgbClr val="FF0000"/>
                </a:solidFill>
                <a:effectLst>
                  <a:outerShdw blurRad="50000" dist="50800" dir="7500000" algn="tl">
                    <a:srgbClr val="000000">
                      <a:shade val="5000"/>
                      <a:alpha val="35000"/>
                    </a:srgbClr>
                  </a:outerShdw>
                </a:effectLst>
                <a:latin typeface="文鼎水管體" pitchFamily="49" charset="-120"/>
                <a:ea typeface="文鼎水管體" pitchFamily="49" charset="-120"/>
                <a:cs typeface="文鼎水管體" pitchFamily="49" charset="-120"/>
              </a:rPr>
              <a:t>（中介）</a:t>
            </a:r>
          </a:p>
        </p:txBody>
      </p:sp>
      <p:sp>
        <p:nvSpPr>
          <p:cNvPr id="21" name="橢圓 20"/>
          <p:cNvSpPr/>
          <p:nvPr/>
        </p:nvSpPr>
        <p:spPr>
          <a:xfrm>
            <a:off x="4085918" y="1269407"/>
            <a:ext cx="2436087" cy="1341678"/>
          </a:xfrm>
          <a:prstGeom prst="ellipse">
            <a:avLst/>
          </a:prstGeom>
          <a:solidFill>
            <a:schemeClr val="accent3">
              <a:lumMod val="40000"/>
              <a:lumOff val="60000"/>
            </a:schemeClr>
          </a:solid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zh-TW" altLang="en-US">
              <a:solidFill>
                <a:prstClr val="white"/>
              </a:solidFill>
            </a:endParaRPr>
          </a:p>
        </p:txBody>
      </p:sp>
      <p:sp>
        <p:nvSpPr>
          <p:cNvPr id="23" name="文字方塊 22"/>
          <p:cNvSpPr txBox="1"/>
          <p:nvPr/>
        </p:nvSpPr>
        <p:spPr>
          <a:xfrm>
            <a:off x="4476783" y="1690495"/>
            <a:ext cx="1654355" cy="523220"/>
          </a:xfrm>
          <a:prstGeom prst="rect">
            <a:avLst/>
          </a:prstGeom>
          <a:solidFill>
            <a:srgbClr val="FFFF0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zh-TW" altLang="en-US" sz="2800" i="1" dirty="0">
                <a:solidFill>
                  <a:srgbClr val="FF0000"/>
                </a:solidFill>
                <a:effectLst>
                  <a:outerShdw blurRad="38100" dist="38100" dir="2700000" algn="tl">
                    <a:srgbClr val="000000">
                      <a:alpha val="43137"/>
                    </a:srgbClr>
                  </a:outerShdw>
                </a:effectLst>
                <a:latin typeface="華康正顏楷體W5" pitchFamily="65" charset="-120"/>
                <a:ea typeface="華康正顏楷體W5" pitchFamily="65" charset="-120"/>
                <a:cs typeface="華康楷書體W7(P)" pitchFamily="66" charset="-120"/>
              </a:rPr>
              <a:t>天主的愛</a:t>
            </a:r>
          </a:p>
        </p:txBody>
      </p:sp>
    </p:spTree>
    <p:extLst>
      <p:ext uri="{BB962C8B-B14F-4D97-AF65-F5344CB8AC3E}">
        <p14:creationId xmlns:p14="http://schemas.microsoft.com/office/powerpoint/2010/main" val="103544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031" y="2131434"/>
            <a:ext cx="9905998" cy="1478570"/>
          </a:xfrm>
        </p:spPr>
        <p:txBody>
          <a:bodyPr/>
          <a:lstStyle/>
          <a:p>
            <a:pPr algn="ctr"/>
            <a:r>
              <a:rPr lang="en-US" altLang="zh-TW" b="1" dirty="0" smtClean="0">
                <a:effectLst>
                  <a:outerShdw blurRad="38100" dist="38100" dir="2700000" algn="tl">
                    <a:srgbClr val="000000">
                      <a:alpha val="43137"/>
                    </a:srgbClr>
                  </a:outerShdw>
                </a:effectLst>
              </a:rPr>
              <a:t>iii.</a:t>
            </a:r>
            <a:r>
              <a:rPr lang="zh-TW" altLang="en-US" b="1" dirty="0">
                <a:effectLst>
                  <a:outerShdw blurRad="38100" dist="38100" dir="2700000" algn="tl">
                    <a:srgbClr val="000000">
                      <a:alpha val="43137"/>
                    </a:srgbClr>
                  </a:outerShdw>
                </a:effectLst>
              </a:rPr>
              <a:t> 天主給人類的愛的計畫</a:t>
            </a:r>
            <a:r>
              <a:rPr lang="en-US" altLang="zh-TW" b="1" dirty="0">
                <a:effectLst>
                  <a:outerShdw blurRad="38100" dist="38100" dir="2700000" algn="tl">
                    <a:srgbClr val="000000">
                      <a:alpha val="43137"/>
                    </a:srgbClr>
                  </a:outerShdw>
                </a:effectLst>
              </a:rPr>
              <a:t>: </a:t>
            </a:r>
            <a:r>
              <a:rPr lang="zh-TW" altLang="en-US" b="1" dirty="0">
                <a:effectLst>
                  <a:outerShdw blurRad="38100" dist="38100" dir="2700000" algn="tl">
                    <a:srgbClr val="000000">
                      <a:alpha val="43137"/>
                    </a:srgbClr>
                  </a:outerShdw>
                </a:effectLst>
              </a:rPr>
              <a:t>永生 </a:t>
            </a:r>
            <a:endParaRPr lang="en-US"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452DB7F3-C77E-4428-A35D-EDF29CC50991}" type="slidenum">
              <a:rPr lang="en-US" smtClean="0"/>
              <a:t>9</a:t>
            </a:fld>
            <a:endParaRPr lang="en-US"/>
          </a:p>
        </p:txBody>
      </p:sp>
    </p:spTree>
    <p:extLst>
      <p:ext uri="{BB962C8B-B14F-4D97-AF65-F5344CB8AC3E}">
        <p14:creationId xmlns:p14="http://schemas.microsoft.com/office/powerpoint/2010/main" val="22369723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478570"/>
          </a:xfrm>
        </p:spPr>
        <p:txBody>
          <a:bodyPr>
            <a:normAutofit/>
          </a:bodyPr>
          <a:lstStyle/>
          <a:p>
            <a:pPr algn="ctr"/>
            <a:r>
              <a:rPr lang="en-US" altLang="zh-TW" b="1" dirty="0" smtClean="0">
                <a:effectLst>
                  <a:outerShdw blurRad="38100" dist="38100" dir="2700000" algn="tl">
                    <a:srgbClr val="000000">
                      <a:alpha val="43137"/>
                    </a:srgbClr>
                  </a:outerShdw>
                </a:effectLst>
              </a:rPr>
              <a:t>VI.</a:t>
            </a:r>
            <a:r>
              <a:rPr lang="zh-TW" altLang="en-US" b="1" dirty="0" smtClean="0">
                <a:effectLst>
                  <a:outerShdw blurRad="38100" dist="38100" dir="2700000" algn="tl">
                    <a:srgbClr val="000000">
                      <a:alpha val="43137"/>
                    </a:srgbClr>
                  </a:outerShdw>
                </a:effectLst>
              </a:rPr>
              <a:t> </a:t>
            </a:r>
            <a:r>
              <a:rPr lang="zh-TW" altLang="en-US" b="1" dirty="0">
                <a:effectLst>
                  <a:outerShdw blurRad="38100" dist="38100" dir="2700000" algn="tl">
                    <a:srgbClr val="000000">
                      <a:alpha val="43137"/>
                    </a:srgbClr>
                  </a:outerShdw>
                </a:effectLst>
              </a:rPr>
              <a:t>耶穌和宗徒們對天堂和地獄的</a:t>
            </a:r>
            <a:r>
              <a:rPr lang="zh-TW" altLang="en-US" b="1" dirty="0" smtClean="0">
                <a:effectLst>
                  <a:outerShdw blurRad="38100" dist="38100" dir="2700000" algn="tl">
                    <a:srgbClr val="000000">
                      <a:alpha val="43137"/>
                    </a:srgbClr>
                  </a:outerShdw>
                </a:effectLst>
              </a:rPr>
              <a:t>教導</a:t>
            </a:r>
            <a:endParaRPr lang="zh-TW" alt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48888" y="1014153"/>
            <a:ext cx="10989426" cy="5843847"/>
          </a:xfrm>
        </p:spPr>
        <p:txBody>
          <a:bodyPr>
            <a:normAutofit fontScale="85000" lnSpcReduction="20000"/>
          </a:bodyPr>
          <a:lstStyle/>
          <a:p>
            <a:pPr marL="457200" indent="-457200">
              <a:buFont typeface="+mj-lt"/>
              <a:buAutoNum type="alphaUcPeriod"/>
            </a:pPr>
            <a:r>
              <a:rPr lang="zh-TW" altLang="en-US" sz="4200" b="1" dirty="0" smtClean="0"/>
              <a:t>天堂</a:t>
            </a:r>
            <a:endParaRPr lang="en-US" altLang="zh-TW" sz="4200" b="1" dirty="0" smtClean="0"/>
          </a:p>
          <a:p>
            <a:pPr marL="914400" lvl="1" indent="-457200">
              <a:buFont typeface="+mj-lt"/>
              <a:buAutoNum type="arabicPeriod"/>
            </a:pPr>
            <a:r>
              <a:rPr lang="zh-TW" altLang="en-US" sz="3800" b="1" u="sng" dirty="0" smtClean="0"/>
              <a:t>若</a:t>
            </a:r>
            <a:r>
              <a:rPr lang="en-US" altLang="zh-TW" sz="3800" b="1" u="sng" dirty="0" smtClean="0"/>
              <a:t>3:16</a:t>
            </a:r>
            <a:r>
              <a:rPr lang="zh-TW" altLang="en-US" sz="3800" b="1" u="sng" dirty="0" smtClean="0"/>
              <a:t> </a:t>
            </a:r>
            <a:r>
              <a:rPr lang="en-US" altLang="zh-TW" sz="2800" dirty="0" smtClean="0"/>
              <a:t>(</a:t>
            </a:r>
            <a:r>
              <a:rPr lang="zh-TW" altLang="en-US" sz="2800" dirty="0" smtClean="0"/>
              <a:t>天主</a:t>
            </a:r>
            <a:r>
              <a:rPr lang="zh-TW" altLang="en-US" sz="2800" dirty="0"/>
              <a:t>竟這樣愛了世界，甚至賜下了自己的</a:t>
            </a:r>
            <a:r>
              <a:rPr lang="zh-TW" altLang="en-US" sz="2800" dirty="0" smtClean="0"/>
              <a:t>獨生子</a:t>
            </a:r>
            <a:r>
              <a:rPr lang="zh-TW" altLang="en-US" sz="2800" dirty="0"/>
              <a:t>，使凡信他的人不至喪亡，反而獲得</a:t>
            </a:r>
            <a:r>
              <a:rPr lang="zh-TW" altLang="en-US" sz="2800" dirty="0" smtClean="0"/>
              <a:t>永生</a:t>
            </a:r>
            <a:r>
              <a:rPr lang="en-US" altLang="zh-TW" sz="2800" dirty="0" smtClean="0"/>
              <a:t>), </a:t>
            </a:r>
            <a:r>
              <a:rPr lang="zh-TW" altLang="en-US" sz="2800" dirty="0" smtClean="0"/>
              <a:t> </a:t>
            </a:r>
            <a:r>
              <a:rPr lang="zh-TW" altLang="en-US" sz="3800" b="1" u="sng" dirty="0" smtClean="0"/>
              <a:t>若</a:t>
            </a:r>
            <a:r>
              <a:rPr lang="en-US" altLang="zh-TW" sz="3800" b="1" u="sng" dirty="0" smtClean="0"/>
              <a:t>17:3</a:t>
            </a:r>
            <a:r>
              <a:rPr lang="zh-TW" altLang="en-US" sz="3800" b="1" u="sng" dirty="0" smtClean="0"/>
              <a:t> </a:t>
            </a:r>
            <a:r>
              <a:rPr lang="en-US" altLang="zh-TW" sz="2800" dirty="0" smtClean="0"/>
              <a:t>(</a:t>
            </a:r>
            <a:r>
              <a:rPr lang="zh-TW" altLang="en-US" sz="2800" dirty="0" smtClean="0"/>
              <a:t>永生</a:t>
            </a:r>
            <a:r>
              <a:rPr lang="zh-TW" altLang="en-US" sz="2800" dirty="0"/>
              <a:t>就是：認識你，唯一的真天主，和你所派遣來的耶穌基督</a:t>
            </a:r>
            <a:r>
              <a:rPr lang="zh-TW" altLang="en-US" sz="2800" dirty="0" smtClean="0"/>
              <a:t>。</a:t>
            </a:r>
            <a:r>
              <a:rPr lang="en-US" altLang="zh-TW" sz="2800" dirty="0" smtClean="0"/>
              <a:t>)</a:t>
            </a:r>
          </a:p>
          <a:p>
            <a:pPr marL="971550" lvl="1" indent="-514350">
              <a:buFont typeface="+mj-lt"/>
              <a:buAutoNum type="arabicPeriod" startAt="2"/>
            </a:pPr>
            <a:r>
              <a:rPr lang="zh-TW" altLang="en-US" sz="3800" b="1" u="sng" dirty="0" smtClean="0"/>
              <a:t>若</a:t>
            </a:r>
            <a:r>
              <a:rPr lang="en-US" altLang="zh-TW" sz="3800" b="1" u="sng" dirty="0" smtClean="0"/>
              <a:t>6:39</a:t>
            </a:r>
            <a:r>
              <a:rPr lang="en-US" altLang="zh-TW" sz="2800" dirty="0" smtClean="0"/>
              <a:t>(</a:t>
            </a:r>
            <a:r>
              <a:rPr lang="zh-TW" altLang="en-US" sz="2800" dirty="0"/>
              <a:t>派遣我來者的旨意就是：凡他交給我的，叫我連一個也不失掉，而且在末日還要使他</a:t>
            </a:r>
            <a:r>
              <a:rPr lang="zh-TW" altLang="en-US" sz="2800" dirty="0" smtClean="0"/>
              <a:t>復活</a:t>
            </a:r>
            <a:r>
              <a:rPr lang="en-US" altLang="zh-TW" sz="2800" dirty="0" smtClean="0"/>
              <a:t>),</a:t>
            </a:r>
            <a:r>
              <a:rPr lang="zh-TW" altLang="en-US" sz="2800" dirty="0" smtClean="0"/>
              <a:t>  </a:t>
            </a:r>
            <a:r>
              <a:rPr lang="zh-TW" altLang="en-US" sz="3800" b="1" u="sng" dirty="0" smtClean="0"/>
              <a:t>若</a:t>
            </a:r>
            <a:r>
              <a:rPr lang="en-US" altLang="zh-TW" sz="3800" b="1" u="sng" dirty="0" smtClean="0"/>
              <a:t>14:2-3</a:t>
            </a:r>
            <a:r>
              <a:rPr lang="en-US" altLang="zh-TW" sz="2800" dirty="0" smtClean="0"/>
              <a:t>(</a:t>
            </a:r>
            <a:r>
              <a:rPr lang="zh-TW" altLang="en-US" sz="2800" dirty="0"/>
              <a:t>在我父的家裡，有許多住處。我去，原是為給你們預備地方；如不然，我早就告訴了你們</a:t>
            </a:r>
            <a:r>
              <a:rPr lang="zh-TW" altLang="en-US" sz="2800" dirty="0" smtClean="0"/>
              <a:t>。我</a:t>
            </a:r>
            <a:r>
              <a:rPr lang="zh-TW" altLang="en-US" sz="2800" dirty="0"/>
              <a:t>去了，為你們預備了地方以後，我必再來接你們到我那裡去，為的是我在那裡，你們也在</a:t>
            </a:r>
            <a:r>
              <a:rPr lang="zh-TW" altLang="en-US" sz="2800" dirty="0" smtClean="0"/>
              <a:t>那裡</a:t>
            </a:r>
            <a:r>
              <a:rPr lang="en-US" altLang="zh-TW" sz="2800" dirty="0" smtClean="0"/>
              <a:t>:</a:t>
            </a:r>
            <a:r>
              <a:rPr lang="zh-TW" altLang="en-US" sz="2800" dirty="0" smtClean="0"/>
              <a:t>  </a:t>
            </a:r>
            <a:r>
              <a:rPr lang="zh-TW" altLang="en-US" sz="3800" b="1" u="sng" dirty="0" smtClean="0"/>
              <a:t>若</a:t>
            </a:r>
            <a:r>
              <a:rPr lang="en-US" altLang="zh-TW" sz="3800" b="1" u="sng" dirty="0" smtClean="0"/>
              <a:t>14:23</a:t>
            </a:r>
            <a:r>
              <a:rPr lang="en-US" altLang="zh-TW" sz="2800" dirty="0" smtClean="0"/>
              <a:t>(</a:t>
            </a:r>
            <a:r>
              <a:rPr lang="zh-TW" altLang="en-US" sz="2800" dirty="0"/>
              <a:t>耶穌回答說：「誰愛我，必遵守我的話，我父也必愛他，我們要到他那裡去，並要在他那裡作我們的</a:t>
            </a:r>
            <a:r>
              <a:rPr lang="zh-TW" altLang="en-US" sz="2800" dirty="0" smtClean="0"/>
              <a:t>住所</a:t>
            </a:r>
            <a:r>
              <a:rPr lang="en-US" altLang="zh-TW" sz="2800" dirty="0" smtClean="0"/>
              <a:t>)</a:t>
            </a:r>
          </a:p>
          <a:p>
            <a:pPr marL="914400" lvl="1" indent="-457200">
              <a:buFont typeface="+mj-lt"/>
              <a:buAutoNum type="arabicPeriod" startAt="2"/>
            </a:pPr>
            <a:r>
              <a:rPr lang="zh-TW" altLang="en-US" sz="4100" b="1" u="sng" dirty="0" smtClean="0"/>
              <a:t>格前</a:t>
            </a:r>
            <a:r>
              <a:rPr lang="en-US" altLang="zh-TW" sz="4100" b="1" u="sng" dirty="0" smtClean="0"/>
              <a:t>2:9</a:t>
            </a:r>
            <a:r>
              <a:rPr lang="zh-TW" altLang="en-US" sz="4100" b="1" u="sng" dirty="0" smtClean="0"/>
              <a:t> </a:t>
            </a:r>
            <a:r>
              <a:rPr lang="en-US" altLang="zh-TW" sz="2800" dirty="0" smtClean="0"/>
              <a:t>(</a:t>
            </a:r>
            <a:r>
              <a:rPr lang="zh-TW" altLang="en-US" sz="2800" dirty="0"/>
              <a:t>經上這樣記載說：</a:t>
            </a:r>
            <a:r>
              <a:rPr lang="en-US" altLang="zh-TW" sz="2800" dirty="0"/>
              <a:t>『</a:t>
            </a:r>
            <a:r>
              <a:rPr lang="zh-TW" altLang="en-US" sz="2800" dirty="0"/>
              <a:t>天主為愛他的人所準備的，是眼所未見，耳所未聞，人心所未想到的。</a:t>
            </a:r>
            <a:r>
              <a:rPr lang="en-US" altLang="zh-TW" sz="2800" dirty="0" smtClean="0"/>
              <a:t>』)</a:t>
            </a:r>
            <a:endParaRPr lang="en-US" altLang="zh-TW" dirty="0"/>
          </a:p>
          <a:p>
            <a:pPr marL="914400" lvl="1" indent="-457200">
              <a:buFont typeface="+mj-lt"/>
              <a:buAutoNum type="arabicPeriod" startAt="2"/>
            </a:pPr>
            <a:endParaRPr lang="en-US" altLang="zh-TW" dirty="0" smtClean="0"/>
          </a:p>
          <a:p>
            <a:pPr marL="914400" lvl="1" indent="-457200">
              <a:buFont typeface="+mj-lt"/>
              <a:buAutoNum type="arabicPeriod" startAt="2"/>
            </a:pPr>
            <a:endParaRPr lang="en-US" dirty="0"/>
          </a:p>
        </p:txBody>
      </p:sp>
      <p:sp>
        <p:nvSpPr>
          <p:cNvPr id="4" name="Slide Number Placeholder 3"/>
          <p:cNvSpPr>
            <a:spLocks noGrp="1"/>
          </p:cNvSpPr>
          <p:nvPr>
            <p:ph type="sldNum" sz="quarter" idx="12"/>
          </p:nvPr>
        </p:nvSpPr>
        <p:spPr/>
        <p:txBody>
          <a:bodyPr/>
          <a:lstStyle/>
          <a:p>
            <a:fld id="{452DB7F3-C77E-4428-A35D-EDF29CC50991}" type="slidenum">
              <a:rPr lang="en-US" smtClean="0"/>
              <a:t>90</a:t>
            </a:fld>
            <a:endParaRPr lang="en-US"/>
          </a:p>
        </p:txBody>
      </p:sp>
    </p:spTree>
    <p:extLst>
      <p:ext uri="{BB962C8B-B14F-4D97-AF65-F5344CB8AC3E}">
        <p14:creationId xmlns:p14="http://schemas.microsoft.com/office/powerpoint/2010/main" val="27479502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014153"/>
          </a:xfrm>
        </p:spPr>
        <p:txBody>
          <a:bodyPr>
            <a:normAutofit/>
          </a:bodyPr>
          <a:lstStyle/>
          <a:p>
            <a:pPr algn="ctr"/>
            <a:r>
              <a:rPr lang="en-US" altLang="zh-TW" b="1" dirty="0" smtClean="0">
                <a:effectLst>
                  <a:outerShdw blurRad="38100" dist="38100" dir="2700000" algn="tl">
                    <a:srgbClr val="000000">
                      <a:alpha val="43137"/>
                    </a:srgbClr>
                  </a:outerShdw>
                </a:effectLst>
              </a:rPr>
              <a:t>VI.</a:t>
            </a:r>
            <a:r>
              <a:rPr lang="zh-TW" altLang="en-US" b="1" dirty="0" smtClean="0">
                <a:effectLst>
                  <a:outerShdw blurRad="38100" dist="38100" dir="2700000" algn="tl">
                    <a:srgbClr val="000000">
                      <a:alpha val="43137"/>
                    </a:srgbClr>
                  </a:outerShdw>
                </a:effectLst>
              </a:rPr>
              <a:t> </a:t>
            </a:r>
            <a:r>
              <a:rPr lang="zh-TW" altLang="en-US" b="1" dirty="0">
                <a:effectLst>
                  <a:outerShdw blurRad="38100" dist="38100" dir="2700000" algn="tl">
                    <a:srgbClr val="000000">
                      <a:alpha val="43137"/>
                    </a:srgbClr>
                  </a:outerShdw>
                </a:effectLst>
              </a:rPr>
              <a:t>耶穌和宗徒們對天堂和地獄的</a:t>
            </a:r>
            <a:r>
              <a:rPr lang="zh-TW" altLang="en-US" b="1" dirty="0" smtClean="0">
                <a:effectLst>
                  <a:outerShdw blurRad="38100" dist="38100" dir="2700000" algn="tl">
                    <a:srgbClr val="000000">
                      <a:alpha val="43137"/>
                    </a:srgbClr>
                  </a:outerShdw>
                </a:effectLst>
              </a:rPr>
              <a:t>教導</a:t>
            </a:r>
            <a:endParaRPr lang="zh-TW" alt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65513" y="748145"/>
            <a:ext cx="11255431" cy="6109855"/>
          </a:xfrm>
        </p:spPr>
        <p:txBody>
          <a:bodyPr>
            <a:normAutofit fontScale="85000" lnSpcReduction="10000"/>
          </a:bodyPr>
          <a:lstStyle/>
          <a:p>
            <a:pPr marL="742950" indent="-742950">
              <a:buFont typeface="+mj-lt"/>
              <a:buAutoNum type="alphaUcPeriod" startAt="2"/>
            </a:pPr>
            <a:r>
              <a:rPr lang="zh-TW" altLang="en-US" sz="3900" b="1" dirty="0" smtClean="0"/>
              <a:t>地獄</a:t>
            </a:r>
            <a:endParaRPr lang="en-US" altLang="zh-TW" sz="3900" b="1" dirty="0" smtClean="0"/>
          </a:p>
          <a:p>
            <a:pPr marL="914400" lvl="1" indent="-457200">
              <a:buFont typeface="+mj-lt"/>
              <a:buAutoNum type="arabicPeriod"/>
            </a:pPr>
            <a:r>
              <a:rPr lang="zh-TW" altLang="en-US" sz="3500" b="1" u="sng" dirty="0" smtClean="0"/>
              <a:t>瑪</a:t>
            </a:r>
            <a:r>
              <a:rPr lang="en-US" altLang="zh-TW" sz="3500" b="1" u="sng" dirty="0" smtClean="0"/>
              <a:t>18:8-9</a:t>
            </a:r>
            <a:r>
              <a:rPr lang="zh-TW" altLang="en-US" sz="3500" b="1" u="sng" dirty="0" smtClean="0"/>
              <a:t> </a:t>
            </a:r>
            <a:r>
              <a:rPr lang="en-US" altLang="zh-TW" sz="2600" dirty="0" smtClean="0"/>
              <a:t>(</a:t>
            </a:r>
            <a:r>
              <a:rPr lang="zh-TW" altLang="en-US" sz="2600" dirty="0"/>
              <a:t>為此，倘若你的手，或你的腳使你跌倒，砍下它來，從你身上扔掉，為你或殘或瘸進入生命，比有雙手雙腳，而被投入永火中更好</a:t>
            </a:r>
            <a:r>
              <a:rPr lang="zh-TW" altLang="en-US" sz="2600" dirty="0" smtClean="0"/>
              <a:t>。倘若</a:t>
            </a:r>
            <a:r>
              <a:rPr lang="zh-TW" altLang="en-US" sz="2600" dirty="0"/>
              <a:t>你的眼使你跌倒，剜出它來，從你身上扔掉，為你有一隻眼進入生命，比有雙眼而被投入永火中更</a:t>
            </a:r>
            <a:r>
              <a:rPr lang="zh-TW" altLang="en-US" sz="2600" dirty="0" smtClean="0"/>
              <a:t>好</a:t>
            </a:r>
            <a:r>
              <a:rPr lang="en-US" altLang="zh-TW" sz="2600" dirty="0" smtClean="0"/>
              <a:t>),</a:t>
            </a:r>
            <a:r>
              <a:rPr lang="zh-TW" altLang="en-US" sz="2600" dirty="0" smtClean="0"/>
              <a:t> </a:t>
            </a:r>
            <a:r>
              <a:rPr lang="zh-TW" altLang="en-US" sz="3500" b="1" u="sng" dirty="0" smtClean="0"/>
              <a:t>瑪</a:t>
            </a:r>
            <a:r>
              <a:rPr lang="en-US" altLang="zh-TW" sz="3500" b="1" u="sng" dirty="0" smtClean="0"/>
              <a:t>10:28</a:t>
            </a:r>
            <a:r>
              <a:rPr lang="en-US" altLang="zh-TW" sz="2600" dirty="0" smtClean="0"/>
              <a:t>(</a:t>
            </a:r>
            <a:r>
              <a:rPr lang="zh-TW" altLang="en-US" sz="2600" dirty="0"/>
              <a:t>你們不要害怕那殺害肉身，而不能殺害靈魂的；但更要害怕那能使靈魂和肉身陷於地獄</a:t>
            </a:r>
            <a:r>
              <a:rPr lang="zh-TW" altLang="en-US" sz="2600" dirty="0" smtClean="0"/>
              <a:t>中的</a:t>
            </a:r>
            <a:r>
              <a:rPr lang="en-US" altLang="zh-TW" sz="2600" dirty="0" smtClean="0"/>
              <a:t>)</a:t>
            </a:r>
            <a:endParaRPr lang="en-US" altLang="zh-TW" sz="2600" dirty="0"/>
          </a:p>
          <a:p>
            <a:pPr marL="914400" lvl="1" indent="-457200">
              <a:buFont typeface="+mj-lt"/>
              <a:buAutoNum type="arabicPeriod"/>
            </a:pPr>
            <a:r>
              <a:rPr lang="zh-TW" altLang="en-US" sz="3500" b="1" u="sng" dirty="0" smtClean="0"/>
              <a:t>瑪</a:t>
            </a:r>
            <a:r>
              <a:rPr lang="en-US" altLang="zh-TW" sz="3500" b="1" u="sng" dirty="0" smtClean="0"/>
              <a:t>25:41-43</a:t>
            </a:r>
            <a:r>
              <a:rPr lang="en-US" altLang="zh-TW" sz="2600" dirty="0" smtClean="0"/>
              <a:t>(</a:t>
            </a:r>
            <a:r>
              <a:rPr lang="zh-TW" altLang="en-US" sz="2600" dirty="0"/>
              <a:t>然後他又對那些在左邊的說：可咒罵的，離開我，到那給魔鬼和他的使者預備的永火裡去罷</a:t>
            </a:r>
            <a:r>
              <a:rPr lang="zh-TW" altLang="en-US" sz="2600" dirty="0" smtClean="0"/>
              <a:t>！因為</a:t>
            </a:r>
            <a:r>
              <a:rPr lang="zh-TW" altLang="en-US" sz="2600" dirty="0"/>
              <a:t>我餓了，你們沒有給我吃的；我渴了，你們沒有給我喝的</a:t>
            </a:r>
            <a:r>
              <a:rPr lang="zh-TW" altLang="en-US" sz="2600" dirty="0" smtClean="0"/>
              <a:t>；我</a:t>
            </a:r>
            <a:r>
              <a:rPr lang="zh-TW" altLang="en-US" sz="2600" dirty="0"/>
              <a:t>作客，你們沒有收留我；我赤身露體，你們沒有給我穿的；我患病或在監裡，你們沒有來探望</a:t>
            </a:r>
            <a:r>
              <a:rPr lang="zh-TW" altLang="en-US" sz="2600" dirty="0" smtClean="0"/>
              <a:t>我</a:t>
            </a:r>
            <a:r>
              <a:rPr lang="en-US" altLang="zh-TW" sz="2600" dirty="0" smtClean="0"/>
              <a:t>),</a:t>
            </a:r>
            <a:r>
              <a:rPr lang="zh-TW" altLang="en-US" sz="2600" dirty="0" smtClean="0"/>
              <a:t> </a:t>
            </a:r>
            <a:r>
              <a:rPr lang="zh-TW" altLang="en-US" sz="3500" b="1" u="sng" dirty="0" smtClean="0"/>
              <a:t>瑪</a:t>
            </a:r>
            <a:r>
              <a:rPr lang="en-US" altLang="zh-TW" sz="3500" b="1" u="sng" dirty="0" smtClean="0"/>
              <a:t>13:49-50</a:t>
            </a:r>
            <a:r>
              <a:rPr lang="en-US" altLang="zh-TW" sz="2600" dirty="0" smtClean="0"/>
              <a:t>(</a:t>
            </a:r>
            <a:r>
              <a:rPr lang="zh-TW" altLang="en-US" sz="2600" dirty="0"/>
              <a:t>在今世的終結時，也將如此：天使要出去，把惡人由義人中分開</a:t>
            </a:r>
            <a:r>
              <a:rPr lang="zh-TW" altLang="en-US" sz="2600" dirty="0" smtClean="0"/>
              <a:t>，把</a:t>
            </a:r>
            <a:r>
              <a:rPr lang="zh-TW" altLang="en-US" sz="2600" dirty="0"/>
              <a:t>他們扔在火窯裡；在那裡要有哀號和切齒</a:t>
            </a:r>
            <a:r>
              <a:rPr lang="zh-TW" altLang="en-US" sz="2600" dirty="0" smtClean="0"/>
              <a:t>號</a:t>
            </a:r>
            <a:r>
              <a:rPr lang="en-US" altLang="zh-TW" sz="2600" dirty="0" smtClean="0"/>
              <a:t>)</a:t>
            </a:r>
          </a:p>
          <a:p>
            <a:pPr marL="914400" lvl="1" indent="-457200">
              <a:buFont typeface="+mj-lt"/>
              <a:buAutoNum type="arabicPeriod"/>
            </a:pPr>
            <a:r>
              <a:rPr lang="zh-TW" altLang="en-US" sz="3500" b="1" u="sng" dirty="0" smtClean="0"/>
              <a:t>伯後</a:t>
            </a:r>
            <a:r>
              <a:rPr lang="en-US" altLang="zh-TW" sz="3500" b="1" u="sng" dirty="0" smtClean="0"/>
              <a:t>2:4</a:t>
            </a:r>
            <a:r>
              <a:rPr lang="en-US" altLang="zh-TW" sz="2800" dirty="0" smtClean="0"/>
              <a:t>(</a:t>
            </a:r>
            <a:r>
              <a:rPr lang="zh-TW" altLang="en-US" sz="2800" dirty="0"/>
              <a:t>天主既然沒有寬免犯罪的天使，把他們投入了地獄，囚在幽暗的深坑，拘留到審判</a:t>
            </a:r>
            <a:r>
              <a:rPr lang="zh-TW" altLang="en-US" sz="2800" dirty="0" smtClean="0"/>
              <a:t>之時</a:t>
            </a:r>
            <a:r>
              <a:rPr lang="en-US" altLang="zh-TW" sz="2800" dirty="0" smtClean="0"/>
              <a:t>)</a:t>
            </a:r>
            <a:r>
              <a:rPr lang="zh-TW" altLang="en-US" sz="2800" dirty="0" smtClean="0"/>
              <a:t> </a:t>
            </a:r>
            <a:endParaRPr lang="en-US" altLang="zh-TW" sz="2800" dirty="0"/>
          </a:p>
          <a:p>
            <a:pPr marL="914400" lvl="1" indent="-457200">
              <a:buFont typeface="+mj-lt"/>
              <a:buAutoNum type="arabicPeriod"/>
            </a:pPr>
            <a:endParaRPr lang="en-US" altLang="zh-TW" dirty="0"/>
          </a:p>
          <a:p>
            <a:pPr marL="914400" lvl="1" indent="-457200">
              <a:buFont typeface="+mj-lt"/>
              <a:buAutoNum type="arabicPeriod"/>
            </a:pPr>
            <a:endParaRPr lang="en-US" altLang="zh-TW" dirty="0" smtClean="0"/>
          </a:p>
          <a:p>
            <a:pPr marL="914400" lvl="1" indent="-45720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452DB7F3-C77E-4428-A35D-EDF29CC50991}" type="slidenum">
              <a:rPr lang="en-US" smtClean="0"/>
              <a:t>91</a:t>
            </a:fld>
            <a:endParaRPr lang="en-US"/>
          </a:p>
        </p:txBody>
      </p:sp>
    </p:spTree>
    <p:extLst>
      <p:ext uri="{BB962C8B-B14F-4D97-AF65-F5344CB8AC3E}">
        <p14:creationId xmlns:p14="http://schemas.microsoft.com/office/powerpoint/2010/main" val="37469019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5" name="Group 37"/>
          <p:cNvGrpSpPr>
            <a:grpSpLocks/>
          </p:cNvGrpSpPr>
          <p:nvPr/>
        </p:nvGrpSpPr>
        <p:grpSpPr bwMode="auto">
          <a:xfrm>
            <a:off x="6248400" y="2286000"/>
            <a:ext cx="1447800" cy="1447800"/>
            <a:chOff x="4416" y="912"/>
            <a:chExt cx="912" cy="912"/>
          </a:xfrm>
        </p:grpSpPr>
        <p:sp>
          <p:nvSpPr>
            <p:cNvPr id="2082" name="Rectangle 34"/>
            <p:cNvSpPr>
              <a:spLocks noChangeArrowheads="1"/>
            </p:cNvSpPr>
            <p:nvPr/>
          </p:nvSpPr>
          <p:spPr bwMode="auto">
            <a:xfrm>
              <a:off x="4416" y="912"/>
              <a:ext cx="912" cy="912"/>
            </a:xfrm>
            <a:prstGeom prst="rect">
              <a:avLst/>
            </a:prstGeom>
            <a:solidFill>
              <a:srgbClr val="EAEAEA"/>
            </a:solidFill>
            <a:ln w="9525">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83" name="Text Box 35"/>
            <p:cNvSpPr txBox="1">
              <a:spLocks noChangeArrowheads="1"/>
            </p:cNvSpPr>
            <p:nvPr/>
          </p:nvSpPr>
          <p:spPr bwMode="auto">
            <a:xfrm>
              <a:off x="4464" y="1008"/>
              <a:ext cx="864" cy="698"/>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zh-TW" altLang="en-US" sz="2200" dirty="0">
                  <a:solidFill>
                    <a:srgbClr val="000000"/>
                  </a:solidFill>
                  <a:ea typeface="華康儷粗黑" pitchFamily="49" charset="-120"/>
                </a:rPr>
                <a:t>被本性限制且發揮潛能的人</a:t>
              </a:r>
            </a:p>
          </p:txBody>
        </p:sp>
      </p:grpSp>
      <p:sp>
        <p:nvSpPr>
          <p:cNvPr id="2089" name="Line 41"/>
          <p:cNvSpPr>
            <a:spLocks noChangeShapeType="1"/>
          </p:cNvSpPr>
          <p:nvPr/>
        </p:nvSpPr>
        <p:spPr bwMode="auto">
          <a:xfrm>
            <a:off x="7620000" y="3048000"/>
            <a:ext cx="1752600" cy="0"/>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90" name="Text Box 42"/>
          <p:cNvSpPr txBox="1">
            <a:spLocks noChangeArrowheads="1"/>
          </p:cNvSpPr>
          <p:nvPr/>
        </p:nvSpPr>
        <p:spPr bwMode="auto">
          <a:xfrm>
            <a:off x="8077200" y="2514601"/>
            <a:ext cx="121920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dist" fontAlgn="base">
              <a:lnSpc>
                <a:spcPct val="130000"/>
              </a:lnSpc>
              <a:spcBef>
                <a:spcPct val="50000"/>
              </a:spcBef>
              <a:spcAft>
                <a:spcPct val="0"/>
              </a:spcAft>
            </a:pPr>
            <a:r>
              <a:rPr kumimoji="1" lang="zh-TW" altLang="en-US">
                <a:solidFill>
                  <a:srgbClr val="000000"/>
                </a:solidFill>
                <a:ea typeface="華康POP1體W7" pitchFamily="49" charset="-120"/>
              </a:rPr>
              <a:t>自己想</a:t>
            </a:r>
          </a:p>
          <a:p>
            <a:pPr algn="dist" fontAlgn="base">
              <a:lnSpc>
                <a:spcPct val="130000"/>
              </a:lnSpc>
              <a:spcBef>
                <a:spcPct val="50000"/>
              </a:spcBef>
              <a:spcAft>
                <a:spcPct val="0"/>
              </a:spcAft>
            </a:pPr>
            <a:r>
              <a:rPr kumimoji="1" lang="zh-TW" altLang="en-US">
                <a:solidFill>
                  <a:srgbClr val="000000"/>
                </a:solidFill>
                <a:ea typeface="華康POP1體W7" pitchFamily="49" charset="-120"/>
              </a:rPr>
              <a:t>超越本性</a:t>
            </a:r>
            <a:endParaRPr kumimoji="1" lang="zh-TW" altLang="en-US" sz="2200">
              <a:solidFill>
                <a:srgbClr val="000000"/>
              </a:solidFill>
              <a:ea typeface="華康儷粗黑" pitchFamily="49" charset="-120"/>
            </a:endParaRPr>
          </a:p>
        </p:txBody>
      </p:sp>
      <p:sp>
        <p:nvSpPr>
          <p:cNvPr id="2091" name="Oval 43"/>
          <p:cNvSpPr>
            <a:spLocks noChangeArrowheads="1"/>
          </p:cNvSpPr>
          <p:nvPr/>
        </p:nvSpPr>
        <p:spPr bwMode="auto">
          <a:xfrm>
            <a:off x="9372601" y="2057401"/>
            <a:ext cx="1604963" cy="1966913"/>
          </a:xfrm>
          <a:prstGeom prst="ellipse">
            <a:avLst/>
          </a:prstGeom>
          <a:noFill/>
          <a:ln w="9525">
            <a:solidFill>
              <a:schemeClr val="tx1"/>
            </a:solidFill>
            <a:prstDash val="lgDashDotDot"/>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92" name="Text Box 44"/>
          <p:cNvSpPr txBox="1">
            <a:spLocks noChangeArrowheads="1"/>
          </p:cNvSpPr>
          <p:nvPr/>
        </p:nvSpPr>
        <p:spPr bwMode="auto">
          <a:xfrm>
            <a:off x="9532938" y="2284414"/>
            <a:ext cx="1287462"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lgDashDotDot"/>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dist" fontAlgn="base">
              <a:lnSpc>
                <a:spcPct val="140000"/>
              </a:lnSpc>
              <a:spcBef>
                <a:spcPct val="50000"/>
              </a:spcBef>
              <a:spcAft>
                <a:spcPct val="0"/>
              </a:spcAft>
            </a:pPr>
            <a:r>
              <a:rPr kumimoji="1" lang="zh-TW" altLang="en-US" sz="2000">
                <a:solidFill>
                  <a:srgbClr val="000000"/>
                </a:solidFill>
                <a:ea typeface="華康儷粗黑" pitchFamily="49" charset="-120"/>
              </a:rPr>
              <a:t>渴望</a:t>
            </a:r>
            <a:br>
              <a:rPr kumimoji="1" lang="zh-TW" altLang="en-US" sz="2000">
                <a:solidFill>
                  <a:srgbClr val="000000"/>
                </a:solidFill>
                <a:ea typeface="華康儷粗黑" pitchFamily="49" charset="-120"/>
              </a:rPr>
            </a:br>
            <a:r>
              <a:rPr kumimoji="1" lang="zh-TW" altLang="en-US" sz="2000">
                <a:solidFill>
                  <a:srgbClr val="000000"/>
                </a:solidFill>
                <a:ea typeface="華康儷粗黑" pitchFamily="49" charset="-120"/>
              </a:rPr>
              <a:t>無限發揮</a:t>
            </a:r>
            <a:br>
              <a:rPr kumimoji="1" lang="zh-TW" altLang="en-US" sz="2000">
                <a:solidFill>
                  <a:srgbClr val="000000"/>
                </a:solidFill>
                <a:ea typeface="華康儷粗黑" pitchFamily="49" charset="-120"/>
              </a:rPr>
            </a:br>
            <a:r>
              <a:rPr kumimoji="1" lang="zh-TW" altLang="en-US" sz="2000">
                <a:solidFill>
                  <a:srgbClr val="000000"/>
                </a:solidFill>
                <a:ea typeface="華康儷粗黑" pitchFamily="49" charset="-120"/>
              </a:rPr>
              <a:t>而達不到</a:t>
            </a:r>
            <a:endParaRPr kumimoji="1" lang="zh-TW" altLang="en-US" sz="2200">
              <a:solidFill>
                <a:srgbClr val="000000"/>
              </a:solidFill>
              <a:ea typeface="華康儷粗黑" pitchFamily="49" charset="-120"/>
            </a:endParaRPr>
          </a:p>
        </p:txBody>
      </p:sp>
      <p:sp>
        <p:nvSpPr>
          <p:cNvPr id="2094" name="Text Box 46"/>
          <p:cNvSpPr txBox="1">
            <a:spLocks noChangeArrowheads="1"/>
          </p:cNvSpPr>
          <p:nvPr/>
        </p:nvSpPr>
        <p:spPr bwMode="auto">
          <a:xfrm>
            <a:off x="6096000" y="228600"/>
            <a:ext cx="1600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dist" fontAlgn="base">
              <a:spcBef>
                <a:spcPct val="50000"/>
              </a:spcBef>
              <a:spcAft>
                <a:spcPct val="0"/>
              </a:spcAft>
            </a:pPr>
            <a:r>
              <a:rPr kumimoji="1" lang="zh-TW" altLang="en-US" sz="2200" b="1" dirty="0">
                <a:solidFill>
                  <a:srgbClr val="000000"/>
                </a:solidFill>
                <a:ea typeface="華康隸書體W5" pitchFamily="49" charset="-120"/>
              </a:rPr>
              <a:t>三位一體</a:t>
            </a:r>
            <a:br>
              <a:rPr kumimoji="1" lang="zh-TW" altLang="en-US" sz="2200" b="1" dirty="0">
                <a:solidFill>
                  <a:srgbClr val="000000"/>
                </a:solidFill>
                <a:ea typeface="華康隸書體W5" pitchFamily="49" charset="-120"/>
              </a:rPr>
            </a:br>
            <a:r>
              <a:rPr kumimoji="1" lang="zh-TW" altLang="en-US" sz="2200" b="1" dirty="0">
                <a:solidFill>
                  <a:srgbClr val="000000"/>
                </a:solidFill>
                <a:ea typeface="華康隸書體W5" pitchFamily="49" charset="-120"/>
              </a:rPr>
              <a:t>天主</a:t>
            </a:r>
          </a:p>
        </p:txBody>
      </p:sp>
      <p:sp>
        <p:nvSpPr>
          <p:cNvPr id="2095" name="Line 47"/>
          <p:cNvSpPr>
            <a:spLocks noChangeShapeType="1"/>
          </p:cNvSpPr>
          <p:nvPr/>
        </p:nvSpPr>
        <p:spPr bwMode="auto">
          <a:xfrm>
            <a:off x="6934200" y="1066800"/>
            <a:ext cx="0" cy="121920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99" name="AutoShape 51"/>
          <p:cNvSpPr>
            <a:spLocks noChangeArrowheads="1"/>
          </p:cNvSpPr>
          <p:nvPr/>
        </p:nvSpPr>
        <p:spPr bwMode="auto">
          <a:xfrm>
            <a:off x="8382000" y="304800"/>
            <a:ext cx="2209800" cy="1371600"/>
          </a:xfrm>
          <a:prstGeom prst="wedgeEllipseCallout">
            <a:avLst>
              <a:gd name="adj1" fmla="val -57972"/>
              <a:gd name="adj2" fmla="val 37269"/>
            </a:avLst>
          </a:prstGeom>
          <a:noFill/>
          <a:ln w="9525">
            <a:solidFill>
              <a:schemeClr val="bg2"/>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ctr">
              <a:lnSpc>
                <a:spcPct val="90000"/>
              </a:lnSpc>
              <a:spcBef>
                <a:spcPct val="0"/>
              </a:spcBef>
              <a:spcAft>
                <a:spcPct val="0"/>
              </a:spcAft>
            </a:pPr>
            <a:endParaRPr kumimoji="1" lang="en-US" altLang="zh-TW" sz="1600">
              <a:solidFill>
                <a:srgbClr val="000000"/>
              </a:solidFill>
              <a:ea typeface="華康POP1體W7" pitchFamily="49" charset="-120"/>
            </a:endParaRPr>
          </a:p>
          <a:p>
            <a:pPr fontAlgn="ctr">
              <a:lnSpc>
                <a:spcPct val="90000"/>
              </a:lnSpc>
              <a:spcBef>
                <a:spcPct val="0"/>
              </a:spcBef>
              <a:spcAft>
                <a:spcPct val="0"/>
              </a:spcAft>
            </a:pPr>
            <a:r>
              <a:rPr kumimoji="1" lang="zh-TW" altLang="en-US" sz="1600">
                <a:solidFill>
                  <a:srgbClr val="000000"/>
                </a:solidFill>
                <a:ea typeface="華康POP1體W7" pitchFamily="49" charset="-120"/>
              </a:rPr>
              <a:t>因為進入和</a:t>
            </a:r>
          </a:p>
          <a:p>
            <a:pPr fontAlgn="ctr">
              <a:lnSpc>
                <a:spcPct val="90000"/>
              </a:lnSpc>
              <a:spcBef>
                <a:spcPct val="0"/>
              </a:spcBef>
              <a:spcAft>
                <a:spcPct val="0"/>
              </a:spcAft>
            </a:pPr>
            <a:r>
              <a:rPr kumimoji="1" lang="zh-TW" altLang="en-US" sz="1600">
                <a:solidFill>
                  <a:srgbClr val="000000"/>
                </a:solidFill>
                <a:ea typeface="華康POP1體W7" pitchFamily="49" charset="-120"/>
              </a:rPr>
              <a:t>三位一體愛的關係</a:t>
            </a:r>
          </a:p>
          <a:p>
            <a:pPr fontAlgn="ctr">
              <a:lnSpc>
                <a:spcPct val="90000"/>
              </a:lnSpc>
              <a:spcBef>
                <a:spcPct val="0"/>
              </a:spcBef>
              <a:spcAft>
                <a:spcPct val="0"/>
              </a:spcAft>
            </a:pPr>
            <a:r>
              <a:rPr kumimoji="1" lang="zh-TW" altLang="en-US" sz="1600">
                <a:solidFill>
                  <a:srgbClr val="000000"/>
                </a:solidFill>
                <a:ea typeface="華康POP1體W7" pitchFamily="49" charset="-120"/>
              </a:rPr>
              <a:t>而分享天主</a:t>
            </a:r>
          </a:p>
          <a:p>
            <a:pPr fontAlgn="ctr">
              <a:lnSpc>
                <a:spcPct val="90000"/>
              </a:lnSpc>
              <a:spcBef>
                <a:spcPct val="0"/>
              </a:spcBef>
              <a:spcAft>
                <a:spcPct val="0"/>
              </a:spcAft>
            </a:pPr>
            <a:r>
              <a:rPr kumimoji="1" lang="zh-TW" altLang="en-US" sz="1600">
                <a:solidFill>
                  <a:srgbClr val="000000"/>
                </a:solidFill>
                <a:ea typeface="華康POP1體W7" pitchFamily="49" charset="-120"/>
              </a:rPr>
              <a:t>無限的存有</a:t>
            </a:r>
          </a:p>
          <a:p>
            <a:pPr fontAlgn="ctr">
              <a:lnSpc>
                <a:spcPct val="90000"/>
              </a:lnSpc>
              <a:spcBef>
                <a:spcPct val="0"/>
              </a:spcBef>
              <a:spcAft>
                <a:spcPct val="0"/>
              </a:spcAft>
            </a:pPr>
            <a:endParaRPr kumimoji="1" lang="zh-TW" altLang="en-US" sz="2200">
              <a:solidFill>
                <a:srgbClr val="000000"/>
              </a:solidFill>
              <a:ea typeface="華康儷粗黑" pitchFamily="49" charset="-120"/>
            </a:endParaRPr>
          </a:p>
        </p:txBody>
      </p:sp>
      <p:sp>
        <p:nvSpPr>
          <p:cNvPr id="2100" name="Freeform 52"/>
          <p:cNvSpPr>
            <a:spLocks/>
          </p:cNvSpPr>
          <p:nvPr/>
        </p:nvSpPr>
        <p:spPr bwMode="auto">
          <a:xfrm>
            <a:off x="7620000" y="762000"/>
            <a:ext cx="711200" cy="2286000"/>
          </a:xfrm>
          <a:custGeom>
            <a:avLst/>
            <a:gdLst>
              <a:gd name="T0" fmla="*/ 0 w 448"/>
              <a:gd name="T1" fmla="*/ 1440 h 1440"/>
              <a:gd name="T2" fmla="*/ 432 w 448"/>
              <a:gd name="T3" fmla="*/ 912 h 1440"/>
              <a:gd name="T4" fmla="*/ 96 w 448"/>
              <a:gd name="T5" fmla="*/ 0 h 1440"/>
            </a:gdLst>
            <a:ahLst/>
            <a:cxnLst>
              <a:cxn ang="0">
                <a:pos x="T0" y="T1"/>
              </a:cxn>
              <a:cxn ang="0">
                <a:pos x="T2" y="T3"/>
              </a:cxn>
              <a:cxn ang="0">
                <a:pos x="T4" y="T5"/>
              </a:cxn>
            </a:cxnLst>
            <a:rect l="0" t="0" r="r" b="b"/>
            <a:pathLst>
              <a:path w="448" h="1440">
                <a:moveTo>
                  <a:pt x="0" y="1440"/>
                </a:moveTo>
                <a:cubicBezTo>
                  <a:pt x="208" y="1296"/>
                  <a:pt x="416" y="1152"/>
                  <a:pt x="432" y="912"/>
                </a:cubicBezTo>
                <a:cubicBezTo>
                  <a:pt x="448" y="672"/>
                  <a:pt x="272" y="336"/>
                  <a:pt x="96" y="0"/>
                </a:cubicBezTo>
              </a:path>
            </a:pathLst>
          </a:custGeom>
          <a:noFill/>
          <a:ln w="76200" cap="flat" cmpd="sng">
            <a:solidFill>
              <a:srgbClr val="DDDDDD"/>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grpSp>
        <p:nvGrpSpPr>
          <p:cNvPr id="2105" name="Group 57"/>
          <p:cNvGrpSpPr>
            <a:grpSpLocks/>
          </p:cNvGrpSpPr>
          <p:nvPr/>
        </p:nvGrpSpPr>
        <p:grpSpPr bwMode="auto">
          <a:xfrm>
            <a:off x="1143000" y="2819401"/>
            <a:ext cx="5029200" cy="3567113"/>
            <a:chOff x="0" y="1776"/>
            <a:chExt cx="3168" cy="2247"/>
          </a:xfrm>
        </p:grpSpPr>
        <p:sp>
          <p:nvSpPr>
            <p:cNvPr id="2050" name="Text Box 2"/>
            <p:cNvSpPr txBox="1">
              <a:spLocks noChangeArrowheads="1"/>
            </p:cNvSpPr>
            <p:nvPr/>
          </p:nvSpPr>
          <p:spPr bwMode="auto">
            <a:xfrm>
              <a:off x="0" y="2976"/>
              <a:ext cx="912"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zh-TW" altLang="en-US" sz="2200">
                  <a:solidFill>
                    <a:srgbClr val="000000"/>
                  </a:solidFill>
                  <a:ea typeface="華康儷粗黑" pitchFamily="49" charset="-120"/>
                </a:rPr>
                <a:t>有潛能的存有者</a:t>
              </a:r>
            </a:p>
          </p:txBody>
        </p:sp>
        <p:grpSp>
          <p:nvGrpSpPr>
            <p:cNvPr id="2077" name="Group 29"/>
            <p:cNvGrpSpPr>
              <a:grpSpLocks/>
            </p:cNvGrpSpPr>
            <p:nvPr/>
          </p:nvGrpSpPr>
          <p:grpSpPr bwMode="auto">
            <a:xfrm>
              <a:off x="864" y="2256"/>
              <a:ext cx="1392" cy="1056"/>
              <a:chOff x="1344" y="1344"/>
              <a:chExt cx="1392" cy="1056"/>
            </a:xfrm>
          </p:grpSpPr>
          <p:sp>
            <p:nvSpPr>
              <p:cNvPr id="2051" name="Line 3"/>
              <p:cNvSpPr>
                <a:spLocks noChangeShapeType="1"/>
              </p:cNvSpPr>
              <p:nvPr/>
            </p:nvSpPr>
            <p:spPr bwMode="auto">
              <a:xfrm flipV="1">
                <a:off x="1344" y="1344"/>
                <a:ext cx="1152" cy="6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52" name="Line 4"/>
              <p:cNvSpPr>
                <a:spLocks noChangeShapeType="1"/>
              </p:cNvSpPr>
              <p:nvPr/>
            </p:nvSpPr>
            <p:spPr bwMode="auto">
              <a:xfrm flipV="1">
                <a:off x="1536" y="1776"/>
                <a:ext cx="1200" cy="6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grpSp>
        <p:sp>
          <p:nvSpPr>
            <p:cNvPr id="2053" name="Line 5"/>
            <p:cNvSpPr>
              <a:spLocks noChangeShapeType="1"/>
            </p:cNvSpPr>
            <p:nvPr/>
          </p:nvSpPr>
          <p:spPr bwMode="auto">
            <a:xfrm flipH="1" flipV="1">
              <a:off x="1295" y="3407"/>
              <a:ext cx="336" cy="528"/>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54" name="Line 6"/>
            <p:cNvSpPr>
              <a:spLocks noChangeShapeType="1"/>
            </p:cNvSpPr>
            <p:nvPr/>
          </p:nvSpPr>
          <p:spPr bwMode="auto">
            <a:xfrm flipH="1" flipV="1">
              <a:off x="1584" y="3216"/>
              <a:ext cx="336" cy="528"/>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55" name="Line 7"/>
            <p:cNvSpPr>
              <a:spLocks noChangeShapeType="1"/>
            </p:cNvSpPr>
            <p:nvPr/>
          </p:nvSpPr>
          <p:spPr bwMode="auto">
            <a:xfrm flipH="1" flipV="1">
              <a:off x="1920" y="3072"/>
              <a:ext cx="336" cy="528"/>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56" name="Line 8"/>
            <p:cNvSpPr>
              <a:spLocks noChangeShapeType="1"/>
            </p:cNvSpPr>
            <p:nvPr/>
          </p:nvSpPr>
          <p:spPr bwMode="auto">
            <a:xfrm>
              <a:off x="624" y="2210"/>
              <a:ext cx="336" cy="528"/>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59" name="Line 11"/>
            <p:cNvSpPr>
              <a:spLocks noChangeShapeType="1"/>
            </p:cNvSpPr>
            <p:nvPr/>
          </p:nvSpPr>
          <p:spPr bwMode="auto">
            <a:xfrm>
              <a:off x="912" y="2064"/>
              <a:ext cx="336" cy="528"/>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60" name="Line 12"/>
            <p:cNvSpPr>
              <a:spLocks noChangeShapeType="1"/>
            </p:cNvSpPr>
            <p:nvPr/>
          </p:nvSpPr>
          <p:spPr bwMode="auto">
            <a:xfrm>
              <a:off x="1248" y="1904"/>
              <a:ext cx="336" cy="528"/>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61" name="Text Box 13"/>
            <p:cNvSpPr txBox="1">
              <a:spLocks noChangeArrowheads="1"/>
            </p:cNvSpPr>
            <p:nvPr/>
          </p:nvSpPr>
          <p:spPr bwMode="auto">
            <a:xfrm rot="19500000">
              <a:off x="1776" y="3792"/>
              <a:ext cx="5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dist" fontAlgn="base">
                <a:spcBef>
                  <a:spcPct val="50000"/>
                </a:spcBef>
                <a:spcAft>
                  <a:spcPct val="0"/>
                </a:spcAft>
              </a:pPr>
              <a:r>
                <a:rPr kumimoji="1" lang="zh-TW" altLang="en-US">
                  <a:solidFill>
                    <a:srgbClr val="000000"/>
                  </a:solidFill>
                  <a:ea typeface="超研澤空疊圓" pitchFamily="49" charset="-120"/>
                </a:rPr>
                <a:t>本性</a:t>
              </a:r>
              <a:endParaRPr kumimoji="1" lang="zh-TW" altLang="en-US" sz="2200">
                <a:solidFill>
                  <a:srgbClr val="000000"/>
                </a:solidFill>
                <a:ea typeface="華康儷粗黑" pitchFamily="49" charset="-120"/>
              </a:endParaRPr>
            </a:p>
          </p:txBody>
        </p:sp>
        <p:sp>
          <p:nvSpPr>
            <p:cNvPr id="2063" name="Text Box 15"/>
            <p:cNvSpPr txBox="1">
              <a:spLocks noChangeArrowheads="1"/>
            </p:cNvSpPr>
            <p:nvPr/>
          </p:nvSpPr>
          <p:spPr bwMode="auto">
            <a:xfrm rot="19560000">
              <a:off x="528" y="1776"/>
              <a:ext cx="5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dist" fontAlgn="base">
                <a:spcBef>
                  <a:spcPct val="50000"/>
                </a:spcBef>
                <a:spcAft>
                  <a:spcPct val="0"/>
                </a:spcAft>
              </a:pPr>
              <a:r>
                <a:rPr kumimoji="1" lang="zh-TW" altLang="en-US">
                  <a:solidFill>
                    <a:srgbClr val="000000"/>
                  </a:solidFill>
                  <a:ea typeface="超研澤空疊圓" pitchFamily="49" charset="-120"/>
                </a:rPr>
                <a:t>本性</a:t>
              </a:r>
              <a:endParaRPr kumimoji="1" lang="zh-TW" altLang="en-US" sz="2200">
                <a:solidFill>
                  <a:srgbClr val="000000"/>
                </a:solidFill>
                <a:ea typeface="華康儷粗黑" pitchFamily="49" charset="-120"/>
              </a:endParaRPr>
            </a:p>
          </p:txBody>
        </p:sp>
        <p:sp>
          <p:nvSpPr>
            <p:cNvPr id="2066" name="Line 18"/>
            <p:cNvSpPr>
              <a:spLocks noChangeShapeType="1"/>
            </p:cNvSpPr>
            <p:nvPr/>
          </p:nvSpPr>
          <p:spPr bwMode="auto">
            <a:xfrm flipV="1">
              <a:off x="1029" y="2591"/>
              <a:ext cx="960" cy="480"/>
            </a:xfrm>
            <a:prstGeom prst="line">
              <a:avLst/>
            </a:prstGeom>
            <a:noFill/>
            <a:ln w="38100">
              <a:solidFill>
                <a:schemeClr val="bg2"/>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69" name="Line 21"/>
            <p:cNvSpPr>
              <a:spLocks noChangeShapeType="1"/>
            </p:cNvSpPr>
            <p:nvPr/>
          </p:nvSpPr>
          <p:spPr bwMode="auto">
            <a:xfrm flipH="1" flipV="1">
              <a:off x="1584" y="1824"/>
              <a:ext cx="384" cy="720"/>
            </a:xfrm>
            <a:prstGeom prst="line">
              <a:avLst/>
            </a:prstGeom>
            <a:noFill/>
            <a:ln w="38100">
              <a:solidFill>
                <a:schemeClr val="bg2"/>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70" name="Line 22"/>
            <p:cNvSpPr>
              <a:spLocks noChangeShapeType="1"/>
            </p:cNvSpPr>
            <p:nvPr/>
          </p:nvSpPr>
          <p:spPr bwMode="auto">
            <a:xfrm>
              <a:off x="1968" y="2544"/>
              <a:ext cx="432" cy="720"/>
            </a:xfrm>
            <a:prstGeom prst="line">
              <a:avLst/>
            </a:prstGeom>
            <a:noFill/>
            <a:ln w="38100">
              <a:solidFill>
                <a:schemeClr val="bg2"/>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sp>
          <p:nvSpPr>
            <p:cNvPr id="2072" name="Text Box 24"/>
            <p:cNvSpPr txBox="1">
              <a:spLocks noChangeArrowheads="1"/>
            </p:cNvSpPr>
            <p:nvPr/>
          </p:nvSpPr>
          <p:spPr bwMode="auto">
            <a:xfrm rot="19800000">
              <a:off x="1114" y="2678"/>
              <a:ext cx="5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dist" fontAlgn="base">
                <a:spcBef>
                  <a:spcPct val="50000"/>
                </a:spcBef>
                <a:spcAft>
                  <a:spcPct val="0"/>
                </a:spcAft>
              </a:pPr>
              <a:r>
                <a:rPr kumimoji="1" lang="zh-TW" altLang="en-US" sz="1600">
                  <a:solidFill>
                    <a:srgbClr val="000000"/>
                  </a:solidFill>
                  <a:ea typeface="超研澤空疊圓" pitchFamily="49" charset="-120"/>
                </a:rPr>
                <a:t>自由</a:t>
              </a:r>
              <a:endParaRPr kumimoji="1" lang="zh-TW" altLang="en-US" sz="1400">
                <a:solidFill>
                  <a:srgbClr val="000000"/>
                </a:solidFill>
                <a:ea typeface="華康儷粗黑" pitchFamily="49" charset="-120"/>
              </a:endParaRPr>
            </a:p>
          </p:txBody>
        </p:sp>
        <p:sp>
          <p:nvSpPr>
            <p:cNvPr id="2081" name="Text Box 33"/>
            <p:cNvSpPr txBox="1">
              <a:spLocks noChangeArrowheads="1"/>
            </p:cNvSpPr>
            <p:nvPr/>
          </p:nvSpPr>
          <p:spPr bwMode="auto">
            <a:xfrm>
              <a:off x="2208" y="2256"/>
              <a:ext cx="912"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zh-TW" altLang="en-US" sz="2200">
                  <a:solidFill>
                    <a:srgbClr val="000000"/>
                  </a:solidFill>
                  <a:ea typeface="華康儷粗黑" pitchFamily="49" charset="-120"/>
                </a:rPr>
                <a:t>發揮潛能的存有者</a:t>
              </a:r>
            </a:p>
          </p:txBody>
        </p:sp>
        <p:sp>
          <p:nvSpPr>
            <p:cNvPr id="2102" name="Freeform 54"/>
            <p:cNvSpPr>
              <a:spLocks/>
            </p:cNvSpPr>
            <p:nvPr/>
          </p:nvSpPr>
          <p:spPr bwMode="auto">
            <a:xfrm>
              <a:off x="1968" y="1920"/>
              <a:ext cx="1200" cy="672"/>
            </a:xfrm>
            <a:custGeom>
              <a:avLst/>
              <a:gdLst>
                <a:gd name="T0" fmla="*/ 0 w 1200"/>
                <a:gd name="T1" fmla="*/ 672 h 672"/>
                <a:gd name="T2" fmla="*/ 336 w 1200"/>
                <a:gd name="T3" fmla="*/ 144 h 672"/>
                <a:gd name="T4" fmla="*/ 1200 w 1200"/>
                <a:gd name="T5" fmla="*/ 0 h 672"/>
              </a:gdLst>
              <a:ahLst/>
              <a:cxnLst>
                <a:cxn ang="0">
                  <a:pos x="T0" y="T1"/>
                </a:cxn>
                <a:cxn ang="0">
                  <a:pos x="T2" y="T3"/>
                </a:cxn>
                <a:cxn ang="0">
                  <a:pos x="T4" y="T5"/>
                </a:cxn>
              </a:cxnLst>
              <a:rect l="0" t="0" r="r" b="b"/>
              <a:pathLst>
                <a:path w="1200" h="672">
                  <a:moveTo>
                    <a:pt x="0" y="672"/>
                  </a:moveTo>
                  <a:cubicBezTo>
                    <a:pt x="68" y="464"/>
                    <a:pt x="136" y="256"/>
                    <a:pt x="336" y="144"/>
                  </a:cubicBezTo>
                  <a:cubicBezTo>
                    <a:pt x="536" y="32"/>
                    <a:pt x="868" y="16"/>
                    <a:pt x="1200" y="0"/>
                  </a:cubicBezTo>
                </a:path>
              </a:pathLst>
            </a:custGeom>
            <a:noFill/>
            <a:ln w="38100" cap="flat" cmpd="sng">
              <a:solidFill>
                <a:schemeClr val="bg2"/>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en-US" sz="2200">
                <a:solidFill>
                  <a:srgbClr val="000000"/>
                </a:solidFill>
                <a:ea typeface="華康儷粗黑" pitchFamily="49" charset="-120"/>
              </a:endParaRPr>
            </a:p>
          </p:txBody>
        </p:sp>
      </p:grpSp>
      <p:sp>
        <p:nvSpPr>
          <p:cNvPr id="32" name="Title 1"/>
          <p:cNvSpPr txBox="1">
            <a:spLocks/>
          </p:cNvSpPr>
          <p:nvPr/>
        </p:nvSpPr>
        <p:spPr>
          <a:xfrm>
            <a:off x="920750" y="323733"/>
            <a:ext cx="5089526" cy="707045"/>
          </a:xfrm>
          <a:prstGeom prst="rect">
            <a:avLst/>
          </a:prstGeom>
        </p:spPr>
        <p:txBody>
          <a:bodyPr/>
          <a:lst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a:lstStyle>
          <a:p>
            <a:r>
              <a:rPr lang="en-US" altLang="zh-TW" sz="2800" b="1" dirty="0" smtClean="0">
                <a:effectLst/>
              </a:rPr>
              <a:t>C.</a:t>
            </a:r>
            <a:r>
              <a:rPr lang="zh-TW" altLang="en-US" sz="2800" b="1" dirty="0" smtClean="0">
                <a:effectLst/>
              </a:rPr>
              <a:t> 選擇與天主或自己的過程</a:t>
            </a:r>
            <a:endParaRPr lang="zh-TW" altLang="en-US" sz="2800" b="1" dirty="0">
              <a:effectLst/>
            </a:endParaRPr>
          </a:p>
        </p:txBody>
      </p:sp>
      <p:sp>
        <p:nvSpPr>
          <p:cNvPr id="2" name="Slide Number Placeholder 1"/>
          <p:cNvSpPr>
            <a:spLocks noGrp="1"/>
          </p:cNvSpPr>
          <p:nvPr>
            <p:ph type="sldNum" sz="quarter" idx="12"/>
          </p:nvPr>
        </p:nvSpPr>
        <p:spPr/>
        <p:txBody>
          <a:bodyPr/>
          <a:lstStyle/>
          <a:p>
            <a:fld id="{452DB7F3-C77E-4428-A35D-EDF29CC50991}" type="slidenum">
              <a:rPr lang="en-US" smtClean="0"/>
              <a:t>92</a:t>
            </a:fld>
            <a:endParaRPr lang="en-US"/>
          </a:p>
        </p:txBody>
      </p:sp>
    </p:spTree>
    <p:extLst>
      <p:ext uri="{BB962C8B-B14F-4D97-AF65-F5344CB8AC3E}">
        <p14:creationId xmlns:p14="http://schemas.microsoft.com/office/powerpoint/2010/main" val="6034333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b="1" dirty="0" smtClean="0">
                <a:effectLst>
                  <a:outerShdw blurRad="38100" dist="38100" dir="2700000" algn="tl">
                    <a:srgbClr val="000000">
                      <a:alpha val="43137"/>
                    </a:srgbClr>
                  </a:outerShdw>
                </a:effectLst>
              </a:rPr>
              <a:t>VII.</a:t>
            </a:r>
            <a:r>
              <a:rPr lang="zh-TW" altLang="en-US" b="1" dirty="0" smtClean="0">
                <a:effectLst>
                  <a:outerShdw blurRad="38100" dist="38100" dir="2700000" algn="tl">
                    <a:srgbClr val="000000">
                      <a:alpha val="43137"/>
                    </a:srgbClr>
                  </a:outerShdw>
                </a:effectLst>
              </a:rPr>
              <a:t> </a:t>
            </a:r>
            <a:r>
              <a:rPr lang="zh-TW" altLang="en-US" b="1" dirty="0">
                <a:effectLst>
                  <a:outerShdw blurRad="38100" dist="38100" dir="2700000" algn="tl">
                    <a:srgbClr val="000000">
                      <a:alpha val="43137"/>
                    </a:srgbClr>
                  </a:outerShdw>
                </a:effectLst>
              </a:rPr>
              <a:t>死亡</a:t>
            </a:r>
            <a:r>
              <a:rPr lang="en-US" altLang="zh-TW" b="1" dirty="0">
                <a:effectLst>
                  <a:outerShdw blurRad="38100" dist="38100" dir="2700000" algn="tl">
                    <a:srgbClr val="000000">
                      <a:alpha val="43137"/>
                    </a:srgbClr>
                  </a:outerShdw>
                </a:effectLst>
              </a:rPr>
              <a:t>: </a:t>
            </a:r>
            <a:r>
              <a:rPr lang="zh-TW" altLang="en-US" b="1" dirty="0">
                <a:effectLst>
                  <a:outerShdw blurRad="38100" dist="38100" dir="2700000" algn="tl">
                    <a:srgbClr val="000000">
                      <a:alpha val="43137"/>
                    </a:srgbClr>
                  </a:outerShdw>
                </a:effectLst>
              </a:rPr>
              <a:t>一個人執行自由的結束</a:t>
            </a:r>
          </a:p>
        </p:txBody>
      </p:sp>
      <p:sp>
        <p:nvSpPr>
          <p:cNvPr id="3" name="Content Placeholder 2"/>
          <p:cNvSpPr>
            <a:spLocks noGrp="1"/>
          </p:cNvSpPr>
          <p:nvPr>
            <p:ph idx="1"/>
          </p:nvPr>
        </p:nvSpPr>
        <p:spPr/>
        <p:txBody>
          <a:bodyPr/>
          <a:lstStyle/>
          <a:p>
            <a:pPr marL="457200" indent="-457200">
              <a:buFont typeface="+mj-lt"/>
              <a:buAutoNum type="alphaUcPeriod"/>
            </a:pPr>
            <a:r>
              <a:rPr lang="zh-TW" altLang="en-US" dirty="0" smtClean="0"/>
              <a:t>最重要的</a:t>
            </a:r>
            <a:r>
              <a:rPr lang="en-US" altLang="zh-TW" dirty="0" smtClean="0"/>
              <a:t>,</a:t>
            </a:r>
            <a:r>
              <a:rPr lang="zh-TW" altLang="en-US" dirty="0" smtClean="0"/>
              <a:t>死亡是我們真自由和做自由確定性 </a:t>
            </a:r>
            <a:r>
              <a:rPr lang="en-US" altLang="zh-TW" dirty="0" smtClean="0"/>
              <a:t>(definitive)</a:t>
            </a:r>
            <a:r>
              <a:rPr lang="zh-TW" altLang="en-US" dirty="0" smtClean="0"/>
              <a:t>選擇的終止</a:t>
            </a:r>
            <a:endParaRPr lang="en-US" altLang="zh-TW" dirty="0" smtClean="0"/>
          </a:p>
          <a:p>
            <a:pPr marL="914400" lvl="1" indent="-457200">
              <a:buFont typeface="+mj-lt"/>
              <a:buAutoNum type="arabicPeriod"/>
            </a:pPr>
            <a:r>
              <a:rPr lang="zh-TW" altLang="en-US" dirty="0" smtClean="0"/>
              <a:t>每個人靈性的過去</a:t>
            </a:r>
            <a:r>
              <a:rPr lang="en-US" altLang="zh-TW" dirty="0" smtClean="0"/>
              <a:t>,</a:t>
            </a:r>
            <a:r>
              <a:rPr lang="zh-TW" altLang="en-US" dirty="0" smtClean="0"/>
              <a:t>包括他的自由確定性 </a:t>
            </a:r>
            <a:r>
              <a:rPr lang="en-US" altLang="zh-TW" dirty="0" smtClean="0"/>
              <a:t>(definitive)</a:t>
            </a:r>
            <a:r>
              <a:rPr lang="zh-TW" altLang="en-US" dirty="0" smtClean="0"/>
              <a:t>選擇</a:t>
            </a:r>
            <a:r>
              <a:rPr lang="en-US" altLang="zh-TW" dirty="0" smtClean="0"/>
              <a:t>,</a:t>
            </a:r>
            <a:r>
              <a:rPr lang="zh-TW" altLang="en-US" dirty="0" smtClean="0"/>
              <a:t>這會決定他的永恆的狀態</a:t>
            </a:r>
            <a:endParaRPr lang="en-US" altLang="zh-TW" dirty="0" smtClean="0"/>
          </a:p>
          <a:p>
            <a:pPr marL="914400" lvl="1" indent="-457200">
              <a:buFont typeface="+mj-lt"/>
              <a:buAutoNum type="arabicPeriod"/>
            </a:pPr>
            <a:r>
              <a:rPr lang="zh-TW" altLang="en-US" dirty="0" smtClean="0"/>
              <a:t>所以</a:t>
            </a:r>
            <a:r>
              <a:rPr lang="zh-TW" altLang="en-US" dirty="0"/>
              <a:t>每</a:t>
            </a:r>
            <a:r>
              <a:rPr lang="zh-TW" altLang="en-US" dirty="0" smtClean="0"/>
              <a:t>個人</a:t>
            </a:r>
            <a:r>
              <a:rPr lang="zh-TW" altLang="en-US" dirty="0"/>
              <a:t>的</a:t>
            </a:r>
            <a:r>
              <a:rPr lang="zh-TW" altLang="en-US" dirty="0" smtClean="0"/>
              <a:t>靈性</a:t>
            </a:r>
            <a:r>
              <a:rPr lang="zh-TW" altLang="en-US" dirty="0"/>
              <a:t>歷史</a:t>
            </a:r>
            <a:r>
              <a:rPr lang="zh-TW" altLang="en-US" dirty="0" smtClean="0"/>
              <a:t>比世界</a:t>
            </a:r>
            <a:r>
              <a:rPr lang="zh-TW" altLang="en-US" dirty="0"/>
              <a:t>的</a:t>
            </a:r>
            <a:r>
              <a:rPr lang="zh-TW" altLang="en-US" dirty="0" smtClean="0"/>
              <a:t>全部歷史還要重要</a:t>
            </a:r>
            <a:r>
              <a:rPr lang="en-US" altLang="zh-TW" dirty="0" smtClean="0"/>
              <a:t>.</a:t>
            </a:r>
            <a:r>
              <a:rPr lang="zh-TW" altLang="en-US" dirty="0" smtClean="0"/>
              <a:t>  世界的歷史是暫時性的重要</a:t>
            </a:r>
            <a:r>
              <a:rPr lang="en-US" altLang="zh-TW" dirty="0" smtClean="0"/>
              <a:t>,</a:t>
            </a:r>
            <a:r>
              <a:rPr lang="zh-TW" altLang="en-US" dirty="0" smtClean="0"/>
              <a:t>但是</a:t>
            </a:r>
            <a:r>
              <a:rPr lang="zh-TW" altLang="en-US" dirty="0"/>
              <a:t>個人的靈性</a:t>
            </a:r>
            <a:r>
              <a:rPr lang="zh-TW" altLang="en-US" dirty="0" smtClean="0"/>
              <a:t>歷史是</a:t>
            </a:r>
            <a:r>
              <a:rPr lang="zh-TW" altLang="en-US" dirty="0"/>
              <a:t>永恆</a:t>
            </a:r>
            <a:r>
              <a:rPr lang="zh-TW" altLang="en-US" dirty="0" smtClean="0"/>
              <a:t>性</a:t>
            </a:r>
            <a:r>
              <a:rPr lang="zh-TW" altLang="en-US" dirty="0"/>
              <a:t>的</a:t>
            </a:r>
            <a:r>
              <a:rPr lang="zh-TW" altLang="en-US" dirty="0" smtClean="0"/>
              <a:t>重要</a:t>
            </a:r>
            <a:endParaRPr lang="en-US" altLang="zh-TW" dirty="0" smtClean="0"/>
          </a:p>
        </p:txBody>
      </p:sp>
      <p:sp>
        <p:nvSpPr>
          <p:cNvPr id="4" name="Slide Number Placeholder 3"/>
          <p:cNvSpPr>
            <a:spLocks noGrp="1"/>
          </p:cNvSpPr>
          <p:nvPr>
            <p:ph type="sldNum" sz="quarter" idx="12"/>
          </p:nvPr>
        </p:nvSpPr>
        <p:spPr/>
        <p:txBody>
          <a:bodyPr/>
          <a:lstStyle/>
          <a:p>
            <a:fld id="{452DB7F3-C77E-4428-A35D-EDF29CC50991}" type="slidenum">
              <a:rPr lang="en-US" smtClean="0"/>
              <a:t>93</a:t>
            </a:fld>
            <a:endParaRPr lang="en-US"/>
          </a:p>
        </p:txBody>
      </p:sp>
    </p:spTree>
    <p:extLst>
      <p:ext uri="{BB962C8B-B14F-4D97-AF65-F5344CB8AC3E}">
        <p14:creationId xmlns:p14="http://schemas.microsoft.com/office/powerpoint/2010/main" val="8791278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742691"/>
          </a:xfrm>
        </p:spPr>
        <p:txBody>
          <a:bodyPr>
            <a:normAutofit/>
          </a:bodyPr>
          <a:lstStyle/>
          <a:p>
            <a:r>
              <a:rPr lang="en-US" altLang="zh-TW" b="1" dirty="0" smtClean="0">
                <a:effectLst>
                  <a:outerShdw blurRad="38100" dist="38100" dir="2700000" algn="tl">
                    <a:srgbClr val="000000">
                      <a:alpha val="43137"/>
                    </a:srgbClr>
                  </a:outerShdw>
                </a:effectLst>
              </a:rPr>
              <a:t>VII.</a:t>
            </a:r>
            <a:r>
              <a:rPr lang="zh-TW" altLang="en-US" b="1" dirty="0" smtClean="0">
                <a:effectLst>
                  <a:outerShdw blurRad="38100" dist="38100" dir="2700000" algn="tl">
                    <a:srgbClr val="000000">
                      <a:alpha val="43137"/>
                    </a:srgbClr>
                  </a:outerShdw>
                </a:effectLst>
              </a:rPr>
              <a:t> </a:t>
            </a:r>
            <a:r>
              <a:rPr lang="zh-TW" altLang="en-US" b="1" dirty="0">
                <a:effectLst>
                  <a:outerShdw blurRad="38100" dist="38100" dir="2700000" algn="tl">
                    <a:srgbClr val="000000">
                      <a:alpha val="43137"/>
                    </a:srgbClr>
                  </a:outerShdw>
                </a:effectLst>
              </a:rPr>
              <a:t>死亡</a:t>
            </a:r>
            <a:r>
              <a:rPr lang="en-US" altLang="zh-TW" b="1" dirty="0">
                <a:effectLst>
                  <a:outerShdw blurRad="38100" dist="38100" dir="2700000" algn="tl">
                    <a:srgbClr val="000000">
                      <a:alpha val="43137"/>
                    </a:srgbClr>
                  </a:outerShdw>
                </a:effectLst>
              </a:rPr>
              <a:t>: </a:t>
            </a:r>
            <a:r>
              <a:rPr lang="zh-TW" altLang="en-US" b="1" dirty="0">
                <a:effectLst>
                  <a:outerShdw blurRad="38100" dist="38100" dir="2700000" algn="tl">
                    <a:srgbClr val="000000">
                      <a:alpha val="43137"/>
                    </a:srgbClr>
                  </a:outerShdw>
                </a:effectLst>
              </a:rPr>
              <a:t>一個人執行自由的結束</a:t>
            </a:r>
          </a:p>
        </p:txBody>
      </p:sp>
      <p:sp>
        <p:nvSpPr>
          <p:cNvPr id="3" name="Content Placeholder 2"/>
          <p:cNvSpPr>
            <a:spLocks noGrp="1"/>
          </p:cNvSpPr>
          <p:nvPr>
            <p:ph idx="1"/>
          </p:nvPr>
        </p:nvSpPr>
        <p:spPr>
          <a:xfrm>
            <a:off x="1141412" y="1433944"/>
            <a:ext cx="9905999" cy="5195455"/>
          </a:xfrm>
        </p:spPr>
        <p:txBody>
          <a:bodyPr>
            <a:normAutofit lnSpcReduction="10000"/>
          </a:bodyPr>
          <a:lstStyle/>
          <a:p>
            <a:pPr marL="457200" indent="-457200">
              <a:buFont typeface="+mj-lt"/>
              <a:buAutoNum type="alphaUcPeriod" startAt="2"/>
            </a:pPr>
            <a:r>
              <a:rPr lang="zh-TW" altLang="en-US" dirty="0" smtClean="0"/>
              <a:t>因為死亡是如此重要的時刻</a:t>
            </a:r>
            <a:r>
              <a:rPr lang="en-US" altLang="zh-TW" dirty="0" smtClean="0"/>
              <a:t>,</a:t>
            </a:r>
            <a:r>
              <a:rPr lang="zh-TW" altLang="en-US" dirty="0" smtClean="0"/>
              <a:t> 每人都應該默想自己臨終時的靈魂狀態</a:t>
            </a:r>
            <a:endParaRPr lang="en-US" altLang="zh-TW" dirty="0" smtClean="0"/>
          </a:p>
          <a:p>
            <a:pPr marL="914400" lvl="1" indent="-457200">
              <a:buFont typeface="+mj-lt"/>
              <a:buAutoNum type="arabicPeriod"/>
            </a:pPr>
            <a:r>
              <a:rPr lang="zh-TW" altLang="en-US" dirty="0" smtClean="0"/>
              <a:t>習慣性的默禱死亡</a:t>
            </a:r>
            <a:r>
              <a:rPr lang="en-US" altLang="zh-TW" dirty="0" smtClean="0"/>
              <a:t>,</a:t>
            </a:r>
            <a:r>
              <a:rPr lang="zh-TW" altLang="en-US" dirty="0" smtClean="0"/>
              <a:t>會喚醒自己對天主救贖的敬畏</a:t>
            </a:r>
            <a:r>
              <a:rPr lang="en-US" altLang="zh-TW" dirty="0" smtClean="0"/>
              <a:t>,</a:t>
            </a:r>
            <a:r>
              <a:rPr lang="zh-TW" altLang="en-US" dirty="0" smtClean="0"/>
              <a:t>引導走向</a:t>
            </a:r>
            <a:r>
              <a:rPr lang="zh-TW" altLang="en-US" dirty="0"/>
              <a:t>於</a:t>
            </a:r>
            <a:r>
              <a:rPr lang="zh-TW" altLang="en-US" dirty="0" smtClean="0"/>
              <a:t>避免</a:t>
            </a:r>
            <a:r>
              <a:rPr lang="zh-TW" altLang="en-US" dirty="0"/>
              <a:t>犯罪 </a:t>
            </a:r>
            <a:r>
              <a:rPr lang="zh-TW" altLang="en-US" dirty="0" smtClean="0"/>
              <a:t>努力培養</a:t>
            </a:r>
            <a:r>
              <a:rPr lang="zh-TW" altLang="en-US" dirty="0"/>
              <a:t>美德</a:t>
            </a:r>
            <a:r>
              <a:rPr lang="zh-TW" altLang="en-US" dirty="0" smtClean="0"/>
              <a:t> 盡力地更愛天主</a:t>
            </a:r>
            <a:endParaRPr lang="en-US" altLang="zh-TW" dirty="0" smtClean="0"/>
          </a:p>
          <a:p>
            <a:pPr marL="914400" lvl="1" indent="-457200">
              <a:buFont typeface="+mj-lt"/>
              <a:buAutoNum type="arabicPeriod"/>
            </a:pPr>
            <a:r>
              <a:rPr lang="zh-TW" altLang="en-US" dirty="0" smtClean="0"/>
              <a:t>因為死亡會忽然來臨 </a:t>
            </a:r>
            <a:r>
              <a:rPr lang="en-US" altLang="zh-TW" dirty="0" smtClean="0"/>
              <a:t>(</a:t>
            </a:r>
            <a:r>
              <a:rPr lang="zh-TW" altLang="en-US" dirty="0" smtClean="0"/>
              <a:t>如同耶穌警告我們</a:t>
            </a:r>
            <a:r>
              <a:rPr lang="en-US" altLang="zh-TW" dirty="0" smtClean="0"/>
              <a:t>),</a:t>
            </a:r>
            <a:r>
              <a:rPr lang="zh-TW" altLang="en-US" dirty="0" smtClean="0"/>
              <a:t> 我們應準備好而不要拖延應做的悔改和皈依</a:t>
            </a:r>
            <a:endParaRPr lang="en-US" altLang="zh-TW" dirty="0" smtClean="0"/>
          </a:p>
          <a:p>
            <a:pPr marL="914400" lvl="1" indent="-457200">
              <a:buFont typeface="+mj-lt"/>
              <a:buAutoNum type="arabicPeriod"/>
            </a:pPr>
            <a:r>
              <a:rPr lang="zh-TW" altLang="en-US" dirty="0" smtClean="0"/>
              <a:t>念聖母經 </a:t>
            </a:r>
            <a:r>
              <a:rPr lang="en-US" altLang="zh-TW" dirty="0" smtClean="0"/>
              <a:t>(</a:t>
            </a:r>
            <a:r>
              <a:rPr lang="zh-TW" altLang="en-US" dirty="0" smtClean="0"/>
              <a:t>求你現在和我們臨終時</a:t>
            </a:r>
            <a:r>
              <a:rPr lang="en-US" altLang="zh-TW" dirty="0" smtClean="0"/>
              <a:t>,</a:t>
            </a:r>
            <a:r>
              <a:rPr lang="zh-TW" altLang="en-US" dirty="0" smtClean="0"/>
              <a:t>為我們罪人祈求天主</a:t>
            </a:r>
            <a:r>
              <a:rPr lang="en-US" altLang="zh-TW" dirty="0" smtClean="0"/>
              <a:t>)</a:t>
            </a:r>
            <a:r>
              <a:rPr lang="zh-TW" altLang="en-US" dirty="0" smtClean="0"/>
              <a:t> 提醒我們</a:t>
            </a:r>
            <a:r>
              <a:rPr lang="en-US" altLang="zh-TW" dirty="0" smtClean="0"/>
              <a:t>,</a:t>
            </a:r>
            <a:r>
              <a:rPr lang="zh-TW" altLang="en-US" dirty="0"/>
              <a:t> </a:t>
            </a:r>
            <a:r>
              <a:rPr lang="zh-TW" altLang="en-US" dirty="0" smtClean="0"/>
              <a:t>死亡是多麼地重要</a:t>
            </a:r>
            <a:r>
              <a:rPr lang="en-US" altLang="zh-TW" dirty="0" smtClean="0"/>
              <a:t>.</a:t>
            </a:r>
            <a:r>
              <a:rPr lang="zh-TW" altLang="en-US" dirty="0" smtClean="0"/>
              <a:t> </a:t>
            </a:r>
            <a:endParaRPr lang="en-US" altLang="zh-TW" dirty="0" smtClean="0"/>
          </a:p>
          <a:p>
            <a:pPr marL="914400" lvl="1" indent="-457200">
              <a:buFont typeface="+mj-lt"/>
              <a:buAutoNum type="arabicPeriod"/>
            </a:pPr>
            <a:r>
              <a:rPr lang="zh-TW" altLang="en-US" dirty="0" smtClean="0"/>
              <a:t>生病末期時與安寧療護是一個最後又確定性 </a:t>
            </a:r>
            <a:r>
              <a:rPr lang="en-US" altLang="zh-TW" dirty="0" smtClean="0"/>
              <a:t>(definitive)</a:t>
            </a:r>
            <a:r>
              <a:rPr lang="zh-TW" altLang="en-US" dirty="0" smtClean="0"/>
              <a:t>地選擇去愛天主的機會</a:t>
            </a:r>
            <a:endParaRPr lang="en-US" altLang="zh-TW" dirty="0" smtClean="0"/>
          </a:p>
          <a:p>
            <a:pPr marL="914400" lvl="1" indent="-457200">
              <a:buFont typeface="+mj-lt"/>
              <a:buAutoNum type="arabicPeriod"/>
            </a:pPr>
            <a:r>
              <a:rPr lang="zh-TW" altLang="en-US" dirty="0" smtClean="0"/>
              <a:t>不論這罪人多邪惡</a:t>
            </a:r>
            <a:r>
              <a:rPr lang="en-US" altLang="zh-TW" dirty="0" smtClean="0"/>
              <a:t>,</a:t>
            </a:r>
            <a:r>
              <a:rPr lang="zh-TW" altLang="en-US" dirty="0" smtClean="0"/>
              <a:t> 他都可以悔改而在臨終時得救</a:t>
            </a:r>
            <a:endParaRPr lang="en-US" altLang="zh-TW" dirty="0" smtClean="0"/>
          </a:p>
          <a:p>
            <a:pPr marL="914400" lvl="1" indent="-457200">
              <a:buFont typeface="+mj-lt"/>
              <a:buAutoNum type="arabicPeriod"/>
            </a:pPr>
            <a:endParaRPr lang="en-US" dirty="0"/>
          </a:p>
          <a:p>
            <a:pPr marL="457200" indent="-457200">
              <a:buFont typeface="+mj-lt"/>
              <a:buAutoNum type="alphaUcPeriod" startAt="2"/>
            </a:pPr>
            <a:r>
              <a:rPr lang="zh-TW" altLang="en-US" dirty="0" smtClean="0"/>
              <a:t>對於那些與天主很親近的人</a:t>
            </a:r>
            <a:r>
              <a:rPr lang="en-US" altLang="zh-TW" dirty="0" smtClean="0"/>
              <a:t>,</a:t>
            </a:r>
            <a:r>
              <a:rPr lang="zh-TW" altLang="en-US" dirty="0" smtClean="0"/>
              <a:t>並不怕死亡</a:t>
            </a:r>
            <a:r>
              <a:rPr lang="en-US" altLang="zh-TW" dirty="0" smtClean="0"/>
              <a:t>:</a:t>
            </a:r>
            <a:r>
              <a:rPr lang="zh-TW" altLang="en-US" dirty="0" smtClean="0"/>
              <a:t> 小德蘭</a:t>
            </a:r>
            <a:r>
              <a:rPr lang="zh-TW" altLang="en-US" dirty="0"/>
              <a:t> </a:t>
            </a:r>
            <a:r>
              <a:rPr lang="en-US" altLang="zh-TW" dirty="0" smtClean="0"/>
              <a:t>–</a:t>
            </a:r>
            <a:r>
              <a:rPr lang="zh-TW" altLang="en-US" dirty="0" smtClean="0"/>
              <a:t> 死亡是身體與靈魂的分離</a:t>
            </a:r>
            <a:r>
              <a:rPr lang="en-US" altLang="zh-TW" dirty="0" smtClean="0"/>
              <a:t>,</a:t>
            </a:r>
            <a:r>
              <a:rPr lang="zh-TW" altLang="en-US" dirty="0" smtClean="0"/>
              <a:t>而不是靈魂與天主的分離</a:t>
            </a:r>
            <a:endParaRPr lang="en-US" dirty="0"/>
          </a:p>
        </p:txBody>
      </p:sp>
      <p:sp>
        <p:nvSpPr>
          <p:cNvPr id="4" name="Slide Number Placeholder 3"/>
          <p:cNvSpPr>
            <a:spLocks noGrp="1"/>
          </p:cNvSpPr>
          <p:nvPr>
            <p:ph type="sldNum" sz="quarter" idx="12"/>
          </p:nvPr>
        </p:nvSpPr>
        <p:spPr/>
        <p:txBody>
          <a:bodyPr/>
          <a:lstStyle/>
          <a:p>
            <a:fld id="{452DB7F3-C77E-4428-A35D-EDF29CC50991}" type="slidenum">
              <a:rPr lang="en-US" smtClean="0"/>
              <a:t>94</a:t>
            </a:fld>
            <a:endParaRPr lang="en-US"/>
          </a:p>
        </p:txBody>
      </p:sp>
    </p:spTree>
    <p:extLst>
      <p:ext uri="{BB962C8B-B14F-4D97-AF65-F5344CB8AC3E}">
        <p14:creationId xmlns:p14="http://schemas.microsoft.com/office/powerpoint/2010/main" val="3135884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0"/>
            <a:ext cx="10236632" cy="971291"/>
          </a:xfrm>
        </p:spPr>
        <p:txBody>
          <a:bodyPr>
            <a:normAutofit/>
          </a:bodyPr>
          <a:lstStyle/>
          <a:p>
            <a:r>
              <a:rPr lang="en-US" altLang="zh-TW" b="1" dirty="0" smtClean="0">
                <a:effectLst>
                  <a:outerShdw blurRad="38100" dist="38100" dir="2700000" algn="tl">
                    <a:srgbClr val="000000">
                      <a:alpha val="43137"/>
                    </a:srgbClr>
                  </a:outerShdw>
                </a:effectLst>
              </a:rPr>
              <a:t>VIII.</a:t>
            </a:r>
            <a:r>
              <a:rPr lang="zh-TW" altLang="en-US" b="1" dirty="0">
                <a:effectLst>
                  <a:outerShdw blurRad="38100" dist="38100" dir="2700000" algn="tl">
                    <a:srgbClr val="000000">
                      <a:alpha val="43137"/>
                    </a:srgbClr>
                  </a:outerShdw>
                </a:effectLst>
              </a:rPr>
              <a:t> 審判</a:t>
            </a:r>
            <a:r>
              <a:rPr lang="en-US" altLang="zh-TW" b="1" dirty="0">
                <a:effectLst>
                  <a:outerShdw blurRad="38100" dist="38100" dir="2700000" algn="tl">
                    <a:srgbClr val="000000">
                      <a:alpha val="43137"/>
                    </a:srgbClr>
                  </a:outerShdw>
                </a:effectLst>
              </a:rPr>
              <a:t>: </a:t>
            </a:r>
            <a:r>
              <a:rPr lang="zh-TW" altLang="en-US" b="1" dirty="0">
                <a:effectLst>
                  <a:outerShdw blurRad="38100" dist="38100" dir="2700000" algn="tl">
                    <a:srgbClr val="000000">
                      <a:alpha val="43137"/>
                    </a:srgbClr>
                  </a:outerShdw>
                </a:effectLst>
              </a:rPr>
              <a:t>天主顯示出我們自由選擇的結果的真相 </a:t>
            </a:r>
          </a:p>
        </p:txBody>
      </p:sp>
      <p:sp>
        <p:nvSpPr>
          <p:cNvPr id="3" name="Content Placeholder 2"/>
          <p:cNvSpPr>
            <a:spLocks noGrp="1"/>
          </p:cNvSpPr>
          <p:nvPr>
            <p:ph idx="1"/>
          </p:nvPr>
        </p:nvSpPr>
        <p:spPr>
          <a:xfrm>
            <a:off x="515390" y="971292"/>
            <a:ext cx="11072552" cy="5886708"/>
          </a:xfrm>
        </p:spPr>
        <p:txBody>
          <a:bodyPr>
            <a:normAutofit fontScale="92500" lnSpcReduction="10000"/>
          </a:bodyPr>
          <a:lstStyle/>
          <a:p>
            <a:pPr marL="457200" indent="-457200">
              <a:buFont typeface="+mj-lt"/>
              <a:buAutoNum type="alphaUcPeriod"/>
            </a:pPr>
            <a:r>
              <a:rPr lang="zh-TW" altLang="en-US" b="1" dirty="0" smtClean="0"/>
              <a:t>在我們過去擁有自由的日子裡</a:t>
            </a:r>
            <a:r>
              <a:rPr lang="en-US" altLang="zh-TW" b="1" dirty="0" smtClean="0"/>
              <a:t>,</a:t>
            </a:r>
            <a:r>
              <a:rPr lang="zh-TW" altLang="en-US" b="1" dirty="0" smtClean="0"/>
              <a:t> 天主盡可能地通過祂的恩寵</a:t>
            </a:r>
            <a:r>
              <a:rPr lang="en-US" altLang="zh-TW" b="1" dirty="0" smtClean="0"/>
              <a:t>,</a:t>
            </a:r>
            <a:r>
              <a:rPr lang="zh-TW" altLang="en-US" b="1" dirty="0" smtClean="0"/>
              <a:t> 幫助我們愛祂</a:t>
            </a:r>
            <a:r>
              <a:rPr lang="en-US" altLang="zh-TW" b="1" dirty="0" smtClean="0"/>
              <a:t>;</a:t>
            </a:r>
            <a:r>
              <a:rPr lang="zh-TW" altLang="en-US" b="1" dirty="0" smtClean="0"/>
              <a:t> 祂不斷地引導罪人歸向祂</a:t>
            </a:r>
            <a:endParaRPr lang="en-US" altLang="zh-TW" b="1" dirty="0" smtClean="0"/>
          </a:p>
          <a:p>
            <a:pPr marL="457200" indent="-457200">
              <a:buFont typeface="+mj-lt"/>
              <a:buAutoNum type="alphaUcPeriod"/>
            </a:pPr>
            <a:r>
              <a:rPr lang="zh-TW" altLang="en-US" b="1" dirty="0" smtClean="0"/>
              <a:t>死亡後</a:t>
            </a:r>
            <a:r>
              <a:rPr lang="en-US" altLang="zh-TW" b="1" dirty="0" smtClean="0"/>
              <a:t>,</a:t>
            </a:r>
            <a:r>
              <a:rPr lang="zh-TW" altLang="en-US" b="1" dirty="0" smtClean="0"/>
              <a:t>每人要面對 </a:t>
            </a:r>
            <a:r>
              <a:rPr lang="en-US" altLang="zh-TW" b="1" dirty="0" smtClean="0"/>
              <a:t>“</a:t>
            </a:r>
            <a:r>
              <a:rPr lang="zh-TW" altLang="en-US" b="1" dirty="0" smtClean="0"/>
              <a:t>私審判</a:t>
            </a:r>
            <a:r>
              <a:rPr lang="en-US" altLang="zh-TW" b="1" dirty="0" smtClean="0"/>
              <a:t>”.</a:t>
            </a:r>
            <a:r>
              <a:rPr lang="zh-TW" altLang="en-US" b="1" dirty="0" smtClean="0"/>
              <a:t> </a:t>
            </a:r>
            <a:r>
              <a:rPr lang="zh-TW" altLang="en-US" b="1" dirty="0" smtClean="0">
                <a:effectLst/>
              </a:rPr>
              <a:t>天主</a:t>
            </a:r>
            <a:r>
              <a:rPr lang="zh-TW" altLang="en-US" b="1" dirty="0">
                <a:effectLst/>
              </a:rPr>
              <a:t>顯示出我們自由選擇的結果的</a:t>
            </a:r>
            <a:r>
              <a:rPr lang="zh-TW" altLang="en-US" b="1" dirty="0" smtClean="0">
                <a:effectLst/>
              </a:rPr>
              <a:t>真相</a:t>
            </a:r>
            <a:r>
              <a:rPr lang="en-US" altLang="zh-TW" b="1" dirty="0" smtClean="0">
                <a:effectLst/>
              </a:rPr>
              <a:t>:</a:t>
            </a:r>
            <a:r>
              <a:rPr lang="zh-TW" altLang="en-US" b="1" dirty="0" smtClean="0">
                <a:effectLst/>
              </a:rPr>
              <a:t> 依照天主的真理愛天主或拒絕天主</a:t>
            </a:r>
            <a:r>
              <a:rPr lang="en-US" altLang="zh-TW" b="1" dirty="0" smtClean="0">
                <a:effectLst/>
              </a:rPr>
              <a:t>.</a:t>
            </a:r>
            <a:r>
              <a:rPr lang="zh-TW" altLang="en-US" b="1" dirty="0" smtClean="0">
                <a:effectLst/>
              </a:rPr>
              <a:t> 這真相決定一個人永恆的狀態</a:t>
            </a:r>
            <a:endParaRPr lang="en-US" altLang="zh-TW" b="1" dirty="0" smtClean="0">
              <a:effectLst/>
            </a:endParaRPr>
          </a:p>
          <a:p>
            <a:pPr marL="457200" indent="-457200">
              <a:buFont typeface="+mj-lt"/>
              <a:buAutoNum type="alphaUcPeriod"/>
            </a:pPr>
            <a:r>
              <a:rPr lang="zh-TW" altLang="en-US" b="1" dirty="0" smtClean="0">
                <a:effectLst/>
              </a:rPr>
              <a:t>審判只有二種永恆的形式</a:t>
            </a:r>
            <a:endParaRPr lang="en-US" altLang="zh-TW" b="1" dirty="0" smtClean="0">
              <a:effectLst/>
            </a:endParaRPr>
          </a:p>
          <a:p>
            <a:pPr marL="914400" lvl="1" indent="-457200">
              <a:buFont typeface="+mj-lt"/>
              <a:buAutoNum type="arabicPeriod"/>
            </a:pPr>
            <a:r>
              <a:rPr lang="zh-TW" altLang="en-US" b="1" dirty="0" smtClean="0">
                <a:effectLst/>
              </a:rPr>
              <a:t>在天堂的</a:t>
            </a:r>
            <a:r>
              <a:rPr lang="en-US" altLang="zh-TW" b="1" dirty="0" smtClean="0">
                <a:effectLst/>
              </a:rPr>
              <a:t>:</a:t>
            </a:r>
            <a:r>
              <a:rPr lang="zh-TW" altLang="en-US" b="1" dirty="0" smtClean="0">
                <a:effectLst/>
              </a:rPr>
              <a:t> 人對天主說 </a:t>
            </a:r>
            <a:r>
              <a:rPr lang="en-US" altLang="zh-TW" b="1" dirty="0" smtClean="0">
                <a:effectLst/>
              </a:rPr>
              <a:t>“</a:t>
            </a:r>
            <a:r>
              <a:rPr lang="zh-TW" altLang="en-US" b="1" dirty="0" smtClean="0">
                <a:effectLst/>
              </a:rPr>
              <a:t>願奉行禰的旨意”</a:t>
            </a:r>
            <a:r>
              <a:rPr lang="en-US" altLang="zh-TW" b="1" dirty="0" smtClean="0">
                <a:effectLst/>
              </a:rPr>
              <a:t>(Thy will be done)</a:t>
            </a:r>
          </a:p>
          <a:p>
            <a:pPr marL="914400" lvl="1" indent="-457200">
              <a:buFont typeface="+mj-lt"/>
              <a:buAutoNum type="arabicPeriod"/>
            </a:pPr>
            <a:r>
              <a:rPr lang="zh-TW" altLang="en-US" b="1" dirty="0" smtClean="0">
                <a:effectLst/>
              </a:rPr>
              <a:t>在地獄的</a:t>
            </a:r>
            <a:r>
              <a:rPr lang="en-US" altLang="zh-TW" b="1" dirty="0" smtClean="0">
                <a:effectLst/>
              </a:rPr>
              <a:t>:</a:t>
            </a:r>
            <a:r>
              <a:rPr lang="zh-TW" altLang="en-US" b="1" dirty="0" smtClean="0">
                <a:effectLst/>
              </a:rPr>
              <a:t> 天主</a:t>
            </a:r>
            <a:r>
              <a:rPr lang="zh-TW" altLang="en-US" b="1" dirty="0">
                <a:effectLst/>
              </a:rPr>
              <a:t>對</a:t>
            </a:r>
            <a:r>
              <a:rPr lang="zh-TW" altLang="en-US" b="1" dirty="0" smtClean="0">
                <a:effectLst/>
              </a:rPr>
              <a:t>人說 </a:t>
            </a:r>
            <a:r>
              <a:rPr lang="en-US" altLang="zh-TW" b="1" dirty="0" smtClean="0">
                <a:effectLst/>
              </a:rPr>
              <a:t>“</a:t>
            </a:r>
            <a:r>
              <a:rPr lang="zh-TW" altLang="en-US" b="1" dirty="0" smtClean="0">
                <a:effectLst/>
              </a:rPr>
              <a:t>按照你的意思”</a:t>
            </a:r>
            <a:r>
              <a:rPr lang="en-US" altLang="zh-TW" b="1" dirty="0" smtClean="0">
                <a:effectLst/>
              </a:rPr>
              <a:t>(thy will be done – from C.S. Lewis)</a:t>
            </a:r>
          </a:p>
          <a:p>
            <a:pPr marL="457200" indent="-457200">
              <a:buFont typeface="+mj-lt"/>
              <a:buAutoNum type="alphaUcPeriod"/>
            </a:pPr>
            <a:r>
              <a:rPr lang="zh-TW" altLang="en-US" b="1" dirty="0">
                <a:effectLst/>
              </a:rPr>
              <a:t>父不審判任何人，但他把審判的全權交給了子</a:t>
            </a:r>
            <a:r>
              <a:rPr lang="zh-TW" altLang="en-US" b="1" dirty="0" smtClean="0">
                <a:effectLst/>
              </a:rPr>
              <a:t>，為</a:t>
            </a:r>
            <a:r>
              <a:rPr lang="zh-TW" altLang="en-US" b="1" dirty="0">
                <a:effectLst/>
              </a:rPr>
              <a:t>叫眾人尊敬子如同尊敬父；不尊敬子的，就是不尊敬派遣他來的父</a:t>
            </a:r>
            <a:r>
              <a:rPr lang="zh-TW" altLang="en-US" b="1" dirty="0" smtClean="0">
                <a:effectLst/>
              </a:rPr>
              <a:t>。我</a:t>
            </a:r>
            <a:r>
              <a:rPr lang="zh-TW" altLang="en-US" b="1" dirty="0">
                <a:effectLst/>
              </a:rPr>
              <a:t>實實在在告訴你們：聽我的話，相信派遣我來者的，便有永生，不受審判，而已出死入生</a:t>
            </a:r>
            <a:r>
              <a:rPr lang="zh-TW" altLang="en-US" b="1" dirty="0" smtClean="0">
                <a:effectLst/>
              </a:rPr>
              <a:t>。我</a:t>
            </a:r>
            <a:r>
              <a:rPr lang="zh-TW" altLang="en-US" b="1" dirty="0">
                <a:effectLst/>
              </a:rPr>
              <a:t>實實在在告訴你們：時候要到，且現在就是，死者要聽見天主子的聲音，凡聽從的，就必生存</a:t>
            </a:r>
            <a:r>
              <a:rPr lang="zh-TW" altLang="en-US" b="1" dirty="0" smtClean="0">
                <a:effectLst/>
              </a:rPr>
              <a:t>。就</a:t>
            </a:r>
            <a:r>
              <a:rPr lang="zh-TW" altLang="en-US" b="1" dirty="0">
                <a:effectLst/>
              </a:rPr>
              <a:t>如父是生命之源，照樣他也</a:t>
            </a:r>
            <a:r>
              <a:rPr lang="zh-TW" altLang="en-US" b="1" i="1" u="sng" dirty="0">
                <a:effectLst/>
                <a:latin typeface="DFKai-SB" panose="03000509000000000000" pitchFamily="65" charset="-120"/>
                <a:ea typeface="DFKai-SB" panose="03000509000000000000" pitchFamily="65" charset="-120"/>
              </a:rPr>
              <a:t>使子成為生命之源</a:t>
            </a:r>
            <a:r>
              <a:rPr lang="zh-TW" altLang="en-US" b="1" i="1" u="sng" dirty="0" smtClean="0">
                <a:effectLst/>
                <a:latin typeface="DFKai-SB" panose="03000509000000000000" pitchFamily="65" charset="-120"/>
                <a:ea typeface="DFKai-SB" panose="03000509000000000000" pitchFamily="65" charset="-120"/>
              </a:rPr>
              <a:t>；並且</a:t>
            </a:r>
            <a:r>
              <a:rPr lang="zh-TW" altLang="en-US" b="1" i="1" u="sng" dirty="0">
                <a:effectLst/>
                <a:latin typeface="DFKai-SB" panose="03000509000000000000" pitchFamily="65" charset="-120"/>
                <a:ea typeface="DFKai-SB" panose="03000509000000000000" pitchFamily="65" charset="-120"/>
              </a:rPr>
              <a:t>賜給他行審判的權柄</a:t>
            </a:r>
            <a:r>
              <a:rPr lang="zh-TW" altLang="en-US" b="1" dirty="0">
                <a:effectLst/>
              </a:rPr>
              <a:t>，因為他是人子</a:t>
            </a:r>
            <a:r>
              <a:rPr lang="zh-TW" altLang="en-US" b="1" dirty="0" smtClean="0">
                <a:effectLst/>
              </a:rPr>
              <a:t>。你們</a:t>
            </a:r>
            <a:r>
              <a:rPr lang="zh-TW" altLang="en-US" b="1" dirty="0">
                <a:effectLst/>
              </a:rPr>
              <a:t>不要驚奇這事，因為時候要到，那時，凡在墳墓裡的，都要聽見他的聲音</a:t>
            </a:r>
            <a:r>
              <a:rPr lang="zh-TW" altLang="en-US" b="1" dirty="0" smtClean="0">
                <a:effectLst/>
              </a:rPr>
              <a:t>，而</a:t>
            </a:r>
            <a:r>
              <a:rPr lang="zh-TW" altLang="en-US" b="1" dirty="0">
                <a:effectLst/>
              </a:rPr>
              <a:t>出來：行過善的，復活進入生命；作過惡的，復活而受審判。</a:t>
            </a:r>
            <a:r>
              <a:rPr lang="en-US" altLang="zh-TW" b="1" dirty="0" smtClean="0">
                <a:effectLst/>
              </a:rPr>
              <a:t>(</a:t>
            </a:r>
            <a:r>
              <a:rPr lang="zh-TW" altLang="en-US" b="1" dirty="0" smtClean="0">
                <a:effectLst/>
              </a:rPr>
              <a:t>若</a:t>
            </a:r>
            <a:r>
              <a:rPr lang="en-US" altLang="zh-TW" b="1" dirty="0" smtClean="0">
                <a:effectLst/>
              </a:rPr>
              <a:t>5:22-29)</a:t>
            </a:r>
          </a:p>
          <a:p>
            <a:pPr marL="457200" indent="-457200">
              <a:buFont typeface="+mj-lt"/>
              <a:buAutoNum type="alphaUcPeriod"/>
            </a:pPr>
            <a:endParaRPr lang="en-US" altLang="zh-TW" b="1" dirty="0">
              <a:effectLst/>
            </a:endParaRPr>
          </a:p>
          <a:p>
            <a:pPr marL="457200" indent="-457200">
              <a:buFont typeface="+mj-lt"/>
              <a:buAutoNum type="alphaUcPeriod"/>
            </a:pPr>
            <a:endParaRPr lang="en-US" altLang="zh-TW" dirty="0">
              <a:effectLst/>
            </a:endParaRPr>
          </a:p>
          <a:p>
            <a:pPr marL="457200" indent="-457200">
              <a:buFont typeface="+mj-lt"/>
              <a:buAutoNum type="alphaUcPeriod"/>
            </a:pPr>
            <a:endParaRPr lang="en-US" altLang="zh-TW" dirty="0" smtClean="0">
              <a:effectLst/>
            </a:endParaRPr>
          </a:p>
          <a:p>
            <a:pPr marL="457200" indent="-457200">
              <a:buFont typeface="+mj-lt"/>
              <a:buAutoNum type="alphaUcPeriod"/>
            </a:pPr>
            <a:endParaRPr lang="en-US" altLang="zh-TW" dirty="0" smtClean="0"/>
          </a:p>
        </p:txBody>
      </p:sp>
      <p:sp>
        <p:nvSpPr>
          <p:cNvPr id="5" name="Slide Number Placeholder 4"/>
          <p:cNvSpPr>
            <a:spLocks noGrp="1"/>
          </p:cNvSpPr>
          <p:nvPr>
            <p:ph type="sldNum" sz="quarter" idx="12"/>
          </p:nvPr>
        </p:nvSpPr>
        <p:spPr/>
        <p:txBody>
          <a:bodyPr/>
          <a:lstStyle/>
          <a:p>
            <a:fld id="{452DB7F3-C77E-4428-A35D-EDF29CC50991}" type="slidenum">
              <a:rPr lang="en-US" smtClean="0"/>
              <a:t>95</a:t>
            </a:fld>
            <a:endParaRPr lang="en-US"/>
          </a:p>
        </p:txBody>
      </p:sp>
    </p:spTree>
    <p:extLst>
      <p:ext uri="{BB962C8B-B14F-4D97-AF65-F5344CB8AC3E}">
        <p14:creationId xmlns:p14="http://schemas.microsoft.com/office/powerpoint/2010/main" val="3693336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10236632" cy="971291"/>
          </a:xfrm>
        </p:spPr>
        <p:txBody>
          <a:bodyPr>
            <a:normAutofit/>
          </a:bodyPr>
          <a:lstStyle/>
          <a:p>
            <a:r>
              <a:rPr lang="en-US" altLang="zh-TW" b="1" dirty="0" smtClean="0">
                <a:effectLst>
                  <a:outerShdw blurRad="38100" dist="38100" dir="2700000" algn="tl">
                    <a:srgbClr val="000000">
                      <a:alpha val="43137"/>
                    </a:srgbClr>
                  </a:outerShdw>
                </a:effectLst>
              </a:rPr>
              <a:t>VIII.</a:t>
            </a:r>
            <a:r>
              <a:rPr lang="zh-TW" altLang="en-US" b="1" dirty="0">
                <a:effectLst>
                  <a:outerShdw blurRad="38100" dist="38100" dir="2700000" algn="tl">
                    <a:srgbClr val="000000">
                      <a:alpha val="43137"/>
                    </a:srgbClr>
                  </a:outerShdw>
                </a:effectLst>
              </a:rPr>
              <a:t> 審判</a:t>
            </a:r>
            <a:r>
              <a:rPr lang="en-US" altLang="zh-TW" b="1" dirty="0">
                <a:effectLst>
                  <a:outerShdw blurRad="38100" dist="38100" dir="2700000" algn="tl">
                    <a:srgbClr val="000000">
                      <a:alpha val="43137"/>
                    </a:srgbClr>
                  </a:outerShdw>
                </a:effectLst>
              </a:rPr>
              <a:t>: </a:t>
            </a:r>
            <a:r>
              <a:rPr lang="zh-TW" altLang="en-US" b="1" dirty="0">
                <a:effectLst>
                  <a:outerShdw blurRad="38100" dist="38100" dir="2700000" algn="tl">
                    <a:srgbClr val="000000">
                      <a:alpha val="43137"/>
                    </a:srgbClr>
                  </a:outerShdw>
                </a:effectLst>
              </a:rPr>
              <a:t>天主顯示出我們自由選擇的結果的真相 </a:t>
            </a:r>
          </a:p>
        </p:txBody>
      </p:sp>
      <p:sp>
        <p:nvSpPr>
          <p:cNvPr id="3" name="Content Placeholder 2"/>
          <p:cNvSpPr>
            <a:spLocks noGrp="1"/>
          </p:cNvSpPr>
          <p:nvPr>
            <p:ph idx="1"/>
          </p:nvPr>
        </p:nvSpPr>
        <p:spPr>
          <a:xfrm>
            <a:off x="1141412" y="2322286"/>
            <a:ext cx="9905999" cy="4265549"/>
          </a:xfrm>
        </p:spPr>
        <p:txBody>
          <a:bodyPr/>
          <a:lstStyle/>
          <a:p>
            <a:pPr marL="457200" indent="-457200">
              <a:buFont typeface="+mj-lt"/>
              <a:buAutoNum type="alphaUcPeriod" startAt="5"/>
            </a:pPr>
            <a:r>
              <a:rPr lang="zh-TW" altLang="en-US" b="1" dirty="0" smtClean="0">
                <a:effectLst/>
              </a:rPr>
              <a:t>每個人也是他自己的判官</a:t>
            </a:r>
            <a:r>
              <a:rPr lang="en-US" altLang="zh-TW" b="1" dirty="0" smtClean="0">
                <a:effectLst/>
              </a:rPr>
              <a:t>:</a:t>
            </a:r>
            <a:r>
              <a:rPr lang="zh-TW" altLang="en-US" b="1" dirty="0" smtClean="0">
                <a:effectLst/>
              </a:rPr>
              <a:t> 地獄是一個人習慣性的在天主前畫地自限</a:t>
            </a:r>
            <a:r>
              <a:rPr lang="en-US" altLang="zh-TW" b="1" dirty="0" smtClean="0">
                <a:effectLst/>
              </a:rPr>
              <a:t>,</a:t>
            </a:r>
            <a:r>
              <a:rPr lang="zh-TW" altLang="en-US" b="1" dirty="0" smtClean="0">
                <a:effectLst/>
              </a:rPr>
              <a:t>與主隔離 </a:t>
            </a:r>
            <a:r>
              <a:rPr lang="en-US" altLang="zh-TW" b="1" dirty="0" smtClean="0">
                <a:effectLst/>
              </a:rPr>
              <a:t>“</a:t>
            </a:r>
            <a:r>
              <a:rPr lang="zh-TW" altLang="en-US" b="1" dirty="0" smtClean="0">
                <a:effectLst/>
              </a:rPr>
              <a:t>我不要去愛</a:t>
            </a:r>
            <a:r>
              <a:rPr lang="en-US" altLang="zh-TW" b="1" dirty="0" smtClean="0">
                <a:effectLst/>
              </a:rPr>
              <a:t>,</a:t>
            </a:r>
            <a:r>
              <a:rPr lang="zh-TW" altLang="en-US" b="1" dirty="0" smtClean="0">
                <a:effectLst/>
              </a:rPr>
              <a:t>我不要被愛</a:t>
            </a:r>
            <a:r>
              <a:rPr lang="en-US" altLang="zh-TW" b="1" dirty="0" smtClean="0">
                <a:effectLst/>
              </a:rPr>
              <a:t>.</a:t>
            </a:r>
            <a:r>
              <a:rPr lang="zh-TW" altLang="en-US" b="1" dirty="0" smtClean="0">
                <a:effectLst/>
              </a:rPr>
              <a:t> 不要管我</a:t>
            </a:r>
            <a:r>
              <a:rPr lang="en-US" altLang="zh-TW" b="1" dirty="0" smtClean="0">
                <a:effectLst/>
              </a:rPr>
              <a:t>.”</a:t>
            </a:r>
          </a:p>
          <a:p>
            <a:pPr marL="457200" indent="-457200">
              <a:buFont typeface="+mj-lt"/>
              <a:buAutoNum type="alphaUcPeriod" startAt="5"/>
            </a:pPr>
            <a:r>
              <a:rPr lang="zh-TW" altLang="en-US" b="1" dirty="0" smtClean="0">
                <a:effectLst/>
              </a:rPr>
              <a:t>基督是純正的救恩</a:t>
            </a:r>
            <a:r>
              <a:rPr lang="en-US" altLang="zh-TW" b="1" dirty="0" smtClean="0">
                <a:effectLst/>
              </a:rPr>
              <a:t>;</a:t>
            </a:r>
            <a:r>
              <a:rPr lang="zh-TW" altLang="en-US" b="1" dirty="0" smtClean="0">
                <a:effectLst/>
              </a:rPr>
              <a:t> 進入地獄不是他要加在人身上的</a:t>
            </a:r>
            <a:r>
              <a:rPr lang="en-US" altLang="zh-TW" b="1" dirty="0" smtClean="0">
                <a:effectLst/>
              </a:rPr>
              <a:t>,</a:t>
            </a:r>
            <a:r>
              <a:rPr lang="zh-TW" altLang="en-US" b="1" dirty="0" smtClean="0">
                <a:effectLst/>
              </a:rPr>
              <a:t>而來自於遠離基督</a:t>
            </a:r>
            <a:r>
              <a:rPr lang="en-US" altLang="zh-TW" b="1" dirty="0" smtClean="0">
                <a:effectLst/>
              </a:rPr>
              <a:t>:</a:t>
            </a:r>
            <a:r>
              <a:rPr lang="zh-TW" altLang="en-US" b="1" dirty="0" smtClean="0">
                <a:effectLst/>
              </a:rPr>
              <a:t> 是一個人與基督和救恩畫地自限</a:t>
            </a:r>
            <a:r>
              <a:rPr lang="en-US" altLang="zh-TW" b="1" dirty="0" smtClean="0">
                <a:effectLst/>
              </a:rPr>
              <a:t>(self-isolation)</a:t>
            </a:r>
          </a:p>
          <a:p>
            <a:pPr marL="457200" indent="-457200">
              <a:buFont typeface="+mj-lt"/>
              <a:buAutoNum type="alphaUcPeriod" startAt="5"/>
            </a:pPr>
            <a:r>
              <a:rPr lang="zh-TW" altLang="en-US" b="1" dirty="0" smtClean="0">
                <a:effectLst/>
              </a:rPr>
              <a:t>天主的審判除去全部的面具</a:t>
            </a:r>
            <a:r>
              <a:rPr lang="en-US" altLang="zh-TW" b="1" dirty="0" smtClean="0">
                <a:effectLst/>
              </a:rPr>
              <a:t>,</a:t>
            </a:r>
            <a:r>
              <a:rPr lang="zh-TW" altLang="en-US" b="1" dirty="0">
                <a:effectLst/>
              </a:rPr>
              <a:t>謊言和</a:t>
            </a:r>
            <a:r>
              <a:rPr lang="zh-TW" altLang="en-US" b="1" dirty="0" smtClean="0">
                <a:effectLst/>
              </a:rPr>
              <a:t>偽裝</a:t>
            </a:r>
            <a:r>
              <a:rPr lang="en-US" altLang="zh-TW" b="1" dirty="0" smtClean="0">
                <a:effectLst/>
              </a:rPr>
              <a:t>:</a:t>
            </a:r>
            <a:r>
              <a:rPr lang="zh-TW" altLang="en-US" b="1" dirty="0" smtClean="0">
                <a:effectLst/>
              </a:rPr>
              <a:t> 只是單純的真相</a:t>
            </a:r>
            <a:endParaRPr lang="en-US" altLang="zh-TW" b="1" dirty="0" smtClean="0">
              <a:effectLst/>
            </a:endParaRPr>
          </a:p>
          <a:p>
            <a:pPr marL="457200" indent="-457200">
              <a:buFont typeface="+mj-lt"/>
              <a:buAutoNum type="alphaUcPeriod" startAt="5"/>
            </a:pPr>
            <a:endParaRPr lang="en-US" altLang="zh-TW" dirty="0" smtClean="0"/>
          </a:p>
        </p:txBody>
      </p:sp>
      <p:sp>
        <p:nvSpPr>
          <p:cNvPr id="4" name="Slide Number Placeholder 3"/>
          <p:cNvSpPr>
            <a:spLocks noGrp="1"/>
          </p:cNvSpPr>
          <p:nvPr>
            <p:ph type="sldNum" sz="quarter" idx="12"/>
          </p:nvPr>
        </p:nvSpPr>
        <p:spPr/>
        <p:txBody>
          <a:bodyPr/>
          <a:lstStyle/>
          <a:p>
            <a:fld id="{452DB7F3-C77E-4428-A35D-EDF29CC50991}" type="slidenum">
              <a:rPr lang="en-US" smtClean="0"/>
              <a:t>96</a:t>
            </a:fld>
            <a:endParaRPr lang="en-US"/>
          </a:p>
        </p:txBody>
      </p:sp>
    </p:spTree>
    <p:extLst>
      <p:ext uri="{BB962C8B-B14F-4D97-AF65-F5344CB8AC3E}">
        <p14:creationId xmlns:p14="http://schemas.microsoft.com/office/powerpoint/2010/main" val="39556390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226632"/>
            <a:ext cx="10236632" cy="1160406"/>
          </a:xfrm>
        </p:spPr>
        <p:txBody>
          <a:bodyPr>
            <a:normAutofit/>
          </a:bodyPr>
          <a:lstStyle/>
          <a:p>
            <a:r>
              <a:rPr lang="en-US" altLang="zh-TW" b="1" dirty="0" smtClean="0">
                <a:effectLst>
                  <a:outerShdw blurRad="38100" dist="38100" dir="2700000" algn="tl">
                    <a:srgbClr val="000000">
                      <a:alpha val="43137"/>
                    </a:srgbClr>
                  </a:outerShdw>
                </a:effectLst>
              </a:rPr>
              <a:t>IX.</a:t>
            </a:r>
            <a:r>
              <a:rPr lang="zh-TW" altLang="en-US" b="1" dirty="0" smtClean="0">
                <a:effectLst>
                  <a:outerShdw blurRad="38100" dist="38100" dir="2700000" algn="tl">
                    <a:srgbClr val="000000">
                      <a:alpha val="43137"/>
                    </a:srgbClr>
                  </a:outerShdw>
                </a:effectLst>
              </a:rPr>
              <a:t> </a:t>
            </a:r>
            <a:r>
              <a:rPr lang="zh-TW" altLang="en-US" b="1" dirty="0">
                <a:effectLst>
                  <a:outerShdw blurRad="38100" dist="38100" dir="2700000" algn="tl">
                    <a:srgbClr val="000000">
                      <a:alpha val="43137"/>
                    </a:srgbClr>
                  </a:outerShdw>
                </a:effectLst>
              </a:rPr>
              <a:t>地獄</a:t>
            </a:r>
            <a:r>
              <a:rPr lang="en-US" altLang="zh-TW" b="1" dirty="0">
                <a:effectLst>
                  <a:outerShdw blurRad="38100" dist="38100" dir="2700000" algn="tl">
                    <a:srgbClr val="000000">
                      <a:alpha val="43137"/>
                    </a:srgbClr>
                  </a:outerShdw>
                </a:effectLst>
              </a:rPr>
              <a:t>: </a:t>
            </a:r>
            <a:r>
              <a:rPr lang="zh-TW" altLang="en-US" b="1" dirty="0">
                <a:effectLst>
                  <a:outerShdw blurRad="38100" dist="38100" dir="2700000" algn="tl">
                    <a:srgbClr val="000000">
                      <a:alpha val="43137"/>
                    </a:srgbClr>
                  </a:outerShdw>
                </a:effectLst>
              </a:rPr>
              <a:t>自由選擇與天主隔離 畫地自限</a:t>
            </a:r>
            <a:br>
              <a:rPr lang="zh-TW" altLang="en-US" b="1" dirty="0">
                <a:effectLst>
                  <a:outerShdw blurRad="38100" dist="38100" dir="2700000" algn="tl">
                    <a:srgbClr val="000000">
                      <a:alpha val="43137"/>
                    </a:srgbClr>
                  </a:outerShdw>
                </a:effectLst>
              </a:rPr>
            </a:br>
            <a:endParaRPr lang="zh-TW" alt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141412" y="1260762"/>
            <a:ext cx="9905999" cy="4987637"/>
          </a:xfrm>
        </p:spPr>
        <p:txBody>
          <a:bodyPr>
            <a:normAutofit/>
          </a:bodyPr>
          <a:lstStyle/>
          <a:p>
            <a:pPr marL="457200" indent="-457200">
              <a:buFont typeface="+mj-lt"/>
              <a:buAutoNum type="alphaUcPeriod"/>
            </a:pPr>
            <a:r>
              <a:rPr lang="zh-TW" altLang="en-US" b="1" dirty="0" smtClean="0"/>
              <a:t>地獄是自由</a:t>
            </a:r>
            <a:r>
              <a:rPr lang="en-US" altLang="zh-TW" b="1" dirty="0" smtClean="0"/>
              <a:t>,</a:t>
            </a:r>
            <a:r>
              <a:rPr lang="zh-TW" altLang="en-US" b="1" dirty="0" smtClean="0"/>
              <a:t>  確定性 </a:t>
            </a:r>
            <a:r>
              <a:rPr lang="en-US" altLang="zh-TW" b="1" dirty="0" smtClean="0"/>
              <a:t>(definitive),</a:t>
            </a:r>
            <a:r>
              <a:rPr lang="zh-TW" altLang="en-US" b="1" dirty="0" smtClean="0"/>
              <a:t> 不可變更的拒絕救恩的恩寵</a:t>
            </a:r>
            <a:r>
              <a:rPr lang="en-US" altLang="zh-TW" b="1" dirty="0" smtClean="0"/>
              <a:t>, </a:t>
            </a:r>
            <a:r>
              <a:rPr lang="zh-TW" altLang="en-US" b="1" dirty="0" smtClean="0"/>
              <a:t>和按真理去愛天主的恩寵</a:t>
            </a:r>
            <a:endParaRPr lang="en-US" altLang="zh-TW" b="1" dirty="0" smtClean="0"/>
          </a:p>
          <a:p>
            <a:pPr marL="457200" indent="-457200">
              <a:buFont typeface="+mj-lt"/>
              <a:buAutoNum type="alphaUcPeriod"/>
            </a:pPr>
            <a:r>
              <a:rPr lang="zh-TW" altLang="en-US" b="1" dirty="0" smtClean="0"/>
              <a:t>天主教教理 </a:t>
            </a:r>
            <a:r>
              <a:rPr lang="en-US" altLang="zh-TW" b="1" dirty="0" smtClean="0"/>
              <a:t>(CCC)#1861:</a:t>
            </a:r>
            <a:r>
              <a:rPr lang="zh-TW" altLang="en-US" b="1" dirty="0"/>
              <a:t> 大罪，一如愛本身，是人自由的根本抉擇。大罪導致愛德的失落和聖化恩寵的喪失，就是恩寵狀態的喪失。人若不藉著悔改和天主的寬恕蒙受救贖，他將招致被擯棄在基督的神國之外，和地獄的永死，因為我們的自由有能力作出永久而無可挽回的抉擇。然而，就一個行為本身而言，我們固然能夠斷定是一個嚴重的過錯，但是對人的判斷，我們應該信賴天主的公義和仁慈。</a:t>
            </a:r>
            <a:endParaRPr lang="en-US" altLang="zh-TW" b="1" dirty="0" smtClean="0"/>
          </a:p>
          <a:p>
            <a:pPr marL="457200" indent="-457200">
              <a:buFont typeface="+mj-lt"/>
              <a:buAutoNum type="alphaUcPeriod"/>
            </a:pPr>
            <a:r>
              <a:rPr lang="zh-TW" altLang="en-US" b="1" dirty="0" smtClean="0"/>
              <a:t>地獄最正確的定義</a:t>
            </a:r>
            <a:r>
              <a:rPr lang="en-US" altLang="zh-TW" b="1" dirty="0" smtClean="0"/>
              <a:t>:</a:t>
            </a:r>
            <a:r>
              <a:rPr lang="zh-TW" altLang="en-US" b="1" dirty="0"/>
              <a:t>自由</a:t>
            </a:r>
            <a:r>
              <a:rPr lang="en-US" altLang="zh-TW" b="1" dirty="0"/>
              <a:t>,</a:t>
            </a:r>
            <a:r>
              <a:rPr lang="zh-TW" altLang="en-US" b="1" dirty="0"/>
              <a:t>  </a:t>
            </a:r>
            <a:r>
              <a:rPr lang="zh-TW" altLang="en-US" b="1" dirty="0" smtClean="0"/>
              <a:t>確定性 </a:t>
            </a:r>
            <a:r>
              <a:rPr lang="en-US" altLang="zh-TW" b="1" dirty="0" smtClean="0"/>
              <a:t>(definitive)</a:t>
            </a:r>
            <a:r>
              <a:rPr lang="zh-TW" altLang="en-US" b="1" dirty="0" smtClean="0"/>
              <a:t>選擇</a:t>
            </a:r>
            <a:r>
              <a:rPr lang="zh-TW" altLang="en-US" b="1" dirty="0" smtClean="0">
                <a:effectLst>
                  <a:outerShdw blurRad="38100" dist="38100" dir="2700000" algn="tl">
                    <a:srgbClr val="000000">
                      <a:alpha val="43137"/>
                    </a:srgbClr>
                  </a:outerShdw>
                </a:effectLst>
              </a:rPr>
              <a:t>畫地自限</a:t>
            </a:r>
            <a:r>
              <a:rPr lang="en-US" altLang="zh-TW" b="1" dirty="0" smtClean="0">
                <a:effectLst>
                  <a:outerShdw blurRad="38100" dist="38100" dir="2700000" algn="tl">
                    <a:srgbClr val="000000">
                      <a:alpha val="43137"/>
                    </a:srgbClr>
                  </a:outerShdw>
                </a:effectLst>
              </a:rPr>
              <a:t>(</a:t>
            </a:r>
            <a:r>
              <a:rPr lang="en-US" altLang="zh-TW" b="1" dirty="0" err="1" smtClean="0">
                <a:effectLst>
                  <a:outerShdw blurRad="38100" dist="38100" dir="2700000" algn="tl">
                    <a:srgbClr val="000000">
                      <a:alpha val="43137"/>
                    </a:srgbClr>
                  </a:outerShdw>
                </a:effectLst>
              </a:rPr>
              <a:t>sefl</a:t>
            </a:r>
            <a:r>
              <a:rPr lang="en-US" altLang="zh-TW" b="1" dirty="0" smtClean="0">
                <a:effectLst>
                  <a:outerShdw blurRad="38100" dist="38100" dir="2700000" algn="tl">
                    <a:srgbClr val="000000">
                      <a:alpha val="43137"/>
                    </a:srgbClr>
                  </a:outerShdw>
                </a:effectLst>
              </a:rPr>
              <a:t>-isolation),</a:t>
            </a:r>
            <a:r>
              <a:rPr lang="zh-TW" altLang="en-US" b="1" dirty="0" smtClean="0">
                <a:effectLst>
                  <a:outerShdw blurRad="38100" dist="38100" dir="2700000" algn="tl">
                    <a:srgbClr val="000000">
                      <a:alpha val="43137"/>
                    </a:srgbClr>
                  </a:outerShdw>
                </a:effectLst>
              </a:rPr>
              <a:t> 與主隔離</a:t>
            </a:r>
            <a:endParaRPr lang="en-US" altLang="zh-TW" b="1" dirty="0" smtClean="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452DB7F3-C77E-4428-A35D-EDF29CC50991}" type="slidenum">
              <a:rPr lang="en-US" smtClean="0"/>
              <a:t>97</a:t>
            </a:fld>
            <a:endParaRPr lang="en-US"/>
          </a:p>
        </p:txBody>
      </p:sp>
    </p:spTree>
    <p:extLst>
      <p:ext uri="{BB962C8B-B14F-4D97-AF65-F5344CB8AC3E}">
        <p14:creationId xmlns:p14="http://schemas.microsoft.com/office/powerpoint/2010/main" val="25619712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10236632" cy="1160406"/>
          </a:xfrm>
        </p:spPr>
        <p:txBody>
          <a:bodyPr>
            <a:normAutofit/>
          </a:bodyPr>
          <a:lstStyle/>
          <a:p>
            <a:r>
              <a:rPr lang="en-US" altLang="zh-TW" b="1" dirty="0" smtClean="0">
                <a:effectLst>
                  <a:outerShdw blurRad="38100" dist="38100" dir="2700000" algn="tl">
                    <a:srgbClr val="000000">
                      <a:alpha val="43137"/>
                    </a:srgbClr>
                  </a:outerShdw>
                </a:effectLst>
              </a:rPr>
              <a:t>IX.</a:t>
            </a:r>
            <a:r>
              <a:rPr lang="zh-TW" altLang="en-US" b="1" dirty="0" smtClean="0">
                <a:effectLst>
                  <a:outerShdw blurRad="38100" dist="38100" dir="2700000" algn="tl">
                    <a:srgbClr val="000000">
                      <a:alpha val="43137"/>
                    </a:srgbClr>
                  </a:outerShdw>
                </a:effectLst>
              </a:rPr>
              <a:t> </a:t>
            </a:r>
            <a:r>
              <a:rPr lang="zh-TW" altLang="en-US" b="1" dirty="0">
                <a:effectLst>
                  <a:outerShdw blurRad="38100" dist="38100" dir="2700000" algn="tl">
                    <a:srgbClr val="000000">
                      <a:alpha val="43137"/>
                    </a:srgbClr>
                  </a:outerShdw>
                </a:effectLst>
              </a:rPr>
              <a:t>地獄</a:t>
            </a:r>
            <a:r>
              <a:rPr lang="en-US" altLang="zh-TW" b="1" dirty="0">
                <a:effectLst>
                  <a:outerShdw blurRad="38100" dist="38100" dir="2700000" algn="tl">
                    <a:srgbClr val="000000">
                      <a:alpha val="43137"/>
                    </a:srgbClr>
                  </a:outerShdw>
                </a:effectLst>
              </a:rPr>
              <a:t>: </a:t>
            </a:r>
            <a:r>
              <a:rPr lang="zh-TW" altLang="en-US" b="1" dirty="0">
                <a:effectLst>
                  <a:outerShdw blurRad="38100" dist="38100" dir="2700000" algn="tl">
                    <a:srgbClr val="000000">
                      <a:alpha val="43137"/>
                    </a:srgbClr>
                  </a:outerShdw>
                </a:effectLst>
              </a:rPr>
              <a:t>自由選擇與天主隔離 畫地自限</a:t>
            </a:r>
            <a:br>
              <a:rPr lang="zh-TW" altLang="en-US" b="1" dirty="0">
                <a:effectLst>
                  <a:outerShdw blurRad="38100" dist="38100" dir="2700000" algn="tl">
                    <a:srgbClr val="000000">
                      <a:alpha val="43137"/>
                    </a:srgbClr>
                  </a:outerShdw>
                </a:effectLst>
              </a:rPr>
            </a:br>
            <a:endParaRPr lang="zh-TW" alt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141412" y="1512916"/>
            <a:ext cx="9905999" cy="4987637"/>
          </a:xfrm>
        </p:spPr>
        <p:txBody>
          <a:bodyPr>
            <a:normAutofit/>
          </a:bodyPr>
          <a:lstStyle/>
          <a:p>
            <a:pPr marL="457200" indent="-457200">
              <a:buFont typeface="+mj-lt"/>
              <a:buAutoNum type="alphaUcPeriod" startAt="4"/>
            </a:pPr>
            <a:r>
              <a:rPr lang="zh-TW" altLang="en-US" b="1" dirty="0">
                <a:effectLst/>
              </a:rPr>
              <a:t>在地獄中最大的痛苦是與天主相隔離</a:t>
            </a:r>
            <a:r>
              <a:rPr lang="en-US" altLang="zh-TW" b="1" dirty="0">
                <a:effectLst/>
              </a:rPr>
              <a:t>: </a:t>
            </a:r>
            <a:r>
              <a:rPr lang="zh-TW" altLang="en-US" b="1" dirty="0">
                <a:effectLst/>
              </a:rPr>
              <a:t>一個人心裡最深的渴望</a:t>
            </a:r>
            <a:r>
              <a:rPr lang="en-US" altLang="zh-TW" b="1" dirty="0">
                <a:effectLst/>
              </a:rPr>
              <a:t>,</a:t>
            </a:r>
            <a:r>
              <a:rPr lang="zh-TW" altLang="en-US" b="1" dirty="0">
                <a:effectLst/>
              </a:rPr>
              <a:t>想與主結合的挫折感</a:t>
            </a:r>
            <a:r>
              <a:rPr lang="en-US" altLang="zh-TW" b="1" dirty="0">
                <a:effectLst/>
              </a:rPr>
              <a:t>; </a:t>
            </a:r>
            <a:r>
              <a:rPr lang="zh-TW" altLang="en-US" b="1" dirty="0">
                <a:effectLst/>
              </a:rPr>
              <a:t>意識到失去無限天主的美善</a:t>
            </a:r>
            <a:r>
              <a:rPr lang="en-US" altLang="zh-TW" b="1" dirty="0">
                <a:effectLst/>
              </a:rPr>
              <a:t>,</a:t>
            </a:r>
            <a:r>
              <a:rPr lang="zh-TW" altLang="en-US" b="1" dirty="0">
                <a:effectLst/>
              </a:rPr>
              <a:t>智慧</a:t>
            </a:r>
            <a:r>
              <a:rPr lang="en-US" altLang="zh-TW" b="1" dirty="0">
                <a:effectLst/>
              </a:rPr>
              <a:t>,</a:t>
            </a:r>
            <a:r>
              <a:rPr lang="zh-TW" altLang="en-US" b="1" dirty="0">
                <a:effectLst/>
              </a:rPr>
              <a:t>美麗的愛</a:t>
            </a:r>
            <a:endParaRPr lang="en-US" altLang="zh-TW" b="1" dirty="0">
              <a:effectLst/>
            </a:endParaRPr>
          </a:p>
          <a:p>
            <a:pPr marL="457200" indent="-457200">
              <a:buFont typeface="+mj-lt"/>
              <a:buAutoNum type="alphaUcPeriod" startAt="4"/>
            </a:pPr>
            <a:r>
              <a:rPr lang="zh-TW" altLang="en-US" b="1" dirty="0" smtClean="0">
                <a:effectLst/>
              </a:rPr>
              <a:t>天主教</a:t>
            </a:r>
            <a:r>
              <a:rPr lang="zh-TW" altLang="en-US" b="1" dirty="0">
                <a:effectLst/>
              </a:rPr>
              <a:t>教理 </a:t>
            </a:r>
            <a:r>
              <a:rPr lang="en-US" altLang="zh-TW" b="1" dirty="0">
                <a:effectLst/>
              </a:rPr>
              <a:t>(CCC)#</a:t>
            </a:r>
            <a:r>
              <a:rPr lang="en-US" altLang="zh-TW" b="1" dirty="0" smtClean="0">
                <a:effectLst/>
              </a:rPr>
              <a:t>1057:</a:t>
            </a:r>
            <a:r>
              <a:rPr lang="zh-TW" altLang="en-US" b="1" dirty="0">
                <a:effectLst/>
              </a:rPr>
              <a:t>地獄最主要的痛苦在於永遠與天主分離，人只有在天主內，才能有生命和福樂，人為此被造，對此渴求</a:t>
            </a:r>
            <a:r>
              <a:rPr lang="zh-TW" altLang="en-US" b="1" dirty="0" smtClean="0">
                <a:effectLst/>
              </a:rPr>
              <a:t>。</a:t>
            </a:r>
            <a:endParaRPr lang="en-US" altLang="zh-TW" b="1" dirty="0" smtClean="0">
              <a:effectLst/>
            </a:endParaRPr>
          </a:p>
          <a:p>
            <a:pPr marL="457200" indent="-457200">
              <a:buFont typeface="+mj-lt"/>
              <a:buAutoNum type="alphaUcPeriod" startAt="4"/>
            </a:pPr>
            <a:r>
              <a:rPr lang="zh-TW" altLang="en-US" b="1" dirty="0" smtClean="0">
                <a:effectLst/>
              </a:rPr>
              <a:t>還有</a:t>
            </a:r>
            <a:r>
              <a:rPr lang="zh-TW" altLang="en-US" b="1" dirty="0">
                <a:effectLst/>
              </a:rPr>
              <a:t>五官上的痛苦</a:t>
            </a:r>
            <a:r>
              <a:rPr lang="en-US" altLang="zh-TW" b="1" dirty="0">
                <a:effectLst/>
              </a:rPr>
              <a:t>;</a:t>
            </a:r>
            <a:r>
              <a:rPr lang="zh-TW" altLang="en-US" b="1" dirty="0">
                <a:effectLst/>
              </a:rPr>
              <a:t>但教會沒有定義他們像</a:t>
            </a:r>
            <a:r>
              <a:rPr lang="zh-TW" altLang="en-US" b="1" dirty="0" smtClean="0">
                <a:effectLst/>
              </a:rPr>
              <a:t>甚麼</a:t>
            </a:r>
            <a:endParaRPr lang="en-US" altLang="zh-TW" b="1" dirty="0" smtClean="0">
              <a:effectLst/>
            </a:endParaRPr>
          </a:p>
          <a:p>
            <a:pPr marL="457200" indent="-457200">
              <a:buFont typeface="+mj-lt"/>
              <a:buAutoNum type="alphaUcPeriod" startAt="4"/>
            </a:pPr>
            <a:r>
              <a:rPr lang="zh-TW" altLang="en-US" b="1" dirty="0" smtClean="0">
                <a:effectLst/>
              </a:rPr>
              <a:t>我們現在生活中的例子</a:t>
            </a:r>
            <a:r>
              <a:rPr lang="en-US" altLang="zh-TW" b="1" dirty="0" smtClean="0">
                <a:effectLst/>
              </a:rPr>
              <a:t>:</a:t>
            </a:r>
          </a:p>
          <a:p>
            <a:pPr marL="914400" lvl="1" indent="-457200">
              <a:buFont typeface="+mj-lt"/>
              <a:buAutoNum type="arabicPeriod"/>
            </a:pPr>
            <a:r>
              <a:rPr lang="zh-TW" altLang="en-US" b="1" dirty="0" smtClean="0">
                <a:effectLst/>
              </a:rPr>
              <a:t>上癮的自我孤立</a:t>
            </a:r>
            <a:r>
              <a:rPr lang="zh-TW" altLang="en-US" b="1" dirty="0">
                <a:effectLst/>
              </a:rPr>
              <a:t> </a:t>
            </a:r>
            <a:r>
              <a:rPr lang="en-US" altLang="zh-TW" b="1" dirty="0" smtClean="0">
                <a:effectLst/>
              </a:rPr>
              <a:t>(</a:t>
            </a:r>
            <a:r>
              <a:rPr lang="zh-TW" altLang="en-US" b="1" dirty="0" smtClean="0">
                <a:effectLst/>
              </a:rPr>
              <a:t>酒精</a:t>
            </a:r>
            <a:r>
              <a:rPr lang="en-US" altLang="zh-TW" b="1" dirty="0" smtClean="0">
                <a:effectLst/>
              </a:rPr>
              <a:t>,</a:t>
            </a:r>
            <a:r>
              <a:rPr lang="zh-TW" altLang="en-US" b="1" dirty="0" smtClean="0">
                <a:effectLst/>
              </a:rPr>
              <a:t>賭博</a:t>
            </a:r>
            <a:r>
              <a:rPr lang="en-US" altLang="zh-TW" b="1" dirty="0" smtClean="0">
                <a:effectLst/>
              </a:rPr>
              <a:t>,</a:t>
            </a:r>
            <a:r>
              <a:rPr lang="zh-TW" altLang="en-US" b="1" dirty="0" smtClean="0">
                <a:effectLst/>
              </a:rPr>
              <a:t>藥物</a:t>
            </a:r>
            <a:r>
              <a:rPr lang="en-US" altLang="zh-TW" b="1" dirty="0" smtClean="0">
                <a:effectLst/>
              </a:rPr>
              <a:t>,</a:t>
            </a:r>
            <a:r>
              <a:rPr lang="zh-TW" altLang="en-US" b="1" dirty="0" smtClean="0">
                <a:effectLst/>
              </a:rPr>
              <a:t>電腦遊戲等等</a:t>
            </a:r>
            <a:r>
              <a:rPr lang="en-US" altLang="zh-TW" b="1" dirty="0" smtClean="0">
                <a:effectLst/>
              </a:rPr>
              <a:t>):</a:t>
            </a:r>
            <a:r>
              <a:rPr lang="zh-TW" altLang="en-US" b="1" dirty="0" smtClean="0">
                <a:effectLst/>
              </a:rPr>
              <a:t> 它們願意犧牲家人的愛</a:t>
            </a:r>
            <a:r>
              <a:rPr lang="en-US" altLang="zh-TW" b="1" dirty="0" smtClean="0">
                <a:effectLst/>
              </a:rPr>
              <a:t>,</a:t>
            </a:r>
            <a:r>
              <a:rPr lang="zh-TW" altLang="en-US" b="1" dirty="0" smtClean="0">
                <a:effectLst/>
              </a:rPr>
              <a:t>朋友</a:t>
            </a:r>
            <a:r>
              <a:rPr lang="en-US" altLang="zh-TW" b="1" dirty="0" smtClean="0">
                <a:effectLst/>
              </a:rPr>
              <a:t>,</a:t>
            </a:r>
            <a:r>
              <a:rPr lang="zh-TW" altLang="en-US" b="1" dirty="0" smtClean="0">
                <a:effectLst/>
              </a:rPr>
              <a:t> 放棄有意義的工作和對社會的貢獻</a:t>
            </a:r>
            <a:r>
              <a:rPr lang="en-US" altLang="zh-TW" b="1" dirty="0" smtClean="0">
                <a:effectLst/>
              </a:rPr>
              <a:t>, </a:t>
            </a:r>
            <a:r>
              <a:rPr lang="zh-TW" altLang="en-US" b="1" dirty="0" smtClean="0">
                <a:effectLst/>
              </a:rPr>
              <a:t>來 </a:t>
            </a:r>
            <a:r>
              <a:rPr lang="en-US" altLang="zh-TW" b="1" dirty="0" smtClean="0">
                <a:effectLst/>
              </a:rPr>
              <a:t>“</a:t>
            </a:r>
            <a:r>
              <a:rPr lang="zh-TW" altLang="en-US" b="1" dirty="0" smtClean="0">
                <a:effectLst/>
              </a:rPr>
              <a:t>享受</a:t>
            </a:r>
            <a:r>
              <a:rPr lang="en-US" altLang="zh-TW" b="1" dirty="0" smtClean="0">
                <a:effectLst/>
              </a:rPr>
              <a:t>”</a:t>
            </a:r>
            <a:r>
              <a:rPr lang="zh-TW" altLang="en-US" b="1" dirty="0" smtClean="0">
                <a:effectLst/>
              </a:rPr>
              <a:t> 孤立成癮的娛樂</a:t>
            </a:r>
            <a:endParaRPr lang="en-US" altLang="zh-TW" b="1" dirty="0" smtClean="0">
              <a:effectLst/>
            </a:endParaRPr>
          </a:p>
          <a:p>
            <a:pPr marL="914400" lvl="1" indent="-457200">
              <a:buFont typeface="+mj-lt"/>
              <a:buAutoNum type="arabicPeriod"/>
            </a:pPr>
            <a:r>
              <a:rPr lang="zh-TW" altLang="en-US" b="1" dirty="0" smtClean="0">
                <a:effectLst/>
              </a:rPr>
              <a:t>年輕女孩用刀割自己的例子</a:t>
            </a:r>
            <a:r>
              <a:rPr lang="en-US" altLang="zh-TW" b="1" dirty="0" smtClean="0">
                <a:effectLst/>
              </a:rPr>
              <a:t>:</a:t>
            </a:r>
            <a:r>
              <a:rPr lang="zh-TW" altLang="en-US" b="1" dirty="0" smtClean="0">
                <a:effectLst/>
              </a:rPr>
              <a:t> 他們宣稱 </a:t>
            </a:r>
            <a:r>
              <a:rPr lang="en-US" altLang="zh-TW" b="1" dirty="0" smtClean="0">
                <a:effectLst/>
              </a:rPr>
              <a:t>“</a:t>
            </a:r>
            <a:r>
              <a:rPr lang="zh-TW" altLang="en-US" b="1" dirty="0" smtClean="0">
                <a:effectLst/>
              </a:rPr>
              <a:t>自我刀割</a:t>
            </a:r>
            <a:r>
              <a:rPr lang="en-US" altLang="zh-TW" b="1" dirty="0" smtClean="0">
                <a:effectLst/>
              </a:rPr>
              <a:t>”</a:t>
            </a:r>
            <a:r>
              <a:rPr lang="zh-TW" altLang="en-US" b="1" dirty="0" smtClean="0">
                <a:effectLst/>
              </a:rPr>
              <a:t>的痛釋放心裡深處的所感到的痛</a:t>
            </a:r>
            <a:endParaRPr lang="en-US" altLang="zh-TW" b="1" dirty="0">
              <a:effectLst/>
            </a:endParaRPr>
          </a:p>
        </p:txBody>
      </p:sp>
      <p:sp>
        <p:nvSpPr>
          <p:cNvPr id="4" name="Slide Number Placeholder 3"/>
          <p:cNvSpPr>
            <a:spLocks noGrp="1"/>
          </p:cNvSpPr>
          <p:nvPr>
            <p:ph type="sldNum" sz="quarter" idx="12"/>
          </p:nvPr>
        </p:nvSpPr>
        <p:spPr/>
        <p:txBody>
          <a:bodyPr/>
          <a:lstStyle/>
          <a:p>
            <a:fld id="{452DB7F3-C77E-4428-A35D-EDF29CC50991}" type="slidenum">
              <a:rPr lang="en-US" smtClean="0"/>
              <a:t>98</a:t>
            </a:fld>
            <a:endParaRPr lang="en-US"/>
          </a:p>
        </p:txBody>
      </p:sp>
    </p:spTree>
    <p:extLst>
      <p:ext uri="{BB962C8B-B14F-4D97-AF65-F5344CB8AC3E}">
        <p14:creationId xmlns:p14="http://schemas.microsoft.com/office/powerpoint/2010/main" val="5619747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10236632" cy="1160406"/>
          </a:xfrm>
        </p:spPr>
        <p:txBody>
          <a:bodyPr>
            <a:normAutofit/>
          </a:bodyPr>
          <a:lstStyle/>
          <a:p>
            <a:r>
              <a:rPr lang="en-US" altLang="zh-TW" b="1" dirty="0" smtClean="0">
                <a:effectLst>
                  <a:outerShdw blurRad="38100" dist="38100" dir="2700000" algn="tl">
                    <a:srgbClr val="000000">
                      <a:alpha val="43137"/>
                    </a:srgbClr>
                  </a:outerShdw>
                </a:effectLst>
              </a:rPr>
              <a:t>IX.</a:t>
            </a:r>
            <a:r>
              <a:rPr lang="zh-TW" altLang="en-US" b="1" dirty="0" smtClean="0">
                <a:effectLst>
                  <a:outerShdw blurRad="38100" dist="38100" dir="2700000" algn="tl">
                    <a:srgbClr val="000000">
                      <a:alpha val="43137"/>
                    </a:srgbClr>
                  </a:outerShdw>
                </a:effectLst>
              </a:rPr>
              <a:t> </a:t>
            </a:r>
            <a:r>
              <a:rPr lang="zh-TW" altLang="en-US" b="1" dirty="0">
                <a:effectLst>
                  <a:outerShdw blurRad="38100" dist="38100" dir="2700000" algn="tl">
                    <a:srgbClr val="000000">
                      <a:alpha val="43137"/>
                    </a:srgbClr>
                  </a:outerShdw>
                </a:effectLst>
              </a:rPr>
              <a:t>地獄</a:t>
            </a:r>
            <a:r>
              <a:rPr lang="en-US" altLang="zh-TW" b="1" dirty="0">
                <a:effectLst>
                  <a:outerShdw blurRad="38100" dist="38100" dir="2700000" algn="tl">
                    <a:srgbClr val="000000">
                      <a:alpha val="43137"/>
                    </a:srgbClr>
                  </a:outerShdw>
                </a:effectLst>
              </a:rPr>
              <a:t>: </a:t>
            </a:r>
            <a:r>
              <a:rPr lang="zh-TW" altLang="en-US" b="1" dirty="0">
                <a:effectLst>
                  <a:outerShdw blurRad="38100" dist="38100" dir="2700000" algn="tl">
                    <a:srgbClr val="000000">
                      <a:alpha val="43137"/>
                    </a:srgbClr>
                  </a:outerShdw>
                </a:effectLst>
              </a:rPr>
              <a:t>自由選擇與天主隔離 畫地自限</a:t>
            </a:r>
            <a:br>
              <a:rPr lang="zh-TW" altLang="en-US" b="1" dirty="0">
                <a:effectLst>
                  <a:outerShdw blurRad="38100" dist="38100" dir="2700000" algn="tl">
                    <a:srgbClr val="000000">
                      <a:alpha val="43137"/>
                    </a:srgbClr>
                  </a:outerShdw>
                </a:effectLst>
              </a:rPr>
            </a:br>
            <a:endParaRPr lang="zh-TW" alt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141412" y="1512916"/>
            <a:ext cx="9905999" cy="4987637"/>
          </a:xfrm>
        </p:spPr>
        <p:txBody>
          <a:bodyPr>
            <a:normAutofit/>
          </a:bodyPr>
          <a:lstStyle/>
          <a:p>
            <a:pPr marL="457200" indent="-457200">
              <a:buFont typeface="+mj-lt"/>
              <a:buAutoNum type="alphaUcPeriod" startAt="8"/>
            </a:pPr>
            <a:r>
              <a:rPr lang="zh-TW" altLang="en-US" b="1" dirty="0" smtClean="0">
                <a:effectLst/>
              </a:rPr>
              <a:t>公義的天主不主動</a:t>
            </a:r>
            <a:r>
              <a:rPr lang="zh-TW" altLang="en-US" b="1" dirty="0">
                <a:effectLst/>
              </a:rPr>
              <a:t>的</a:t>
            </a:r>
            <a:r>
              <a:rPr lang="zh-TW" altLang="en-US" b="1" dirty="0" smtClean="0">
                <a:effectLst/>
              </a:rPr>
              <a:t>處罰地獄中的人</a:t>
            </a:r>
            <a:r>
              <a:rPr lang="en-US" altLang="zh-TW" b="1" dirty="0" smtClean="0">
                <a:effectLst/>
              </a:rPr>
              <a:t>,</a:t>
            </a:r>
            <a:r>
              <a:rPr lang="zh-TW" altLang="en-US" b="1" dirty="0" smtClean="0">
                <a:effectLst/>
              </a:rPr>
              <a:t>祂只是讓這個人繼續生活在他生前確定性的選擇狀態中</a:t>
            </a:r>
            <a:r>
              <a:rPr lang="en-US" altLang="zh-TW" b="1" dirty="0" smtClean="0">
                <a:effectLst/>
              </a:rPr>
              <a:t>.</a:t>
            </a:r>
            <a:r>
              <a:rPr lang="zh-TW" altLang="en-US" b="1" dirty="0" smtClean="0">
                <a:effectLst/>
              </a:rPr>
              <a:t>  這種隔離有它內在的痛苦</a:t>
            </a:r>
            <a:r>
              <a:rPr lang="en-US" altLang="zh-TW" b="1" dirty="0" smtClean="0">
                <a:effectLst/>
              </a:rPr>
              <a:t>.</a:t>
            </a:r>
          </a:p>
          <a:p>
            <a:pPr marL="457200" indent="-457200">
              <a:buFont typeface="+mj-lt"/>
              <a:buAutoNum type="alphaUcPeriod" startAt="9"/>
            </a:pPr>
            <a:r>
              <a:rPr lang="zh-TW" altLang="en-US" b="1" dirty="0" smtClean="0">
                <a:effectLst/>
              </a:rPr>
              <a:t>地獄是永久性的</a:t>
            </a:r>
            <a:r>
              <a:rPr lang="en-US" altLang="zh-TW" b="1" dirty="0" smtClean="0">
                <a:effectLst/>
              </a:rPr>
              <a:t>, </a:t>
            </a:r>
            <a:r>
              <a:rPr lang="zh-TW" altLang="en-US" b="1" dirty="0" smtClean="0">
                <a:effectLst/>
              </a:rPr>
              <a:t>是因為內在</a:t>
            </a:r>
            <a:r>
              <a:rPr lang="en-US" altLang="zh-TW" b="1" dirty="0" smtClean="0">
                <a:effectLst/>
              </a:rPr>
              <a:t>,</a:t>
            </a:r>
            <a:r>
              <a:rPr lang="zh-TW" altLang="en-US" b="1" dirty="0" smtClean="0">
                <a:effectLst/>
              </a:rPr>
              <a:t>固執又確定性 </a:t>
            </a:r>
            <a:r>
              <a:rPr lang="en-US" altLang="zh-TW" b="1" dirty="0" smtClean="0">
                <a:effectLst/>
              </a:rPr>
              <a:t>(definitive)</a:t>
            </a:r>
            <a:r>
              <a:rPr lang="zh-TW" altLang="en-US" b="1" dirty="0" smtClean="0">
                <a:effectLst/>
              </a:rPr>
              <a:t>地拒絕救恩的恩寵 </a:t>
            </a:r>
            <a:r>
              <a:rPr lang="en-US" altLang="zh-TW" b="1" dirty="0" smtClean="0">
                <a:effectLst/>
              </a:rPr>
              <a:t>(Fourth Lateran Council</a:t>
            </a:r>
            <a:r>
              <a:rPr lang="zh-TW" altLang="en-US" b="1" dirty="0" smtClean="0">
                <a:effectLst/>
              </a:rPr>
              <a:t>定義地獄的永久性</a:t>
            </a:r>
            <a:r>
              <a:rPr lang="en-US" altLang="zh-TW" b="1" dirty="0" smtClean="0">
                <a:effectLst/>
              </a:rPr>
              <a:t>)</a:t>
            </a:r>
          </a:p>
          <a:p>
            <a:pPr marL="457200" indent="-457200">
              <a:buFont typeface="+mj-lt"/>
              <a:buAutoNum type="alphaUcPeriod" startAt="10"/>
            </a:pPr>
            <a:r>
              <a:rPr lang="zh-TW" altLang="en-US" b="1" dirty="0"/>
              <a:t>天主教教理 </a:t>
            </a:r>
            <a:r>
              <a:rPr lang="en-US" altLang="zh-TW" b="1" dirty="0"/>
              <a:t>(CCC)#</a:t>
            </a:r>
            <a:r>
              <a:rPr lang="en-US" altLang="zh-TW" b="1" dirty="0" smtClean="0"/>
              <a:t>1037:</a:t>
            </a:r>
            <a:r>
              <a:rPr lang="zh-TW" altLang="en-US" b="1" dirty="0">
                <a:effectLst/>
              </a:rPr>
              <a:t>天主並沒有預定任何人下地獄。 因為下地獄是故意離棄天主的行為，亦即大罪，在大罪中罪人至死不悔改。在感恩祭和信友每日的祈禱中，教會懇求天主的仁慈，祂並不願意「任何人喪亡，只願眾人回心轉意」</a:t>
            </a:r>
            <a:r>
              <a:rPr lang="en-US" altLang="zh-TW" b="1" dirty="0">
                <a:effectLst/>
              </a:rPr>
              <a:t>(</a:t>
            </a:r>
            <a:r>
              <a:rPr lang="zh-TW" altLang="en-US" b="1" dirty="0">
                <a:effectLst/>
              </a:rPr>
              <a:t>伯後</a:t>
            </a:r>
            <a:r>
              <a:rPr lang="en-US" altLang="zh-TW" b="1" dirty="0">
                <a:effectLst/>
              </a:rPr>
              <a:t>3:9)</a:t>
            </a:r>
            <a:r>
              <a:rPr lang="zh-TW" altLang="en-US" b="1" dirty="0">
                <a:effectLst/>
              </a:rPr>
              <a:t>： </a:t>
            </a:r>
          </a:p>
          <a:p>
            <a:pPr marL="0" indent="0">
              <a:buNone/>
            </a:pPr>
            <a:r>
              <a:rPr lang="zh-TW" altLang="en-US" b="1" dirty="0" smtClean="0">
                <a:effectLst/>
              </a:rPr>
              <a:t>主</a:t>
            </a:r>
            <a:r>
              <a:rPr lang="zh-TW" altLang="en-US" b="1" dirty="0">
                <a:effectLst/>
              </a:rPr>
              <a:t>，所以我們懇求禰，惠然收納，禰的僕人和禰全家所奉獻的這項禮品，使我們一生平安度日，脫免永罰，並得列入禰簡選的人群中。</a:t>
            </a:r>
          </a:p>
          <a:p>
            <a:pPr marL="457200" indent="-457200">
              <a:buFont typeface="+mj-lt"/>
              <a:buAutoNum type="alphaUcPeriod" startAt="9"/>
            </a:pPr>
            <a:endParaRPr lang="en-US" altLang="zh-TW" b="1" dirty="0" smtClean="0">
              <a:effectLst/>
            </a:endParaRPr>
          </a:p>
          <a:p>
            <a:endParaRPr lang="zh-TW" altLang="en-US" dirty="0"/>
          </a:p>
        </p:txBody>
      </p:sp>
      <p:sp>
        <p:nvSpPr>
          <p:cNvPr id="4" name="Slide Number Placeholder 3"/>
          <p:cNvSpPr>
            <a:spLocks noGrp="1"/>
          </p:cNvSpPr>
          <p:nvPr>
            <p:ph type="sldNum" sz="quarter" idx="12"/>
          </p:nvPr>
        </p:nvSpPr>
        <p:spPr/>
        <p:txBody>
          <a:bodyPr/>
          <a:lstStyle/>
          <a:p>
            <a:fld id="{452DB7F3-C77E-4428-A35D-EDF29CC50991}" type="slidenum">
              <a:rPr lang="en-US" smtClean="0"/>
              <a:t>99</a:t>
            </a:fld>
            <a:endParaRPr lang="en-US"/>
          </a:p>
        </p:txBody>
      </p:sp>
    </p:spTree>
    <p:extLst>
      <p:ext uri="{BB962C8B-B14F-4D97-AF65-F5344CB8AC3E}">
        <p14:creationId xmlns:p14="http://schemas.microsoft.com/office/powerpoint/2010/main" val="31864449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3_Circuit">
  <a:themeElements>
    <a:clrScheme name="Circuit">
      <a:dk1>
        <a:sysClr val="windowText" lastClr="000000"/>
      </a:dk1>
      <a:lt1>
        <a:sysClr val="window" lastClr="FFFFFF"/>
      </a:lt1>
      <a:dk2>
        <a:srgbClr val="8D1E14"/>
      </a:dk2>
      <a:lt2>
        <a:srgbClr val="FF744E"/>
      </a:lt2>
      <a:accent1>
        <a:srgbClr val="E9B758"/>
      </a:accent1>
      <a:accent2>
        <a:srgbClr val="FE8943"/>
      </a:accent2>
      <a:accent3>
        <a:srgbClr val="AEA27C"/>
      </a:accent3>
      <a:accent4>
        <a:srgbClr val="90B46E"/>
      </a:accent4>
      <a:accent5>
        <a:srgbClr val="71AEC1"/>
      </a:accent5>
      <a:accent6>
        <a:srgbClr val="C98DE7"/>
      </a:accent6>
      <a:hlink>
        <a:srgbClr val="FF7A22"/>
      </a:hlink>
      <a:folHlink>
        <a:srgbClr val="FDCD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2000"/>
                <a:satMod val="150000"/>
                <a:lumMod val="15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971C58-AB76-4A2A-B231-5F8CA03CF491}"/>
    </a:ext>
  </a:extLst>
</a:theme>
</file>

<file path=ppt/theme/theme4.xml><?xml version="1.0" encoding="utf-8"?>
<a:theme xmlns:a="http://schemas.openxmlformats.org/drawingml/2006/main" name="2_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5.xml><?xml version="1.0" encoding="utf-8"?>
<a:theme xmlns:a="http://schemas.openxmlformats.org/drawingml/2006/main" name="4_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6.xml><?xml version="1.0" encoding="utf-8"?>
<a:theme xmlns:a="http://schemas.openxmlformats.org/drawingml/2006/main" name="5_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7.xml><?xml version="1.0" encoding="utf-8"?>
<a:theme xmlns:a="http://schemas.openxmlformats.org/drawingml/2006/main" name="6_Circuit">
  <a:themeElements>
    <a:clrScheme name="Circuit">
      <a:dk1>
        <a:sysClr val="windowText" lastClr="000000"/>
      </a:dk1>
      <a:lt1>
        <a:sysClr val="window" lastClr="FFFFFF"/>
      </a:lt1>
      <a:dk2>
        <a:srgbClr val="8D1E14"/>
      </a:dk2>
      <a:lt2>
        <a:srgbClr val="FF744E"/>
      </a:lt2>
      <a:accent1>
        <a:srgbClr val="E9B758"/>
      </a:accent1>
      <a:accent2>
        <a:srgbClr val="FE8943"/>
      </a:accent2>
      <a:accent3>
        <a:srgbClr val="AEA27C"/>
      </a:accent3>
      <a:accent4>
        <a:srgbClr val="90B46E"/>
      </a:accent4>
      <a:accent5>
        <a:srgbClr val="71AEC1"/>
      </a:accent5>
      <a:accent6>
        <a:srgbClr val="C98DE7"/>
      </a:accent6>
      <a:hlink>
        <a:srgbClr val="FF7A22"/>
      </a:hlink>
      <a:folHlink>
        <a:srgbClr val="FDCD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2000"/>
                <a:satMod val="150000"/>
                <a:lumMod val="15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971C58-AB76-4A2A-B231-5F8CA03CF491}"/>
    </a:ext>
  </a:extLst>
</a:theme>
</file>

<file path=ppt/theme/theme8.xml><?xml version="1.0" encoding="utf-8"?>
<a:theme xmlns:a="http://schemas.openxmlformats.org/drawingml/2006/main" name="7_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838</TotalTime>
  <Words>8719</Words>
  <Application>Microsoft Office PowerPoint</Application>
  <PresentationFormat>Widescreen</PresentationFormat>
  <Paragraphs>774</Paragraphs>
  <Slides>104</Slides>
  <Notes>73</Notes>
  <HiddenSlides>0</HiddenSlides>
  <MMClips>0</MMClips>
  <ScaleCrop>false</ScaleCrop>
  <HeadingPairs>
    <vt:vector size="6" baseType="variant">
      <vt:variant>
        <vt:lpstr>Fonts Used</vt:lpstr>
      </vt:variant>
      <vt:variant>
        <vt:i4>47</vt:i4>
      </vt:variant>
      <vt:variant>
        <vt:lpstr>Theme</vt:lpstr>
      </vt:variant>
      <vt:variant>
        <vt:i4>8</vt:i4>
      </vt:variant>
      <vt:variant>
        <vt:lpstr>Slide Titles</vt:lpstr>
      </vt:variant>
      <vt:variant>
        <vt:i4>104</vt:i4>
      </vt:variant>
    </vt:vector>
  </HeadingPairs>
  <TitlesOfParts>
    <vt:vector size="159" baseType="lpstr">
      <vt:lpstr>標楷體</vt:lpstr>
      <vt:lpstr>標楷體</vt:lpstr>
      <vt:lpstr>華康儷粗黑</vt:lpstr>
      <vt:lpstr>微軟正黑體</vt:lpstr>
      <vt:lpstr>新細明體</vt:lpstr>
      <vt:lpstr>SimSun</vt:lpstr>
      <vt:lpstr>SimSun</vt:lpstr>
      <vt:lpstr>文鼎水管體</vt:lpstr>
      <vt:lpstr>文鼎海報體</vt:lpstr>
      <vt:lpstr>華康POP1體W7</vt:lpstr>
      <vt:lpstr>華康POP1體W7(P)</vt:lpstr>
      <vt:lpstr>華康POP1體W9</vt:lpstr>
      <vt:lpstr>華康POP1體W9(P)</vt:lpstr>
      <vt:lpstr>華康兒風體W4</vt:lpstr>
      <vt:lpstr>華康古印體</vt:lpstr>
      <vt:lpstr>華康少女文字W7(P)</vt:lpstr>
      <vt:lpstr>華康平劇體W7</vt:lpstr>
      <vt:lpstr>華康抖抖體W5</vt:lpstr>
      <vt:lpstr>華康新綜藝體</vt:lpstr>
      <vt:lpstr>華康方圓體W7</vt:lpstr>
      <vt:lpstr>華康楷書體W7(P)</vt:lpstr>
      <vt:lpstr>華康正顏楷體W5</vt:lpstr>
      <vt:lpstr>華康正顏楷體W7</vt:lpstr>
      <vt:lpstr>華康正顏楷體W9</vt:lpstr>
      <vt:lpstr>華康正顏楷體W9(P)</vt:lpstr>
      <vt:lpstr>華康流隸體</vt:lpstr>
      <vt:lpstr>華康硬黑體W7</vt:lpstr>
      <vt:lpstr>華康秀風體W3</vt:lpstr>
      <vt:lpstr>華康竹風體W4</vt:lpstr>
      <vt:lpstr>華康粗圓體</vt:lpstr>
      <vt:lpstr>華康超明體</vt:lpstr>
      <vt:lpstr>華康鋼筆體W2</vt:lpstr>
      <vt:lpstr>華康隸書體W5</vt:lpstr>
      <vt:lpstr>華康雅宋體</vt:lpstr>
      <vt:lpstr>華康雅藝體W6</vt:lpstr>
      <vt:lpstr>華康雅藝體W6(P)</vt:lpstr>
      <vt:lpstr>華康雅風體W3</vt:lpstr>
      <vt:lpstr>華康魔風體W4</vt:lpstr>
      <vt:lpstr>超研澤空疊圓</vt:lpstr>
      <vt:lpstr>Arial</vt:lpstr>
      <vt:lpstr>Blackadder ITC</vt:lpstr>
      <vt:lpstr>Calibri</vt:lpstr>
      <vt:lpstr>Georgia</vt:lpstr>
      <vt:lpstr>Lucida Calligraphy</vt:lpstr>
      <vt:lpstr>Times New Roman</vt:lpstr>
      <vt:lpstr>Trebuchet MS</vt:lpstr>
      <vt:lpstr>Tw Cen MT</vt:lpstr>
      <vt:lpstr>Circuit</vt:lpstr>
      <vt:lpstr>1_Circuit</vt:lpstr>
      <vt:lpstr>3_Circuit</vt:lpstr>
      <vt:lpstr>2_Circuit</vt:lpstr>
      <vt:lpstr>4_Circuit</vt:lpstr>
      <vt:lpstr>5_Circuit</vt:lpstr>
      <vt:lpstr>6_Circuit</vt:lpstr>
      <vt:lpstr>7_Circuit</vt:lpstr>
      <vt:lpstr>從死亡的探討和人生的意義 ~ 默想萬民四末 ~</vt:lpstr>
      <vt:lpstr>I. 簡介</vt:lpstr>
      <vt:lpstr>I. 簡介</vt:lpstr>
      <vt:lpstr>II. 人類自由與天主恩寵的關係</vt:lpstr>
      <vt:lpstr>PowerPoint Presentation</vt:lpstr>
      <vt:lpstr>PowerPoint Presentation</vt:lpstr>
      <vt:lpstr>C. 自由的確定性(definitive)本質</vt:lpstr>
      <vt:lpstr>D. 天主給每一個人真正的自由,自由地去愛天主或拒絕天主.  這自由是不會收回的</vt:lpstr>
      <vt:lpstr>iii. 天主給人類的愛的計畫: 永生 </vt:lpstr>
      <vt:lpstr>天主給人類</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按天主肖像</vt:lpstr>
      <vt:lpstr>靈性生命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罪是自願地拒絕天主的愛的計畫 (失去永生)</vt:lpstr>
      <vt:lpstr>原罪： 人類拒絕天主愛的計畫及其後果</vt:lpstr>
      <vt:lpstr>到底什麼是原罪？！</vt:lpstr>
      <vt:lpstr>PowerPoint Presentation</vt:lpstr>
      <vt:lpstr>靈性生命的特徵</vt:lpstr>
      <vt:lpstr>什麼是本罪？</vt:lpstr>
      <vt:lpstr>PowerPoint Presentation</vt:lpstr>
      <vt:lpstr>什麼是本罪？</vt:lpstr>
      <vt:lpstr>PowerPoint Presentation</vt:lpstr>
      <vt:lpstr>PowerPoint Presentation</vt:lpstr>
      <vt:lpstr>PowerPoint Presentation</vt:lpstr>
      <vt:lpstr>PowerPoint Presentation</vt:lpstr>
      <vt:lpstr>PowerPoint Presentation</vt:lpstr>
      <vt:lpstr>原罪的兩個意義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 耶穌恢復永生的可能性</vt:lpstr>
      <vt:lpstr>新計劃的中心是 耶穌基督</vt:lpstr>
      <vt:lpstr>PowerPoint Presentation</vt:lpstr>
      <vt:lpstr> 原罪產生了什麼基本問題？  </vt:lpstr>
      <vt:lpstr>原罪產生了什麼基本問題？</vt:lpstr>
      <vt:lpstr>原罪產生了什麼基本問題？</vt:lpstr>
      <vt:lpstr>PowerPoint Presentation</vt:lpstr>
      <vt:lpstr>為什麼只有耶穌能來拯救我們？</vt:lpstr>
      <vt:lpstr>耶穌基督恢復了什麼？</vt:lpstr>
      <vt:lpstr>VI. 耶穌和宗徒們對天堂和地獄的教導</vt:lpstr>
      <vt:lpstr>VI. 耶穌和宗徒們對天堂和地獄的教導</vt:lpstr>
      <vt:lpstr>PowerPoint Presentation</vt:lpstr>
      <vt:lpstr>VII. 死亡: 一個人執行自由的結束</vt:lpstr>
      <vt:lpstr>VII. 死亡: 一個人執行自由的結束</vt:lpstr>
      <vt:lpstr>VIII. 審判: 天主顯示出我們自由選擇的結果的真相 </vt:lpstr>
      <vt:lpstr>VIII. 審判: 天主顯示出我們自由選擇的結果的真相 </vt:lpstr>
      <vt:lpstr>IX. 地獄: 自由選擇與天主隔離 畫地自限 </vt:lpstr>
      <vt:lpstr>IX. 地獄: 自由選擇與天主隔離 畫地自限 </vt:lpstr>
      <vt:lpstr>IX. 地獄: 自由選擇與天主隔離 畫地自限 </vt:lpstr>
      <vt:lpstr>IX. 地獄: 自由選擇與天主隔離 畫地自限 </vt:lpstr>
      <vt:lpstr>X. 天堂: 分享天主的永生</vt:lpstr>
      <vt:lpstr>X. 天堂: 分享天主的永生</vt:lpstr>
      <vt:lpstr>X. 天堂: 分享天主的永生</vt:lpstr>
      <vt:lpstr>XI. 總結</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TungFang Chow</dc:creator>
  <cp:lastModifiedBy>TungFang Chow</cp:lastModifiedBy>
  <cp:revision>80</cp:revision>
  <cp:lastPrinted>2014-07-10T20:20:16Z</cp:lastPrinted>
  <dcterms:created xsi:type="dcterms:W3CDTF">2014-07-09T14:22:08Z</dcterms:created>
  <dcterms:modified xsi:type="dcterms:W3CDTF">2014-07-10T21:53:49Z</dcterms:modified>
</cp:coreProperties>
</file>